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2.xml" ContentType="application/vnd.openxmlformats-officedocument.themeOverr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3.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6.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7.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8.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9.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50"/>
  </p:notesMasterIdLst>
  <p:sldIdLst>
    <p:sldId id="4168" r:id="rId2"/>
    <p:sldId id="4169" r:id="rId3"/>
    <p:sldId id="378" r:id="rId4"/>
    <p:sldId id="4174" r:id="rId5"/>
    <p:sldId id="4193" r:id="rId6"/>
    <p:sldId id="4186" r:id="rId7"/>
    <p:sldId id="4187" r:id="rId8"/>
    <p:sldId id="4188" r:id="rId9"/>
    <p:sldId id="4178" r:id="rId10"/>
    <p:sldId id="4182" r:id="rId11"/>
    <p:sldId id="4183" r:id="rId12"/>
    <p:sldId id="4215" r:id="rId13"/>
    <p:sldId id="4216" r:id="rId14"/>
    <p:sldId id="4217" r:id="rId15"/>
    <p:sldId id="4218" r:id="rId16"/>
    <p:sldId id="4219" r:id="rId17"/>
    <p:sldId id="4220" r:id="rId18"/>
    <p:sldId id="4221" r:id="rId19"/>
    <p:sldId id="4222" r:id="rId20"/>
    <p:sldId id="4223" r:id="rId21"/>
    <p:sldId id="4224" r:id="rId22"/>
    <p:sldId id="4194" r:id="rId23"/>
    <p:sldId id="4195" r:id="rId24"/>
    <p:sldId id="4196" r:id="rId25"/>
    <p:sldId id="4197" r:id="rId26"/>
    <p:sldId id="4198" r:id="rId27"/>
    <p:sldId id="4199" r:id="rId28"/>
    <p:sldId id="4200" r:id="rId29"/>
    <p:sldId id="4201" r:id="rId30"/>
    <p:sldId id="4202" r:id="rId31"/>
    <p:sldId id="4203" r:id="rId32"/>
    <p:sldId id="4204" r:id="rId33"/>
    <p:sldId id="4205" r:id="rId34"/>
    <p:sldId id="4206" r:id="rId35"/>
    <p:sldId id="4207" r:id="rId36"/>
    <p:sldId id="4208" r:id="rId37"/>
    <p:sldId id="4209" r:id="rId38"/>
    <p:sldId id="4210" r:id="rId39"/>
    <p:sldId id="4211" r:id="rId40"/>
    <p:sldId id="4212" r:id="rId41"/>
    <p:sldId id="4213" r:id="rId42"/>
    <p:sldId id="4214" r:id="rId43"/>
    <p:sldId id="4185" r:id="rId44"/>
    <p:sldId id="4189" r:id="rId45"/>
    <p:sldId id="4190" r:id="rId46"/>
    <p:sldId id="4191" r:id="rId47"/>
    <p:sldId id="4192" r:id="rId48"/>
    <p:sldId id="37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ison Perdomo Polania" initials="JPP" lastIdx="1" clrIdx="0">
    <p:extLst>
      <p:ext uri="{19B8F6BF-5375-455C-9EA6-DF929625EA0E}">
        <p15:presenceInfo xmlns:p15="http://schemas.microsoft.com/office/powerpoint/2012/main" userId="062da83d8da26dd0" providerId="Windows Live"/>
      </p:ext>
    </p:extLst>
  </p:cmAuthor>
  <p:cmAuthor id="2" name="Luz Elena Rodriguez Quimbayo" initials="LERQ" lastIdx="7" clrIdx="1">
    <p:extLst>
      <p:ext uri="{19B8F6BF-5375-455C-9EA6-DF929625EA0E}">
        <p15:presenceInfo xmlns:p15="http://schemas.microsoft.com/office/powerpoint/2012/main" userId="S-1-5-21-1014109999-3775358414-2158493336-1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2A36E"/>
    <a:srgbClr val="D62ADA"/>
    <a:srgbClr val="F1B633"/>
    <a:srgbClr val="FF00FF"/>
    <a:srgbClr val="ED7D31"/>
    <a:srgbClr val="2E4A85"/>
    <a:srgbClr val="C00000"/>
    <a:srgbClr val="C81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1183" autoAdjust="0"/>
  </p:normalViewPr>
  <p:slideViewPr>
    <p:cSldViewPr snapToGrid="0">
      <p:cViewPr varScale="1">
        <p:scale>
          <a:sx n="65" d="100"/>
          <a:sy n="65" d="100"/>
        </p:scale>
        <p:origin x="816"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G:\Mi%20unidad\Trabajo%20Diego\2024\Actividades%20relacionadas%20con%20la%20administracion%20del%20sistema\DIAGNOSTICO%20PLAN%20DE%20DESARROLLO\Reporte%2002-01-2024%20INFORME%20DE%20LITIGIOSIDAD%204%20TRIMESTRE%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i%20unidad\Trabajo%20Diego\2024\Actividades%20relacionadas%20con%20la%20administracion%20del%20sistema\DIAGNOSTICO%20PLAN%20DE%20DESARROLLO\Reporte%2002-01-2024%20INFORME%20DE%20LITIGIOSIDAD%204%20TRIMESTRE%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58213298197292E-2"/>
          <c:y val="4.435317701457718E-2"/>
          <c:w val="0.61097504645663092"/>
          <c:h val="0.91129364597084561"/>
        </c:manualLayout>
      </c:layout>
      <c:pieChart>
        <c:varyColors val="1"/>
        <c:ser>
          <c:idx val="0"/>
          <c:order val="0"/>
          <c:tx>
            <c:strRef>
              <c:f>Hoja7!$B$1</c:f>
              <c:strCache>
                <c:ptCount val="1"/>
                <c:pt idx="0">
                  <c:v>CANTIDAD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AE7-4B40-8289-EE58EC5BA75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AE7-4B40-8289-EE58EC5BA75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AE7-4B40-8289-EE58EC5BA75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AE7-4B40-8289-EE58EC5BA75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AE7-4B40-8289-EE58EC5BA75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AE7-4B40-8289-EE58EC5BA75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AE7-4B40-8289-EE58EC5BA75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AE7-4B40-8289-EE58EC5BA759}"/>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8AE7-4B40-8289-EE58EC5BA759}"/>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8AE7-4B40-8289-EE58EC5BA759}"/>
              </c:ext>
            </c:extLst>
          </c:dPt>
          <c:dLbls>
            <c:dLbl>
              <c:idx val="0"/>
              <c:layout>
                <c:manualLayout>
                  <c:x val="-6.4835520559930013E-2"/>
                  <c:y val="0.14098388743073781"/>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E7-4B40-8289-EE58EC5BA759}"/>
                </c:ext>
              </c:extLst>
            </c:dLbl>
            <c:dLbl>
              <c:idx val="1"/>
              <c:layout>
                <c:manualLayout>
                  <c:x val="-0.10717454068241469"/>
                  <c:y val="-0.10126348789734617"/>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E7-4B40-8289-EE58EC5BA759}"/>
                </c:ext>
              </c:extLst>
            </c:dLbl>
            <c:dLbl>
              <c:idx val="2"/>
              <c:layout>
                <c:manualLayout>
                  <c:x val="2.2025371828521435E-4"/>
                  <c:y val="-0.1063466025080198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E7-4B40-8289-EE58EC5BA759}"/>
                </c:ext>
              </c:extLst>
            </c:dLbl>
            <c:dLbl>
              <c:idx val="3"/>
              <c:layout>
                <c:manualLayout>
                  <c:x val="9.3787182852143477E-2"/>
                  <c:y val="-0.1541254738990960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AE7-4B40-8289-EE58EC5BA759}"/>
                </c:ext>
              </c:extLst>
            </c:dLbl>
            <c:dLbl>
              <c:idx val="4"/>
              <c:layout>
                <c:manualLayout>
                  <c:x val="0.10178827646544182"/>
                  <c:y val="-7.0133420822397291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AE7-4B40-8289-EE58EC5BA759}"/>
                </c:ext>
              </c:extLst>
            </c:dLbl>
            <c:dLbl>
              <c:idx val="5"/>
              <c:layout>
                <c:manualLayout>
                  <c:x val="5.7727034120734898E-2"/>
                  <c:y val="4.9102872557596967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AE7-4B40-8289-EE58EC5BA759}"/>
                </c:ext>
              </c:extLst>
            </c:dLbl>
            <c:dLbl>
              <c:idx val="6"/>
              <c:layout>
                <c:manualLayout>
                  <c:x val="6.0669728783901998E-2"/>
                  <c:y val="7.1550743657042865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AE7-4B40-8289-EE58EC5BA759}"/>
                </c:ext>
              </c:extLst>
            </c:dLbl>
            <c:dLbl>
              <c:idx val="7"/>
              <c:layout>
                <c:manualLayout>
                  <c:x val="3.6553149606299185E-2"/>
                  <c:y val="8.4014289880431595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AE7-4B40-8289-EE58EC5BA759}"/>
                </c:ext>
              </c:extLst>
            </c:dLbl>
            <c:dLbl>
              <c:idx val="8"/>
              <c:layout>
                <c:manualLayout>
                  <c:x val="2.2266185476815397E-2"/>
                  <c:y val="5.6241615631379409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AE7-4B40-8289-EE58EC5BA759}"/>
                </c:ext>
              </c:extLst>
            </c:dLbl>
            <c:dLbl>
              <c:idx val="9"/>
              <c:layout>
                <c:manualLayout>
                  <c:x val="1.7756999125109363E-2"/>
                  <c:y val="5.1407480314960619E-2"/>
                </c:manualLayout>
              </c:layout>
              <c:tx>
                <c:rich>
                  <a:bodyPr/>
                  <a:lstStyle/>
                  <a:p>
                    <a:fld id="{AEEEA905-5550-4AB2-802C-D6797F8A4F9A}" type="PERCENTAGE">
                      <a:rPr lang="en-US" sz="1000"/>
                      <a:pPr/>
                      <a:t>[PORCENTAJE]</a:t>
                    </a:fld>
                    <a:endParaRPr lang="es-CO"/>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AE7-4B40-8289-EE58EC5BA75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Hoja7!$A$2:$A$11</c:f>
              <c:strCache>
                <c:ptCount val="10"/>
                <c:pt idx="0">
                  <c:v>SECRETARÍA DE EDUCUACIÓN </c:v>
                </c:pt>
                <c:pt idx="1">
                  <c:v>SUBREDES DE SALUD</c:v>
                </c:pt>
                <c:pt idx="2">
                  <c:v>SECRETARÍA DE MOVILIDAD</c:v>
                </c:pt>
                <c:pt idx="3">
                  <c:v>E.A.A.B. </c:v>
                </c:pt>
                <c:pt idx="4">
                  <c:v>E.T.B. </c:v>
                </c:pt>
                <c:pt idx="5">
                  <c:v>I.D.U. </c:v>
                </c:pt>
                <c:pt idx="6">
                  <c:v>SECRETARÍA DE INTEGRACIÓN SOCIAL </c:v>
                </c:pt>
                <c:pt idx="7">
                  <c:v>FONCEP </c:v>
                </c:pt>
                <c:pt idx="8">
                  <c:v>SECRETRARIA DE HACIENDA</c:v>
                </c:pt>
                <c:pt idx="9">
                  <c:v>C.V.P. </c:v>
                </c:pt>
              </c:strCache>
            </c:strRef>
          </c:cat>
          <c:val>
            <c:numRef>
              <c:f>Hoja7!$B$2:$B$11</c:f>
              <c:numCache>
                <c:formatCode>General</c:formatCode>
                <c:ptCount val="10"/>
                <c:pt idx="0">
                  <c:v>2265</c:v>
                </c:pt>
                <c:pt idx="1">
                  <c:v>2145</c:v>
                </c:pt>
                <c:pt idx="2">
                  <c:v>1492</c:v>
                </c:pt>
                <c:pt idx="3">
                  <c:v>1091</c:v>
                </c:pt>
                <c:pt idx="4">
                  <c:v>853</c:v>
                </c:pt>
                <c:pt idx="5">
                  <c:v>762</c:v>
                </c:pt>
                <c:pt idx="6">
                  <c:v>639</c:v>
                </c:pt>
                <c:pt idx="7">
                  <c:v>560</c:v>
                </c:pt>
                <c:pt idx="8">
                  <c:v>387</c:v>
                </c:pt>
                <c:pt idx="9">
                  <c:v>320</c:v>
                </c:pt>
              </c:numCache>
            </c:numRef>
          </c:val>
          <c:extLst>
            <c:ext xmlns:c16="http://schemas.microsoft.com/office/drawing/2014/chart" uri="{C3380CC4-5D6E-409C-BE32-E72D297353CC}">
              <c16:uniqueId val="{00000014-8AE7-4B40-8289-EE58EC5BA759}"/>
            </c:ext>
          </c:extLst>
        </c:ser>
        <c:ser>
          <c:idx val="1"/>
          <c:order val="1"/>
          <c:tx>
            <c:strRef>
              <c:f>Hoja7!$C$1</c:f>
              <c:strCache>
                <c:ptCount val="1"/>
                <c:pt idx="0">
                  <c:v>VR. PRETENSIONES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8AE7-4B40-8289-EE58EC5BA75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8AE7-4B40-8289-EE58EC5BA75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8AE7-4B40-8289-EE58EC5BA75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8AE7-4B40-8289-EE58EC5BA75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8AE7-4B40-8289-EE58EC5BA75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8AE7-4B40-8289-EE58EC5BA75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8AE7-4B40-8289-EE58EC5BA75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8AE7-4B40-8289-EE58EC5BA759}"/>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8AE7-4B40-8289-EE58EC5BA759}"/>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8AE7-4B40-8289-EE58EC5BA75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Hoja7!$A$2:$A$11</c:f>
              <c:strCache>
                <c:ptCount val="10"/>
                <c:pt idx="0">
                  <c:v>SECRETARÍA DE EDUCUACIÓN </c:v>
                </c:pt>
                <c:pt idx="1">
                  <c:v>SUBREDES DE SALUD</c:v>
                </c:pt>
                <c:pt idx="2">
                  <c:v>SECRETARÍA DE MOVILIDAD</c:v>
                </c:pt>
                <c:pt idx="3">
                  <c:v>E.A.A.B. </c:v>
                </c:pt>
                <c:pt idx="4">
                  <c:v>E.T.B. </c:v>
                </c:pt>
                <c:pt idx="5">
                  <c:v>I.D.U. </c:v>
                </c:pt>
                <c:pt idx="6">
                  <c:v>SECRETARÍA DE INTEGRACIÓN SOCIAL </c:v>
                </c:pt>
                <c:pt idx="7">
                  <c:v>FONCEP </c:v>
                </c:pt>
                <c:pt idx="8">
                  <c:v>SECRETRARIA DE HACIENDA</c:v>
                </c:pt>
                <c:pt idx="9">
                  <c:v>C.V.P. </c:v>
                </c:pt>
              </c:strCache>
            </c:strRef>
          </c:cat>
          <c:val>
            <c:numRef>
              <c:f>Hoja7!$C$2:$C$11</c:f>
              <c:numCache>
                <c:formatCode>"$"#,##0_);[Red]\("$"#,##0\)</c:formatCode>
                <c:ptCount val="10"/>
                <c:pt idx="0">
                  <c:v>817486302791</c:v>
                </c:pt>
                <c:pt idx="1">
                  <c:v>292274251895</c:v>
                </c:pt>
                <c:pt idx="2">
                  <c:v>553048296435</c:v>
                </c:pt>
                <c:pt idx="3">
                  <c:v>736145438490</c:v>
                </c:pt>
                <c:pt idx="4">
                  <c:v>659215973331</c:v>
                </c:pt>
                <c:pt idx="5">
                  <c:v>1215637746109</c:v>
                </c:pt>
                <c:pt idx="6">
                  <c:v>65844364216</c:v>
                </c:pt>
                <c:pt idx="7">
                  <c:v>247076577524</c:v>
                </c:pt>
                <c:pt idx="8">
                  <c:v>330688028507</c:v>
                </c:pt>
                <c:pt idx="9">
                  <c:v>28812759562</c:v>
                </c:pt>
              </c:numCache>
            </c:numRef>
          </c:val>
          <c:extLst>
            <c:ext xmlns:c16="http://schemas.microsoft.com/office/drawing/2014/chart" uri="{C3380CC4-5D6E-409C-BE32-E72D297353CC}">
              <c16:uniqueId val="{00000029-8AE7-4B40-8289-EE58EC5BA75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45091987322076"/>
          <c:y val="6.4973902490336813E-2"/>
          <c:w val="0.30927089164802368"/>
          <c:h val="0.876920672331988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CO" dirty="0"/>
              <a:t>Modulo</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CO"/>
        </a:p>
      </c:txPr>
    </c:title>
    <c:autoTitleDeleted val="0"/>
    <c:plotArea>
      <c:layout/>
      <c:pieChart>
        <c:varyColors val="1"/>
        <c:ser>
          <c:idx val="0"/>
          <c:order val="0"/>
          <c:tx>
            <c:strRef>
              <c:f>'Diapositiva 10'!$G$15</c:f>
              <c:strCache>
                <c:ptCount val="1"/>
                <c:pt idx="0">
                  <c:v>Cantidad</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048-4F1A-8545-34079130BF1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048-4F1A-8545-34079130BF1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048-4F1A-8545-34079130BF14}"/>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048-4F1A-8545-34079130BF1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'Diapositiva 10'!$F$16:$F$19</c:f>
              <c:strCache>
                <c:ptCount val="3"/>
                <c:pt idx="0">
                  <c:v>Judiciales</c:v>
                </c:pt>
                <c:pt idx="1">
                  <c:v>Tutelas</c:v>
                </c:pt>
                <c:pt idx="2">
                  <c:v>MASC</c:v>
                </c:pt>
              </c:strCache>
            </c:strRef>
          </c:cat>
          <c:val>
            <c:numRef>
              <c:f>'Diapositiva 10'!$G$16:$G$19</c:f>
              <c:numCache>
                <c:formatCode>General</c:formatCode>
                <c:ptCount val="4"/>
                <c:pt idx="0">
                  <c:v>11709</c:v>
                </c:pt>
                <c:pt idx="1">
                  <c:v>10432</c:v>
                </c:pt>
                <c:pt idx="2">
                  <c:v>446</c:v>
                </c:pt>
              </c:numCache>
            </c:numRef>
          </c:val>
          <c:extLst>
            <c:ext xmlns:c16="http://schemas.microsoft.com/office/drawing/2014/chart" uri="{C3380CC4-5D6E-409C-BE32-E72D297353CC}">
              <c16:uniqueId val="{00000008-E048-4F1A-8545-34079130BF14}"/>
            </c:ext>
          </c:extLst>
        </c:ser>
        <c:ser>
          <c:idx val="1"/>
          <c:order val="1"/>
          <c:tx>
            <c:strRef>
              <c:f>'Diapositiva 10'!$H$15</c:f>
              <c:strCache>
                <c:ptCount val="1"/>
                <c:pt idx="0">
                  <c:v>Valor de las pretensiones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97FA-4E6A-BC70-55B022FECD2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97FA-4E6A-BC70-55B022FECD2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7FA-4E6A-BC70-55B022FECD2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7FA-4E6A-BC70-55B022FECD2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'Diapositiva 10'!$F$16:$F$19</c:f>
              <c:strCache>
                <c:ptCount val="3"/>
                <c:pt idx="0">
                  <c:v>Judiciales</c:v>
                </c:pt>
                <c:pt idx="1">
                  <c:v>Tutelas</c:v>
                </c:pt>
                <c:pt idx="2">
                  <c:v>MASC</c:v>
                </c:pt>
              </c:strCache>
            </c:strRef>
          </c:cat>
          <c:val>
            <c:numRef>
              <c:f>'Diapositiva 10'!$H$16:$H$19</c:f>
              <c:numCache>
                <c:formatCode>"$"\ #,##0</c:formatCode>
                <c:ptCount val="4"/>
                <c:pt idx="0">
                  <c:v>15810237421166.969</c:v>
                </c:pt>
                <c:pt idx="1">
                  <c:v>0</c:v>
                </c:pt>
                <c:pt idx="2">
                  <c:v>1340846418431.1201</c:v>
                </c:pt>
              </c:numCache>
            </c:numRef>
          </c:val>
          <c:extLst>
            <c:ext xmlns:c16="http://schemas.microsoft.com/office/drawing/2014/chart" uri="{C3380CC4-5D6E-409C-BE32-E72D297353CC}">
              <c16:uniqueId val="{00000009-E048-4F1A-8545-34079130BF1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dirty="0">
                <a:solidFill>
                  <a:schemeClr val="tx1"/>
                </a:solidFill>
              </a:rPr>
              <a:t>Temas</a:t>
            </a:r>
            <a:r>
              <a:rPr lang="en-US" baseline="0" dirty="0">
                <a:solidFill>
                  <a:schemeClr val="tx1"/>
                </a:solidFill>
              </a:rPr>
              <a:t> PPDA</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CO"/>
        </a:p>
      </c:txPr>
    </c:title>
    <c:autoTitleDeleted val="0"/>
    <c:view3D>
      <c:rotX val="15"/>
      <c:rotY val="20"/>
      <c:depthPercent val="100"/>
      <c:rAngAx val="1"/>
    </c:view3D>
    <c:floor>
      <c:thickness val="0"/>
      <c:spPr>
        <a:solidFill>
          <a:schemeClr val="bg1">
            <a:alpha val="68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Data!$H$6</c:f>
              <c:strCache>
                <c:ptCount val="1"/>
                <c:pt idx="0">
                  <c:v>%</c:v>
                </c:pt>
              </c:strCache>
            </c:strRef>
          </c:tx>
          <c:spPr>
            <a:solidFill>
              <a:srgbClr val="085398">
                <a:alpha val="82000"/>
              </a:srgbClr>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t" anchorCtr="0">
                <a:spAutoFit/>
              </a:bodyPr>
              <a:lstStyle/>
              <a:p>
                <a:pPr>
                  <a:defRPr sz="7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Data!$F$7:$F$20</c:f>
              <c:strCache>
                <c:ptCount val="14"/>
                <c:pt idx="0">
                  <c:v>Contratación</c:v>
                </c:pt>
                <c:pt idx="1">
                  <c:v>Contrato realidad</c:v>
                </c:pt>
                <c:pt idx="2">
                  <c:v>Derecho de Petición</c:v>
                </c:pt>
                <c:pt idx="3">
                  <c:v>Defensa judicial</c:v>
                </c:pt>
                <c:pt idx="4">
                  <c:v>Expropiación</c:v>
                </c:pt>
                <c:pt idx="5">
                  <c:v>Reconocimiento y pago de prestaciones sociales</c:v>
                </c:pt>
                <c:pt idx="6">
                  <c:v>Nómina</c:v>
                </c:pt>
                <c:pt idx="7">
                  <c:v>Pensiones</c:v>
                </c:pt>
                <c:pt idx="8">
                  <c:v>Servicios médicos</c:v>
                </c:pt>
                <c:pt idx="9">
                  <c:v>Actos Administrativos</c:v>
                </c:pt>
                <c:pt idx="10">
                  <c:v>Acreencias laborales</c:v>
                </c:pt>
                <c:pt idx="11">
                  <c:v>Representación judicial</c:v>
                </c:pt>
                <c:pt idx="12">
                  <c:v>Conciliación</c:v>
                </c:pt>
                <c:pt idx="13">
                  <c:v>Acción de repetición</c:v>
                </c:pt>
              </c:strCache>
            </c:strRef>
          </c:cat>
          <c:val>
            <c:numRef>
              <c:f>Data!$H$7:$H$20</c:f>
              <c:numCache>
                <c:formatCode>0.00%</c:formatCode>
                <c:ptCount val="14"/>
                <c:pt idx="0">
                  <c:v>0.50450450450450446</c:v>
                </c:pt>
                <c:pt idx="1">
                  <c:v>0.14864864864864866</c:v>
                </c:pt>
                <c:pt idx="2">
                  <c:v>0.14864864864864866</c:v>
                </c:pt>
                <c:pt idx="3">
                  <c:v>5.8558558558558557E-2</c:v>
                </c:pt>
                <c:pt idx="4">
                  <c:v>4.5045045045045043E-2</c:v>
                </c:pt>
                <c:pt idx="5">
                  <c:v>2.2522522522522521E-2</c:v>
                </c:pt>
                <c:pt idx="6">
                  <c:v>1.8018018018018018E-2</c:v>
                </c:pt>
                <c:pt idx="7">
                  <c:v>1.3513513513513514E-2</c:v>
                </c:pt>
                <c:pt idx="8">
                  <c:v>1.3513513513513514E-2</c:v>
                </c:pt>
                <c:pt idx="9">
                  <c:v>9.0090090090090089E-3</c:v>
                </c:pt>
                <c:pt idx="10">
                  <c:v>4.5045045045045045E-3</c:v>
                </c:pt>
                <c:pt idx="11">
                  <c:v>4.5045045045045045E-3</c:v>
                </c:pt>
                <c:pt idx="12">
                  <c:v>4.5045045045045045E-3</c:v>
                </c:pt>
                <c:pt idx="13">
                  <c:v>4.5045045045045045E-3</c:v>
                </c:pt>
              </c:numCache>
            </c:numRef>
          </c:val>
          <c:shape val="cylinder"/>
          <c:extLst>
            <c:ext xmlns:c16="http://schemas.microsoft.com/office/drawing/2014/chart" uri="{C3380CC4-5D6E-409C-BE32-E72D297353CC}">
              <c16:uniqueId val="{00000000-80A6-48F4-90CE-C602BCBB4672}"/>
            </c:ext>
          </c:extLst>
        </c:ser>
        <c:dLbls>
          <c:showLegendKey val="0"/>
          <c:showVal val="0"/>
          <c:showCatName val="0"/>
          <c:showSerName val="0"/>
          <c:showPercent val="0"/>
          <c:showBubbleSize val="0"/>
        </c:dLbls>
        <c:gapWidth val="150"/>
        <c:shape val="box"/>
        <c:axId val="1446491712"/>
        <c:axId val="1446495040"/>
        <c:axId val="0"/>
      </c:bar3DChart>
      <c:catAx>
        <c:axId val="1446491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446495040"/>
        <c:crosses val="autoZero"/>
        <c:auto val="1"/>
        <c:lblAlgn val="ctr"/>
        <c:lblOffset val="100"/>
        <c:noMultiLvlLbl val="0"/>
      </c:catAx>
      <c:valAx>
        <c:axId val="1446495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44649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4-02-28T15:56:43.062" idx="2">
    <p:pos x="10" y="10"/>
    <p:text>revisas porcentajes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2-28T15:57:01.770" idx="3">
    <p:pos x="10" y="10"/>
    <p:text>revisar porcentajes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4-02-28T16:17:55.863" idx="7">
    <p:pos x="10" y="10"/>
    <p:text>INCLUIR EN ESTA MISMA PRINCIPALES MEDIOD DE CONTROL</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950F4-1ABA-4775-9F9C-37BAE6A4743B}" type="doc">
      <dgm:prSet loTypeId="urn:microsoft.com/office/officeart/2005/8/layout/hList7" loCatId="process" qsTypeId="urn:microsoft.com/office/officeart/2005/8/quickstyle/3d5" qsCatId="3D" csTypeId="urn:microsoft.com/office/officeart/2005/8/colors/colorful5" csCatId="colorful" phldr="1"/>
      <dgm:spPr/>
      <dgm:t>
        <a:bodyPr/>
        <a:lstStyle/>
        <a:p>
          <a:endParaRPr lang="es-CO"/>
        </a:p>
      </dgm:t>
    </dgm:pt>
    <dgm:pt modelId="{6C4230F1-8F6E-4AF1-9A15-0BAD71FE1325}">
      <dgm:prSet phldrT="[Texto]" custT="1"/>
      <dgm:spPr/>
      <dgm:t>
        <a:bodyPr/>
        <a:lstStyle/>
        <a:p>
          <a:r>
            <a:rPr lang="es-CO" sz="1200" b="1"/>
            <a:t>Mes de Noviembre</a:t>
          </a:r>
          <a:r>
            <a:rPr lang="es-CO" sz="1200"/>
            <a:t>: </a:t>
          </a:r>
        </a:p>
        <a:p>
          <a:r>
            <a:rPr lang="es-CO" sz="1200"/>
            <a:t>Revisión y comentarios por parte de la ciudadanía. </a:t>
          </a:r>
        </a:p>
      </dgm:t>
    </dgm:pt>
    <dgm:pt modelId="{49D2BF53-CF73-4A47-A51B-B50B5757B1BB}" type="parTrans" cxnId="{E0F2BBB8-30C2-4A87-A3A6-7984182991F2}">
      <dgm:prSet/>
      <dgm:spPr/>
      <dgm:t>
        <a:bodyPr/>
        <a:lstStyle/>
        <a:p>
          <a:endParaRPr lang="es-CO"/>
        </a:p>
      </dgm:t>
    </dgm:pt>
    <dgm:pt modelId="{0AFCEB44-E148-44D9-AB2A-AD94476FBCB8}" type="sibTrans" cxnId="{E0F2BBB8-30C2-4A87-A3A6-7984182991F2}">
      <dgm:prSet/>
      <dgm:spPr/>
      <dgm:t>
        <a:bodyPr/>
        <a:lstStyle/>
        <a:p>
          <a:endParaRPr lang="es-CO"/>
        </a:p>
      </dgm:t>
    </dgm:pt>
    <dgm:pt modelId="{FB2E25BA-FC67-46C9-8945-4ABEAC9AD0F7}">
      <dgm:prSet phldrT="[Texto]" custT="1"/>
      <dgm:spPr/>
      <dgm:t>
        <a:bodyPr/>
        <a:lstStyle/>
        <a:p>
          <a:r>
            <a:rPr lang="es-CO" sz="1200" b="1"/>
            <a:t>Mes de Diciembre hasta el 15 de enero</a:t>
          </a:r>
          <a:r>
            <a:rPr lang="es-CO" sz="1200"/>
            <a:t>: </a:t>
          </a:r>
        </a:p>
        <a:p>
          <a:r>
            <a:rPr lang="es-CO" sz="1200"/>
            <a:t>Las entidades deben dar respuesta a todos los comentarios. </a:t>
          </a:r>
        </a:p>
      </dgm:t>
    </dgm:pt>
    <dgm:pt modelId="{7EF4F31F-4932-44B8-8C7C-4C895373ACBF}" type="parTrans" cxnId="{CDCF7F7D-87A3-450C-868D-0A330CAB3110}">
      <dgm:prSet/>
      <dgm:spPr/>
      <dgm:t>
        <a:bodyPr/>
        <a:lstStyle/>
        <a:p>
          <a:endParaRPr lang="es-CO"/>
        </a:p>
      </dgm:t>
    </dgm:pt>
    <dgm:pt modelId="{C08ED13F-AEAD-4F81-97E6-EE009FE7A69E}" type="sibTrans" cxnId="{CDCF7F7D-87A3-450C-868D-0A330CAB3110}">
      <dgm:prSet/>
      <dgm:spPr/>
      <dgm:t>
        <a:bodyPr/>
        <a:lstStyle/>
        <a:p>
          <a:endParaRPr lang="es-CO"/>
        </a:p>
      </dgm:t>
    </dgm:pt>
    <dgm:pt modelId="{5875BAF3-3037-497B-87F2-F7523228600D}">
      <dgm:prSet phldrT="[Texto]" custT="1"/>
      <dgm:spPr/>
      <dgm:t>
        <a:bodyPr/>
        <a:lstStyle/>
        <a:p>
          <a:r>
            <a:rPr lang="es-CO" sz="1100" b="1">
              <a:latin typeface="+mn-lt"/>
            </a:rPr>
            <a:t>Mes de Octubre </a:t>
          </a:r>
          <a:r>
            <a:rPr lang="es-CO" sz="1100">
              <a:latin typeface="+mn-lt"/>
            </a:rPr>
            <a:t>- programar y planear la agenda regulatoria</a:t>
          </a:r>
        </a:p>
        <a:p>
          <a:endParaRPr lang="es-CO" sz="1100">
            <a:latin typeface="+mn-lt"/>
          </a:endParaRPr>
        </a:p>
        <a:p>
          <a:r>
            <a:rPr lang="es-CO" sz="1100" b="1">
              <a:latin typeface="+mn-lt"/>
            </a:rPr>
            <a:t>Primer día hábil de noviembre </a:t>
          </a:r>
          <a:r>
            <a:rPr lang="es-CO" sz="1100">
              <a:latin typeface="+mn-lt"/>
            </a:rPr>
            <a:t>- cargue agenda regulatoria preliminar.  </a:t>
          </a:r>
          <a:r>
            <a:rPr lang="es-CO" sz="1100"/>
            <a:t> </a:t>
          </a:r>
        </a:p>
      </dgm:t>
    </dgm:pt>
    <dgm:pt modelId="{E7455F09-C6CF-4064-B6CC-348FF7A854F4}" type="sibTrans" cxnId="{2059B0E2-4816-4EEE-9DC2-2CF3514B586C}">
      <dgm:prSet/>
      <dgm:spPr/>
      <dgm:t>
        <a:bodyPr/>
        <a:lstStyle/>
        <a:p>
          <a:endParaRPr lang="es-CO"/>
        </a:p>
      </dgm:t>
    </dgm:pt>
    <dgm:pt modelId="{DC2ED3C2-F25E-422E-82F9-01EE2A804907}" type="parTrans" cxnId="{2059B0E2-4816-4EEE-9DC2-2CF3514B586C}">
      <dgm:prSet/>
      <dgm:spPr/>
      <dgm:t>
        <a:bodyPr/>
        <a:lstStyle/>
        <a:p>
          <a:endParaRPr lang="es-CO"/>
        </a:p>
      </dgm:t>
    </dgm:pt>
    <dgm:pt modelId="{ABD903C6-CBBC-4127-991A-6FA57FD31086}" type="pres">
      <dgm:prSet presAssocID="{2D4950F4-1ABA-4775-9F9C-37BAE6A4743B}" presName="Name0" presStyleCnt="0">
        <dgm:presLayoutVars>
          <dgm:dir/>
          <dgm:resizeHandles val="exact"/>
        </dgm:presLayoutVars>
      </dgm:prSet>
      <dgm:spPr/>
    </dgm:pt>
    <dgm:pt modelId="{68F8780D-D9F9-46D8-8140-9178A1CDF9F3}" type="pres">
      <dgm:prSet presAssocID="{2D4950F4-1ABA-4775-9F9C-37BAE6A4743B}" presName="fgShape" presStyleLbl="fgShp" presStyleIdx="0" presStyleCnt="1"/>
      <dgm:spPr/>
    </dgm:pt>
    <dgm:pt modelId="{EF90A6EC-075B-4085-9A1B-CA7C3F1315EC}" type="pres">
      <dgm:prSet presAssocID="{2D4950F4-1ABA-4775-9F9C-37BAE6A4743B}" presName="linComp" presStyleCnt="0"/>
      <dgm:spPr/>
    </dgm:pt>
    <dgm:pt modelId="{D47774F1-B8F1-4629-8BF7-F671CC3AD740}" type="pres">
      <dgm:prSet presAssocID="{5875BAF3-3037-497B-87F2-F7523228600D}" presName="compNode" presStyleCnt="0"/>
      <dgm:spPr/>
    </dgm:pt>
    <dgm:pt modelId="{E6105648-D9E3-424E-B0B3-E08109F37D0F}" type="pres">
      <dgm:prSet presAssocID="{5875BAF3-3037-497B-87F2-F7523228600D}" presName="bkgdShape" presStyleLbl="node1" presStyleIdx="0" presStyleCnt="3"/>
      <dgm:spPr/>
    </dgm:pt>
    <dgm:pt modelId="{328DEC49-42B4-436F-A8ED-D165521008E7}" type="pres">
      <dgm:prSet presAssocID="{5875BAF3-3037-497B-87F2-F7523228600D}" presName="nodeTx" presStyleLbl="node1" presStyleIdx="0" presStyleCnt="3">
        <dgm:presLayoutVars>
          <dgm:bulletEnabled val="1"/>
        </dgm:presLayoutVars>
      </dgm:prSet>
      <dgm:spPr/>
    </dgm:pt>
    <dgm:pt modelId="{1146C181-7754-4DCF-B6FD-8BE8309FD08D}" type="pres">
      <dgm:prSet presAssocID="{5875BAF3-3037-497B-87F2-F7523228600D}" presName="invisiNode" presStyleLbl="node1" presStyleIdx="0" presStyleCnt="3"/>
      <dgm:spPr/>
    </dgm:pt>
    <dgm:pt modelId="{DA937D6B-2C87-4925-8BE6-77312B07FD02}" type="pres">
      <dgm:prSet presAssocID="{5875BAF3-3037-497B-87F2-F7523228600D}" presName="imagNode" presStyleLbl="fgImgPlace1" presStyleIdx="0" presStyleCnt="3"/>
      <dgm:spPr>
        <a:blipFill>
          <a:blip xmlns:r="http://schemas.openxmlformats.org/officeDocument/2006/relationships" r:embed="rId1"/>
          <a:srcRect/>
          <a:stretch>
            <a:fillRect/>
          </a:stretch>
        </a:blipFill>
      </dgm:spPr>
      <dgm:extLst>
        <a:ext uri="{E40237B7-FDA0-4F09-8148-C483321AD2D9}">
          <dgm14:cNvPr xmlns:dgm14="http://schemas.microsoft.com/office/drawing/2010/diagram" id="0" name="" descr="Insignia 1 contorno"/>
        </a:ext>
      </dgm:extLst>
    </dgm:pt>
    <dgm:pt modelId="{2804B111-2BF2-4454-B5B9-E55D404106C6}" type="pres">
      <dgm:prSet presAssocID="{E7455F09-C6CF-4064-B6CC-348FF7A854F4}" presName="sibTrans" presStyleLbl="sibTrans2D1" presStyleIdx="0" presStyleCnt="0"/>
      <dgm:spPr/>
    </dgm:pt>
    <dgm:pt modelId="{CC18D8F5-DC09-47D4-82B3-3E2EA5376B35}" type="pres">
      <dgm:prSet presAssocID="{6C4230F1-8F6E-4AF1-9A15-0BAD71FE1325}" presName="compNode" presStyleCnt="0"/>
      <dgm:spPr/>
    </dgm:pt>
    <dgm:pt modelId="{5CBC0431-A58F-4941-9140-D94DCB328EE8}" type="pres">
      <dgm:prSet presAssocID="{6C4230F1-8F6E-4AF1-9A15-0BAD71FE1325}" presName="bkgdShape" presStyleLbl="node1" presStyleIdx="1" presStyleCnt="3"/>
      <dgm:spPr/>
    </dgm:pt>
    <dgm:pt modelId="{44DFD916-4761-47B2-A3FD-53C1FFD73DD7}" type="pres">
      <dgm:prSet presAssocID="{6C4230F1-8F6E-4AF1-9A15-0BAD71FE1325}" presName="nodeTx" presStyleLbl="node1" presStyleIdx="1" presStyleCnt="3">
        <dgm:presLayoutVars>
          <dgm:bulletEnabled val="1"/>
        </dgm:presLayoutVars>
      </dgm:prSet>
      <dgm:spPr/>
    </dgm:pt>
    <dgm:pt modelId="{17764785-EA41-4D8A-A7D3-0243AA19AB4D}" type="pres">
      <dgm:prSet presAssocID="{6C4230F1-8F6E-4AF1-9A15-0BAD71FE1325}" presName="invisiNode" presStyleLbl="node1" presStyleIdx="1" presStyleCnt="3"/>
      <dgm:spPr/>
    </dgm:pt>
    <dgm:pt modelId="{0F139070-E38A-4161-B846-EC9A7733464D}" type="pres">
      <dgm:prSet presAssocID="{6C4230F1-8F6E-4AF1-9A15-0BAD71FE132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nsignia contorno"/>
        </a:ext>
      </dgm:extLst>
    </dgm:pt>
    <dgm:pt modelId="{FD54EAF2-DB8F-4795-933B-E183DB7FF3C7}" type="pres">
      <dgm:prSet presAssocID="{0AFCEB44-E148-44D9-AB2A-AD94476FBCB8}" presName="sibTrans" presStyleLbl="sibTrans2D1" presStyleIdx="0" presStyleCnt="0"/>
      <dgm:spPr/>
    </dgm:pt>
    <dgm:pt modelId="{819ADA8A-4ADD-4556-829E-D9718CD9B2D1}" type="pres">
      <dgm:prSet presAssocID="{FB2E25BA-FC67-46C9-8945-4ABEAC9AD0F7}" presName="compNode" presStyleCnt="0"/>
      <dgm:spPr/>
    </dgm:pt>
    <dgm:pt modelId="{2C777FF5-E6E6-4DA9-AB7B-BB9A86A3E7C3}" type="pres">
      <dgm:prSet presAssocID="{FB2E25BA-FC67-46C9-8945-4ABEAC9AD0F7}" presName="bkgdShape" presStyleLbl="node1" presStyleIdx="2" presStyleCnt="3"/>
      <dgm:spPr/>
    </dgm:pt>
    <dgm:pt modelId="{12B03D29-6483-4942-869C-F70118183D46}" type="pres">
      <dgm:prSet presAssocID="{FB2E25BA-FC67-46C9-8945-4ABEAC9AD0F7}" presName="nodeTx" presStyleLbl="node1" presStyleIdx="2" presStyleCnt="3">
        <dgm:presLayoutVars>
          <dgm:bulletEnabled val="1"/>
        </dgm:presLayoutVars>
      </dgm:prSet>
      <dgm:spPr/>
    </dgm:pt>
    <dgm:pt modelId="{C27153C7-B9D2-4F0D-B144-8138D240B14B}" type="pres">
      <dgm:prSet presAssocID="{FB2E25BA-FC67-46C9-8945-4ABEAC9AD0F7}" presName="invisiNode" presStyleLbl="node1" presStyleIdx="2" presStyleCnt="3"/>
      <dgm:spPr/>
    </dgm:pt>
    <dgm:pt modelId="{1405099B-6654-41C9-ACC1-8356FDDBB7DB}" type="pres">
      <dgm:prSet presAssocID="{FB2E25BA-FC67-46C9-8945-4ABEAC9AD0F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nsignia 3 con relleno sólido"/>
        </a:ext>
      </dgm:extLst>
    </dgm:pt>
  </dgm:ptLst>
  <dgm:cxnLst>
    <dgm:cxn modelId="{9422A912-30AB-44EE-AED8-DB8A36D18740}" type="presOf" srcId="{FB2E25BA-FC67-46C9-8945-4ABEAC9AD0F7}" destId="{2C777FF5-E6E6-4DA9-AB7B-BB9A86A3E7C3}" srcOrd="0" destOrd="0" presId="urn:microsoft.com/office/officeart/2005/8/layout/hList7"/>
    <dgm:cxn modelId="{18850D17-950F-4A99-AE2E-DCB6B3649A5C}" type="presOf" srcId="{5875BAF3-3037-497B-87F2-F7523228600D}" destId="{328DEC49-42B4-436F-A8ED-D165521008E7}" srcOrd="1" destOrd="0" presId="urn:microsoft.com/office/officeart/2005/8/layout/hList7"/>
    <dgm:cxn modelId="{C61D5545-ED5B-4590-936E-71189A0172F7}" type="presOf" srcId="{E7455F09-C6CF-4064-B6CC-348FF7A854F4}" destId="{2804B111-2BF2-4454-B5B9-E55D404106C6}" srcOrd="0" destOrd="0" presId="urn:microsoft.com/office/officeart/2005/8/layout/hList7"/>
    <dgm:cxn modelId="{34CFFD6F-E75C-4036-943B-7F66FA666346}" type="presOf" srcId="{0AFCEB44-E148-44D9-AB2A-AD94476FBCB8}" destId="{FD54EAF2-DB8F-4795-933B-E183DB7FF3C7}" srcOrd="0" destOrd="0" presId="urn:microsoft.com/office/officeart/2005/8/layout/hList7"/>
    <dgm:cxn modelId="{63BAF773-84F5-47C2-B758-3C66775E790F}" type="presOf" srcId="{2D4950F4-1ABA-4775-9F9C-37BAE6A4743B}" destId="{ABD903C6-CBBC-4127-991A-6FA57FD31086}" srcOrd="0" destOrd="0" presId="urn:microsoft.com/office/officeart/2005/8/layout/hList7"/>
    <dgm:cxn modelId="{5E83CE78-C19E-4C1C-81CB-C8B3A96B17CF}" type="presOf" srcId="{FB2E25BA-FC67-46C9-8945-4ABEAC9AD0F7}" destId="{12B03D29-6483-4942-869C-F70118183D46}" srcOrd="1" destOrd="0" presId="urn:microsoft.com/office/officeart/2005/8/layout/hList7"/>
    <dgm:cxn modelId="{6B588A5A-AF63-481B-A098-CC53A7CA34F7}" type="presOf" srcId="{6C4230F1-8F6E-4AF1-9A15-0BAD71FE1325}" destId="{5CBC0431-A58F-4941-9140-D94DCB328EE8}" srcOrd="0" destOrd="0" presId="urn:microsoft.com/office/officeart/2005/8/layout/hList7"/>
    <dgm:cxn modelId="{CDCF7F7D-87A3-450C-868D-0A330CAB3110}" srcId="{2D4950F4-1ABA-4775-9F9C-37BAE6A4743B}" destId="{FB2E25BA-FC67-46C9-8945-4ABEAC9AD0F7}" srcOrd="2" destOrd="0" parTransId="{7EF4F31F-4932-44B8-8C7C-4C895373ACBF}" sibTransId="{C08ED13F-AEAD-4F81-97E6-EE009FE7A69E}"/>
    <dgm:cxn modelId="{F266B9A4-5AC2-4ED6-96CC-D4D69223A085}" type="presOf" srcId="{5875BAF3-3037-497B-87F2-F7523228600D}" destId="{E6105648-D9E3-424E-B0B3-E08109F37D0F}" srcOrd="0" destOrd="0" presId="urn:microsoft.com/office/officeart/2005/8/layout/hList7"/>
    <dgm:cxn modelId="{984022B1-82DA-49BF-9093-ADDFE5E8E11F}" type="presOf" srcId="{6C4230F1-8F6E-4AF1-9A15-0BAD71FE1325}" destId="{44DFD916-4761-47B2-A3FD-53C1FFD73DD7}" srcOrd="1" destOrd="0" presId="urn:microsoft.com/office/officeart/2005/8/layout/hList7"/>
    <dgm:cxn modelId="{E0F2BBB8-30C2-4A87-A3A6-7984182991F2}" srcId="{2D4950F4-1ABA-4775-9F9C-37BAE6A4743B}" destId="{6C4230F1-8F6E-4AF1-9A15-0BAD71FE1325}" srcOrd="1" destOrd="0" parTransId="{49D2BF53-CF73-4A47-A51B-B50B5757B1BB}" sibTransId="{0AFCEB44-E148-44D9-AB2A-AD94476FBCB8}"/>
    <dgm:cxn modelId="{2059B0E2-4816-4EEE-9DC2-2CF3514B586C}" srcId="{2D4950F4-1ABA-4775-9F9C-37BAE6A4743B}" destId="{5875BAF3-3037-497B-87F2-F7523228600D}" srcOrd="0" destOrd="0" parTransId="{DC2ED3C2-F25E-422E-82F9-01EE2A804907}" sibTransId="{E7455F09-C6CF-4064-B6CC-348FF7A854F4}"/>
    <dgm:cxn modelId="{B43195B0-D56E-4AB1-A73A-F75E95954208}" type="presParOf" srcId="{ABD903C6-CBBC-4127-991A-6FA57FD31086}" destId="{68F8780D-D9F9-46D8-8140-9178A1CDF9F3}" srcOrd="0" destOrd="0" presId="urn:microsoft.com/office/officeart/2005/8/layout/hList7"/>
    <dgm:cxn modelId="{0246566F-4820-4927-80C3-33572E4EC183}" type="presParOf" srcId="{ABD903C6-CBBC-4127-991A-6FA57FD31086}" destId="{EF90A6EC-075B-4085-9A1B-CA7C3F1315EC}" srcOrd="1" destOrd="0" presId="urn:microsoft.com/office/officeart/2005/8/layout/hList7"/>
    <dgm:cxn modelId="{84B964F5-3AC8-4FA4-A8F4-1DF2764DD76B}" type="presParOf" srcId="{EF90A6EC-075B-4085-9A1B-CA7C3F1315EC}" destId="{D47774F1-B8F1-4629-8BF7-F671CC3AD740}" srcOrd="0" destOrd="0" presId="urn:microsoft.com/office/officeart/2005/8/layout/hList7"/>
    <dgm:cxn modelId="{2441B177-670D-4419-A7FC-67DC931172BA}" type="presParOf" srcId="{D47774F1-B8F1-4629-8BF7-F671CC3AD740}" destId="{E6105648-D9E3-424E-B0B3-E08109F37D0F}" srcOrd="0" destOrd="0" presId="urn:microsoft.com/office/officeart/2005/8/layout/hList7"/>
    <dgm:cxn modelId="{E4C3C53B-6456-47D0-8675-13BBCDD5F875}" type="presParOf" srcId="{D47774F1-B8F1-4629-8BF7-F671CC3AD740}" destId="{328DEC49-42B4-436F-A8ED-D165521008E7}" srcOrd="1" destOrd="0" presId="urn:microsoft.com/office/officeart/2005/8/layout/hList7"/>
    <dgm:cxn modelId="{01A6F1E2-A3D9-4F91-B0B7-4AA42D8E4F42}" type="presParOf" srcId="{D47774F1-B8F1-4629-8BF7-F671CC3AD740}" destId="{1146C181-7754-4DCF-B6FD-8BE8309FD08D}" srcOrd="2" destOrd="0" presId="urn:microsoft.com/office/officeart/2005/8/layout/hList7"/>
    <dgm:cxn modelId="{F772AF89-7E9E-4B87-BC70-262BD4C6EF41}" type="presParOf" srcId="{D47774F1-B8F1-4629-8BF7-F671CC3AD740}" destId="{DA937D6B-2C87-4925-8BE6-77312B07FD02}" srcOrd="3" destOrd="0" presId="urn:microsoft.com/office/officeart/2005/8/layout/hList7"/>
    <dgm:cxn modelId="{FA8B7950-3347-464B-BDF6-C9A87146DAB2}" type="presParOf" srcId="{EF90A6EC-075B-4085-9A1B-CA7C3F1315EC}" destId="{2804B111-2BF2-4454-B5B9-E55D404106C6}" srcOrd="1" destOrd="0" presId="urn:microsoft.com/office/officeart/2005/8/layout/hList7"/>
    <dgm:cxn modelId="{6FDFE633-C65F-42B4-BC98-54AE87409043}" type="presParOf" srcId="{EF90A6EC-075B-4085-9A1B-CA7C3F1315EC}" destId="{CC18D8F5-DC09-47D4-82B3-3E2EA5376B35}" srcOrd="2" destOrd="0" presId="urn:microsoft.com/office/officeart/2005/8/layout/hList7"/>
    <dgm:cxn modelId="{E011ED8D-D60B-4FF0-BCE7-959B82DA0412}" type="presParOf" srcId="{CC18D8F5-DC09-47D4-82B3-3E2EA5376B35}" destId="{5CBC0431-A58F-4941-9140-D94DCB328EE8}" srcOrd="0" destOrd="0" presId="urn:microsoft.com/office/officeart/2005/8/layout/hList7"/>
    <dgm:cxn modelId="{C02266D3-62A5-40AC-89D2-24B295A6FAE3}" type="presParOf" srcId="{CC18D8F5-DC09-47D4-82B3-3E2EA5376B35}" destId="{44DFD916-4761-47B2-A3FD-53C1FFD73DD7}" srcOrd="1" destOrd="0" presId="urn:microsoft.com/office/officeart/2005/8/layout/hList7"/>
    <dgm:cxn modelId="{179C6891-544A-47EF-B7E2-2582337400D7}" type="presParOf" srcId="{CC18D8F5-DC09-47D4-82B3-3E2EA5376B35}" destId="{17764785-EA41-4D8A-A7D3-0243AA19AB4D}" srcOrd="2" destOrd="0" presId="urn:microsoft.com/office/officeart/2005/8/layout/hList7"/>
    <dgm:cxn modelId="{7467B982-55E8-4911-B1B3-5CF8F3F2EF85}" type="presParOf" srcId="{CC18D8F5-DC09-47D4-82B3-3E2EA5376B35}" destId="{0F139070-E38A-4161-B846-EC9A7733464D}" srcOrd="3" destOrd="0" presId="urn:microsoft.com/office/officeart/2005/8/layout/hList7"/>
    <dgm:cxn modelId="{4139B4F1-08AE-4FAE-85EF-4621F7D2FE79}" type="presParOf" srcId="{EF90A6EC-075B-4085-9A1B-CA7C3F1315EC}" destId="{FD54EAF2-DB8F-4795-933B-E183DB7FF3C7}" srcOrd="3" destOrd="0" presId="urn:microsoft.com/office/officeart/2005/8/layout/hList7"/>
    <dgm:cxn modelId="{DF3AB3E3-97F0-44E1-A132-820C49F2D37E}" type="presParOf" srcId="{EF90A6EC-075B-4085-9A1B-CA7C3F1315EC}" destId="{819ADA8A-4ADD-4556-829E-D9718CD9B2D1}" srcOrd="4" destOrd="0" presId="urn:microsoft.com/office/officeart/2005/8/layout/hList7"/>
    <dgm:cxn modelId="{6F52EE78-E536-4DEE-B45D-31F867B84798}" type="presParOf" srcId="{819ADA8A-4ADD-4556-829E-D9718CD9B2D1}" destId="{2C777FF5-E6E6-4DA9-AB7B-BB9A86A3E7C3}" srcOrd="0" destOrd="0" presId="urn:microsoft.com/office/officeart/2005/8/layout/hList7"/>
    <dgm:cxn modelId="{67FDE14F-B93F-4749-A27F-8C0319E530AE}" type="presParOf" srcId="{819ADA8A-4ADD-4556-829E-D9718CD9B2D1}" destId="{12B03D29-6483-4942-869C-F70118183D46}" srcOrd="1" destOrd="0" presId="urn:microsoft.com/office/officeart/2005/8/layout/hList7"/>
    <dgm:cxn modelId="{B5FE58A2-2732-40AE-836D-7637A50481B0}" type="presParOf" srcId="{819ADA8A-4ADD-4556-829E-D9718CD9B2D1}" destId="{C27153C7-B9D2-4F0D-B144-8138D240B14B}" srcOrd="2" destOrd="0" presId="urn:microsoft.com/office/officeart/2005/8/layout/hList7"/>
    <dgm:cxn modelId="{5035E7A5-98BA-4627-B65D-ABC4BF3A7102}" type="presParOf" srcId="{819ADA8A-4ADD-4556-829E-D9718CD9B2D1}" destId="{1405099B-6654-41C9-ACC1-8356FDDBB7DB}"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D5896-1660-463D-9530-ED1FC56A9DC8}" type="doc">
      <dgm:prSet loTypeId="urn:microsoft.com/office/officeart/2005/8/layout/hList7" loCatId="picture" qsTypeId="urn:microsoft.com/office/officeart/2005/8/quickstyle/3d5" qsCatId="3D" csTypeId="urn:microsoft.com/office/officeart/2005/8/colors/accent6_2" csCatId="accent6" phldr="1"/>
      <dgm:spPr/>
    </dgm:pt>
    <dgm:pt modelId="{42B81E2C-E631-4F4B-8FF7-D537C6681F05}">
      <dgm:prSet phldrT="[Texto]" custT="1"/>
      <dgm:spPr/>
      <dgm:t>
        <a:bodyPr/>
        <a:lstStyle/>
        <a:p>
          <a:r>
            <a:rPr lang="es-CO" sz="1400" b="1"/>
            <a:t>15 de enero hasta el 31 de enero</a:t>
          </a:r>
        </a:p>
        <a:p>
          <a:endParaRPr lang="es-CO" sz="1400" b="1"/>
        </a:p>
        <a:p>
          <a:r>
            <a:rPr lang="es-CO" sz="1400"/>
            <a:t>Cargue Agenda Regulatoria Definitiva </a:t>
          </a:r>
        </a:p>
      </dgm:t>
    </dgm:pt>
    <dgm:pt modelId="{EC6E6705-E5EB-4643-B454-A482049A47F6}" type="parTrans" cxnId="{1DF8EC45-A0B7-4853-9ED4-BA8F1180BCC3}">
      <dgm:prSet/>
      <dgm:spPr/>
      <dgm:t>
        <a:bodyPr/>
        <a:lstStyle/>
        <a:p>
          <a:endParaRPr lang="es-CO"/>
        </a:p>
      </dgm:t>
    </dgm:pt>
    <dgm:pt modelId="{06CBCAD3-7218-4C9E-9DBA-8CDA87308ABE}" type="sibTrans" cxnId="{1DF8EC45-A0B7-4853-9ED4-BA8F1180BCC3}">
      <dgm:prSet/>
      <dgm:spPr/>
      <dgm:t>
        <a:bodyPr/>
        <a:lstStyle/>
        <a:p>
          <a:endParaRPr lang="es-CO"/>
        </a:p>
      </dgm:t>
    </dgm:pt>
    <dgm:pt modelId="{5B5C9269-F777-4DEB-A4BC-67229E2D8288}">
      <dgm:prSet phldrT="[Texto]" custT="1"/>
      <dgm:spPr/>
      <dgm:t>
        <a:bodyPr/>
        <a:lstStyle/>
        <a:p>
          <a:pPr algn="ctr"/>
          <a:r>
            <a:rPr lang="es-CO" sz="1400" dirty="0"/>
            <a:t>La Agenda Regulatoria Definitiva se puede modificar durante todo el año, y todas las veces que se considere necesario. </a:t>
          </a:r>
        </a:p>
      </dgm:t>
    </dgm:pt>
    <dgm:pt modelId="{58C7EC9B-5A78-49B1-9E64-938A51CF7E61}" type="parTrans" cxnId="{07901A47-C0AD-48B5-BDF1-48AC78061B3A}">
      <dgm:prSet/>
      <dgm:spPr/>
      <dgm:t>
        <a:bodyPr/>
        <a:lstStyle/>
        <a:p>
          <a:endParaRPr lang="es-CO"/>
        </a:p>
      </dgm:t>
    </dgm:pt>
    <dgm:pt modelId="{3DCF8467-FD5F-4CB5-A0D5-F4CB45ECF8F3}" type="sibTrans" cxnId="{07901A47-C0AD-48B5-BDF1-48AC78061B3A}">
      <dgm:prSet/>
      <dgm:spPr/>
      <dgm:t>
        <a:bodyPr/>
        <a:lstStyle/>
        <a:p>
          <a:endParaRPr lang="es-CO"/>
        </a:p>
      </dgm:t>
    </dgm:pt>
    <dgm:pt modelId="{8C80FE47-10A2-4918-BC07-BB6283DEE225}" type="pres">
      <dgm:prSet presAssocID="{EAAD5896-1660-463D-9530-ED1FC56A9DC8}" presName="Name0" presStyleCnt="0">
        <dgm:presLayoutVars>
          <dgm:dir/>
          <dgm:resizeHandles val="exact"/>
        </dgm:presLayoutVars>
      </dgm:prSet>
      <dgm:spPr/>
    </dgm:pt>
    <dgm:pt modelId="{C41E573C-568E-4094-BDE8-50CEA96C6DA0}" type="pres">
      <dgm:prSet presAssocID="{EAAD5896-1660-463D-9530-ED1FC56A9DC8}" presName="fgShape" presStyleLbl="fgShp" presStyleIdx="0" presStyleCnt="1"/>
      <dgm:spPr/>
    </dgm:pt>
    <dgm:pt modelId="{EE384D11-C2DE-49C8-ACD1-6FDBB8B031DE}" type="pres">
      <dgm:prSet presAssocID="{EAAD5896-1660-463D-9530-ED1FC56A9DC8}" presName="linComp" presStyleCnt="0"/>
      <dgm:spPr/>
    </dgm:pt>
    <dgm:pt modelId="{9E61CA2D-96DE-4F50-A883-990E263DBE9E}" type="pres">
      <dgm:prSet presAssocID="{42B81E2C-E631-4F4B-8FF7-D537C6681F05}" presName="compNode" presStyleCnt="0"/>
      <dgm:spPr/>
    </dgm:pt>
    <dgm:pt modelId="{525D7069-AF0D-4FF3-86E0-0D1C1A3C813A}" type="pres">
      <dgm:prSet presAssocID="{42B81E2C-E631-4F4B-8FF7-D537C6681F05}" presName="bkgdShape" presStyleLbl="node1" presStyleIdx="0" presStyleCnt="2"/>
      <dgm:spPr/>
    </dgm:pt>
    <dgm:pt modelId="{C531D094-A772-4576-9AFD-DC6D2F7C788A}" type="pres">
      <dgm:prSet presAssocID="{42B81E2C-E631-4F4B-8FF7-D537C6681F05}" presName="nodeTx" presStyleLbl="node1" presStyleIdx="0" presStyleCnt="2">
        <dgm:presLayoutVars>
          <dgm:bulletEnabled val="1"/>
        </dgm:presLayoutVars>
      </dgm:prSet>
      <dgm:spPr/>
    </dgm:pt>
    <dgm:pt modelId="{4503390F-60E0-4EF5-AD4A-48D93C25FB01}" type="pres">
      <dgm:prSet presAssocID="{42B81E2C-E631-4F4B-8FF7-D537C6681F05}" presName="invisiNode" presStyleLbl="node1" presStyleIdx="0" presStyleCnt="2"/>
      <dgm:spPr/>
    </dgm:pt>
    <dgm:pt modelId="{584B8B30-B861-493F-A68B-88CED699BAED}" type="pres">
      <dgm:prSet presAssocID="{42B81E2C-E631-4F4B-8FF7-D537C6681F05}"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nsignia 4 con relleno sólido"/>
        </a:ext>
      </dgm:extLst>
    </dgm:pt>
    <dgm:pt modelId="{31F3D224-A7B8-4CFD-AD36-759D709BAEA9}" type="pres">
      <dgm:prSet presAssocID="{06CBCAD3-7218-4C9E-9DBA-8CDA87308ABE}" presName="sibTrans" presStyleLbl="sibTrans2D1" presStyleIdx="0" presStyleCnt="0"/>
      <dgm:spPr/>
    </dgm:pt>
    <dgm:pt modelId="{FE425A87-400A-4074-8890-894E0283495C}" type="pres">
      <dgm:prSet presAssocID="{5B5C9269-F777-4DEB-A4BC-67229E2D8288}" presName="compNode" presStyleCnt="0"/>
      <dgm:spPr/>
    </dgm:pt>
    <dgm:pt modelId="{A80EF311-1260-42AD-8D73-46625A2CE1D0}" type="pres">
      <dgm:prSet presAssocID="{5B5C9269-F777-4DEB-A4BC-67229E2D8288}" presName="bkgdShape" presStyleLbl="node1" presStyleIdx="1" presStyleCnt="2"/>
      <dgm:spPr/>
    </dgm:pt>
    <dgm:pt modelId="{22F6F8D9-C3BF-45A9-AAE9-75B20C115C0B}" type="pres">
      <dgm:prSet presAssocID="{5B5C9269-F777-4DEB-A4BC-67229E2D8288}" presName="nodeTx" presStyleLbl="node1" presStyleIdx="1" presStyleCnt="2">
        <dgm:presLayoutVars>
          <dgm:bulletEnabled val="1"/>
        </dgm:presLayoutVars>
      </dgm:prSet>
      <dgm:spPr/>
    </dgm:pt>
    <dgm:pt modelId="{C4384130-1C47-464E-964B-64808870A2DC}" type="pres">
      <dgm:prSet presAssocID="{5B5C9269-F777-4DEB-A4BC-67229E2D8288}" presName="invisiNode" presStyleLbl="node1" presStyleIdx="1" presStyleCnt="2"/>
      <dgm:spPr/>
    </dgm:pt>
    <dgm:pt modelId="{18638BD1-AD8A-44CD-A583-C8477D04B930}" type="pres">
      <dgm:prSet presAssocID="{5B5C9269-F777-4DEB-A4BC-67229E2D8288}" presName="imagNode" presStyleLbl="fgImgPlace1" presStyleIdx="1" presStyleCnt="2" custLinFactNeighborX="-11388" custLinFactNeighborY="15938"/>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Insignia 5 con relleno sólido"/>
        </a:ext>
      </dgm:extLst>
    </dgm:pt>
  </dgm:ptLst>
  <dgm:cxnLst>
    <dgm:cxn modelId="{9356AB0D-82A9-4857-8256-C48CE703FD6E}" type="presOf" srcId="{42B81E2C-E631-4F4B-8FF7-D537C6681F05}" destId="{525D7069-AF0D-4FF3-86E0-0D1C1A3C813A}" srcOrd="0" destOrd="0" presId="urn:microsoft.com/office/officeart/2005/8/layout/hList7"/>
    <dgm:cxn modelId="{D00DA334-06DD-4694-996E-D0A028860DC5}" type="presOf" srcId="{5B5C9269-F777-4DEB-A4BC-67229E2D8288}" destId="{A80EF311-1260-42AD-8D73-46625A2CE1D0}" srcOrd="0" destOrd="0" presId="urn:microsoft.com/office/officeart/2005/8/layout/hList7"/>
    <dgm:cxn modelId="{102B573F-BE7B-426A-A825-2469D8B9E2DA}" type="presOf" srcId="{5B5C9269-F777-4DEB-A4BC-67229E2D8288}" destId="{22F6F8D9-C3BF-45A9-AAE9-75B20C115C0B}" srcOrd="1" destOrd="0" presId="urn:microsoft.com/office/officeart/2005/8/layout/hList7"/>
    <dgm:cxn modelId="{1DF8EC45-A0B7-4853-9ED4-BA8F1180BCC3}" srcId="{EAAD5896-1660-463D-9530-ED1FC56A9DC8}" destId="{42B81E2C-E631-4F4B-8FF7-D537C6681F05}" srcOrd="0" destOrd="0" parTransId="{EC6E6705-E5EB-4643-B454-A482049A47F6}" sibTransId="{06CBCAD3-7218-4C9E-9DBA-8CDA87308ABE}"/>
    <dgm:cxn modelId="{07901A47-C0AD-48B5-BDF1-48AC78061B3A}" srcId="{EAAD5896-1660-463D-9530-ED1FC56A9DC8}" destId="{5B5C9269-F777-4DEB-A4BC-67229E2D8288}" srcOrd="1" destOrd="0" parTransId="{58C7EC9B-5A78-49B1-9E64-938A51CF7E61}" sibTransId="{3DCF8467-FD5F-4CB5-A0D5-F4CB45ECF8F3}"/>
    <dgm:cxn modelId="{4FFE58B8-BB88-4B5E-8872-0C768184F049}" type="presOf" srcId="{42B81E2C-E631-4F4B-8FF7-D537C6681F05}" destId="{C531D094-A772-4576-9AFD-DC6D2F7C788A}" srcOrd="1" destOrd="0" presId="urn:microsoft.com/office/officeart/2005/8/layout/hList7"/>
    <dgm:cxn modelId="{3E280CC4-5A38-4A30-B8C0-5C801E3914A1}" type="presOf" srcId="{EAAD5896-1660-463D-9530-ED1FC56A9DC8}" destId="{8C80FE47-10A2-4918-BC07-BB6283DEE225}" srcOrd="0" destOrd="0" presId="urn:microsoft.com/office/officeart/2005/8/layout/hList7"/>
    <dgm:cxn modelId="{371EB5FC-B55E-4ECF-9DC9-6AEB64C969C4}" type="presOf" srcId="{06CBCAD3-7218-4C9E-9DBA-8CDA87308ABE}" destId="{31F3D224-A7B8-4CFD-AD36-759D709BAEA9}" srcOrd="0" destOrd="0" presId="urn:microsoft.com/office/officeart/2005/8/layout/hList7"/>
    <dgm:cxn modelId="{BB9A28D8-2D1B-4670-AC20-AC75EE12D8BF}" type="presParOf" srcId="{8C80FE47-10A2-4918-BC07-BB6283DEE225}" destId="{C41E573C-568E-4094-BDE8-50CEA96C6DA0}" srcOrd="0" destOrd="0" presId="urn:microsoft.com/office/officeart/2005/8/layout/hList7"/>
    <dgm:cxn modelId="{AD9675E8-0216-44A9-B260-8DC2F9961297}" type="presParOf" srcId="{8C80FE47-10A2-4918-BC07-BB6283DEE225}" destId="{EE384D11-C2DE-49C8-ACD1-6FDBB8B031DE}" srcOrd="1" destOrd="0" presId="urn:microsoft.com/office/officeart/2005/8/layout/hList7"/>
    <dgm:cxn modelId="{617F4200-25BC-4005-AA06-99D0732043B2}" type="presParOf" srcId="{EE384D11-C2DE-49C8-ACD1-6FDBB8B031DE}" destId="{9E61CA2D-96DE-4F50-A883-990E263DBE9E}" srcOrd="0" destOrd="0" presId="urn:microsoft.com/office/officeart/2005/8/layout/hList7"/>
    <dgm:cxn modelId="{4FED1E7C-A035-44D0-9939-62D60EC5F051}" type="presParOf" srcId="{9E61CA2D-96DE-4F50-A883-990E263DBE9E}" destId="{525D7069-AF0D-4FF3-86E0-0D1C1A3C813A}" srcOrd="0" destOrd="0" presId="urn:microsoft.com/office/officeart/2005/8/layout/hList7"/>
    <dgm:cxn modelId="{4989E2F3-5507-4ACF-8784-613C80D50B1C}" type="presParOf" srcId="{9E61CA2D-96DE-4F50-A883-990E263DBE9E}" destId="{C531D094-A772-4576-9AFD-DC6D2F7C788A}" srcOrd="1" destOrd="0" presId="urn:microsoft.com/office/officeart/2005/8/layout/hList7"/>
    <dgm:cxn modelId="{E9D46355-4E55-4062-8F85-00EC83473F59}" type="presParOf" srcId="{9E61CA2D-96DE-4F50-A883-990E263DBE9E}" destId="{4503390F-60E0-4EF5-AD4A-48D93C25FB01}" srcOrd="2" destOrd="0" presId="urn:microsoft.com/office/officeart/2005/8/layout/hList7"/>
    <dgm:cxn modelId="{C3487567-025C-4A06-80E9-FB3BA044C00A}" type="presParOf" srcId="{9E61CA2D-96DE-4F50-A883-990E263DBE9E}" destId="{584B8B30-B861-493F-A68B-88CED699BAED}" srcOrd="3" destOrd="0" presId="urn:microsoft.com/office/officeart/2005/8/layout/hList7"/>
    <dgm:cxn modelId="{FE1A2534-C1C7-4E7D-BC45-EF21D9444F1C}" type="presParOf" srcId="{EE384D11-C2DE-49C8-ACD1-6FDBB8B031DE}" destId="{31F3D224-A7B8-4CFD-AD36-759D709BAEA9}" srcOrd="1" destOrd="0" presId="urn:microsoft.com/office/officeart/2005/8/layout/hList7"/>
    <dgm:cxn modelId="{BBBCAE95-21D7-46E0-83E4-846BD15A0D6F}" type="presParOf" srcId="{EE384D11-C2DE-49C8-ACD1-6FDBB8B031DE}" destId="{FE425A87-400A-4074-8890-894E0283495C}" srcOrd="2" destOrd="0" presId="urn:microsoft.com/office/officeart/2005/8/layout/hList7"/>
    <dgm:cxn modelId="{A904E612-3D9F-45A2-8A32-C2C62A84F978}" type="presParOf" srcId="{FE425A87-400A-4074-8890-894E0283495C}" destId="{A80EF311-1260-42AD-8D73-46625A2CE1D0}" srcOrd="0" destOrd="0" presId="urn:microsoft.com/office/officeart/2005/8/layout/hList7"/>
    <dgm:cxn modelId="{06EA1302-1624-4DA9-BE37-D409B6693A46}" type="presParOf" srcId="{FE425A87-400A-4074-8890-894E0283495C}" destId="{22F6F8D9-C3BF-45A9-AAE9-75B20C115C0B}" srcOrd="1" destOrd="0" presId="urn:microsoft.com/office/officeart/2005/8/layout/hList7"/>
    <dgm:cxn modelId="{1467E08D-EC74-45FF-BB69-486B39184E99}" type="presParOf" srcId="{FE425A87-400A-4074-8890-894E0283495C}" destId="{C4384130-1C47-464E-964B-64808870A2DC}" srcOrd="2" destOrd="0" presId="urn:microsoft.com/office/officeart/2005/8/layout/hList7"/>
    <dgm:cxn modelId="{0E99349B-5A4B-496E-9CE1-ED1A4A569D40}" type="presParOf" srcId="{FE425A87-400A-4074-8890-894E0283495C}" destId="{18638BD1-AD8A-44CD-A583-C8477D04B930}"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BF767A-D716-4F73-B805-F091F8B7EE27}" type="doc">
      <dgm:prSet loTypeId="urn:microsoft.com/office/officeart/2005/8/layout/pyramid2" loCatId="list" qsTypeId="urn:microsoft.com/office/officeart/2005/8/quickstyle/simple1" qsCatId="simple" csTypeId="urn:microsoft.com/office/officeart/2005/8/colors/accent1_2" csCatId="accent1" phldr="1"/>
      <dgm:spPr/>
    </dgm:pt>
    <dgm:pt modelId="{34DB91D6-F91F-402F-812B-90ED9655D857}">
      <dgm:prSet phldrT="[Texto]" custT="1"/>
      <dgm:spPr/>
      <dgm:t>
        <a:bodyPr/>
        <a:lstStyle/>
        <a:p>
          <a:r>
            <a:rPr lang="es-CO" sz="1300" dirty="0">
              <a:latin typeface="Arial" panose="020B0604020202020204" pitchFamily="34" charset="0"/>
              <a:cs typeface="Arial" panose="020B0604020202020204" pitchFamily="34" charset="0"/>
            </a:rPr>
            <a:t>Moralidad pública</a:t>
          </a:r>
        </a:p>
      </dgm:t>
    </dgm:pt>
    <dgm:pt modelId="{DAA4C170-614D-4BB0-9077-56C4076FC900}" type="parTrans" cxnId="{6C07C5F2-5458-4A1A-81D7-F5C760D190C7}">
      <dgm:prSet/>
      <dgm:spPr/>
      <dgm:t>
        <a:bodyPr/>
        <a:lstStyle/>
        <a:p>
          <a:endParaRPr lang="es-CO"/>
        </a:p>
      </dgm:t>
    </dgm:pt>
    <dgm:pt modelId="{934F5245-8419-4A1D-BAFB-DEBB088CB2A1}" type="sibTrans" cxnId="{6C07C5F2-5458-4A1A-81D7-F5C760D190C7}">
      <dgm:prSet/>
      <dgm:spPr/>
      <dgm:t>
        <a:bodyPr/>
        <a:lstStyle/>
        <a:p>
          <a:endParaRPr lang="es-CO"/>
        </a:p>
      </dgm:t>
    </dgm:pt>
    <dgm:pt modelId="{4AAE2F8A-22B2-440E-BB3B-2BB7B21DF421}">
      <dgm:prSet phldrT="[Texto]" custT="1"/>
      <dgm:spPr/>
      <dgm:t>
        <a:bodyPr/>
        <a:lstStyle/>
        <a:p>
          <a:r>
            <a:rPr lang="es-CO" sz="1300" dirty="0">
              <a:latin typeface="Arial" panose="020B0604020202020204" pitchFamily="34" charset="0"/>
              <a:cs typeface="Arial" panose="020B0604020202020204" pitchFamily="34" charset="0"/>
            </a:rPr>
            <a:t>Eficiencia</a:t>
          </a:r>
        </a:p>
      </dgm:t>
    </dgm:pt>
    <dgm:pt modelId="{938249A2-E3FF-4D72-8BB7-2E486DF46A95}" type="parTrans" cxnId="{FB267903-35A2-4B1E-85B6-63FCA9E78535}">
      <dgm:prSet/>
      <dgm:spPr/>
      <dgm:t>
        <a:bodyPr/>
        <a:lstStyle/>
        <a:p>
          <a:endParaRPr lang="es-CO"/>
        </a:p>
      </dgm:t>
    </dgm:pt>
    <dgm:pt modelId="{AF032CA4-2E67-4313-AE03-92919C40D379}" type="sibTrans" cxnId="{FB267903-35A2-4B1E-85B6-63FCA9E78535}">
      <dgm:prSet/>
      <dgm:spPr/>
      <dgm:t>
        <a:bodyPr/>
        <a:lstStyle/>
        <a:p>
          <a:endParaRPr lang="es-CO"/>
        </a:p>
      </dgm:t>
    </dgm:pt>
    <dgm:pt modelId="{BDED5AF6-4145-4375-A326-46736C6448FA}">
      <dgm:prSet phldrT="[Texto]" custT="1"/>
      <dgm:spPr/>
      <dgm:t>
        <a:bodyPr/>
        <a:lstStyle/>
        <a:p>
          <a:r>
            <a:rPr lang="es-CO" sz="1300" dirty="0">
              <a:latin typeface="Arial" panose="020B0604020202020204" pitchFamily="34" charset="0"/>
              <a:cs typeface="Arial" panose="020B0604020202020204" pitchFamily="34" charset="0"/>
            </a:rPr>
            <a:t>Efectividad</a:t>
          </a:r>
        </a:p>
      </dgm:t>
    </dgm:pt>
    <dgm:pt modelId="{9DEE09C5-EDCD-44C0-809F-6FDF589C10D6}" type="parTrans" cxnId="{9C8AE078-CE75-46F0-983E-2A7A03CDD9F8}">
      <dgm:prSet/>
      <dgm:spPr/>
      <dgm:t>
        <a:bodyPr/>
        <a:lstStyle/>
        <a:p>
          <a:endParaRPr lang="es-CO"/>
        </a:p>
      </dgm:t>
    </dgm:pt>
    <dgm:pt modelId="{BF7EB8A7-CF34-4BC3-A274-9220DA6ED1CB}" type="sibTrans" cxnId="{9C8AE078-CE75-46F0-983E-2A7A03CDD9F8}">
      <dgm:prSet/>
      <dgm:spPr/>
      <dgm:t>
        <a:bodyPr/>
        <a:lstStyle/>
        <a:p>
          <a:endParaRPr lang="es-CO"/>
        </a:p>
      </dgm:t>
    </dgm:pt>
    <dgm:pt modelId="{35325623-AFEA-4F95-8542-FACF9EC5733D}">
      <dgm:prSet phldrT="[Texto]" custT="1"/>
      <dgm:spPr/>
      <dgm:t>
        <a:bodyPr/>
        <a:lstStyle/>
        <a:p>
          <a:r>
            <a:rPr lang="es-CO" sz="1300" dirty="0">
              <a:latin typeface="Arial" panose="020B0604020202020204" pitchFamily="34" charset="0"/>
              <a:cs typeface="Arial" panose="020B0604020202020204" pitchFamily="34" charset="0"/>
            </a:rPr>
            <a:t>Buena administración</a:t>
          </a:r>
        </a:p>
      </dgm:t>
    </dgm:pt>
    <dgm:pt modelId="{A23445DE-A873-4986-88F2-82EA0B479D11}" type="parTrans" cxnId="{9B89F62A-58E9-4F14-8A21-895FA7704EDB}">
      <dgm:prSet/>
      <dgm:spPr/>
      <dgm:t>
        <a:bodyPr/>
        <a:lstStyle/>
        <a:p>
          <a:endParaRPr lang="es-CO"/>
        </a:p>
      </dgm:t>
    </dgm:pt>
    <dgm:pt modelId="{CE5B05CA-0A6B-41CB-AB67-813F17243DAE}" type="sibTrans" cxnId="{9B89F62A-58E9-4F14-8A21-895FA7704EDB}">
      <dgm:prSet/>
      <dgm:spPr/>
      <dgm:t>
        <a:bodyPr/>
        <a:lstStyle/>
        <a:p>
          <a:endParaRPr lang="es-CO"/>
        </a:p>
      </dgm:t>
    </dgm:pt>
    <dgm:pt modelId="{291AE969-57A8-4883-A4C6-3896E3FE10F7}">
      <dgm:prSet phldrT="[Texto]" custT="1"/>
      <dgm:spPr/>
      <dgm:t>
        <a:bodyPr/>
        <a:lstStyle/>
        <a:p>
          <a:r>
            <a:rPr lang="es-CO" sz="1300" dirty="0">
              <a:latin typeface="Arial" panose="020B0604020202020204" pitchFamily="34" charset="0"/>
              <a:cs typeface="Arial" panose="020B0604020202020204" pitchFamily="34" charset="0"/>
            </a:rPr>
            <a:t>Coordinación</a:t>
          </a:r>
        </a:p>
      </dgm:t>
    </dgm:pt>
    <dgm:pt modelId="{1B3ED46C-FC64-446C-96D2-7EF7CD48C9D8}" type="parTrans" cxnId="{B9DF37BD-3667-4A3B-871A-8265E0267153}">
      <dgm:prSet/>
      <dgm:spPr/>
      <dgm:t>
        <a:bodyPr/>
        <a:lstStyle/>
        <a:p>
          <a:endParaRPr lang="es-CO"/>
        </a:p>
      </dgm:t>
    </dgm:pt>
    <dgm:pt modelId="{61C607A0-9216-476D-841E-7202BEF95F9B}" type="sibTrans" cxnId="{B9DF37BD-3667-4A3B-871A-8265E0267153}">
      <dgm:prSet/>
      <dgm:spPr/>
      <dgm:t>
        <a:bodyPr/>
        <a:lstStyle/>
        <a:p>
          <a:endParaRPr lang="es-CO"/>
        </a:p>
      </dgm:t>
    </dgm:pt>
    <dgm:pt modelId="{6D1CD51F-241C-4D5A-A9C7-D3F2F82187F2}">
      <dgm:prSet phldrT="[Texto]" custT="1"/>
      <dgm:spPr/>
      <dgm:t>
        <a:bodyPr/>
        <a:lstStyle/>
        <a:p>
          <a:r>
            <a:rPr lang="es-CO" sz="1300" dirty="0">
              <a:latin typeface="Arial" panose="020B0604020202020204" pitchFamily="34" charset="0"/>
              <a:cs typeface="Arial" panose="020B0604020202020204" pitchFamily="34" charset="0"/>
            </a:rPr>
            <a:t>Imparcialidad</a:t>
          </a:r>
        </a:p>
      </dgm:t>
    </dgm:pt>
    <dgm:pt modelId="{39A9E793-E80D-4E0F-B58B-58946E58D420}" type="parTrans" cxnId="{544B6229-4DE1-4891-A953-6617FCEA16D0}">
      <dgm:prSet/>
      <dgm:spPr/>
      <dgm:t>
        <a:bodyPr/>
        <a:lstStyle/>
        <a:p>
          <a:endParaRPr lang="es-CO"/>
        </a:p>
      </dgm:t>
    </dgm:pt>
    <dgm:pt modelId="{5AB9D088-1E90-45EC-8CA3-C5DE150C06B0}" type="sibTrans" cxnId="{544B6229-4DE1-4891-A953-6617FCEA16D0}">
      <dgm:prSet/>
      <dgm:spPr/>
      <dgm:t>
        <a:bodyPr/>
        <a:lstStyle/>
        <a:p>
          <a:endParaRPr lang="es-CO"/>
        </a:p>
      </dgm:t>
    </dgm:pt>
    <dgm:pt modelId="{6E57EF56-DDD4-48FA-BA6D-D538DED53F73}">
      <dgm:prSet phldrT="[Texto]" custT="1"/>
      <dgm:spPr/>
      <dgm:t>
        <a:bodyPr/>
        <a:lstStyle/>
        <a:p>
          <a:r>
            <a:rPr lang="es-CO" sz="1300" dirty="0">
              <a:latin typeface="Arial" panose="020B0604020202020204" pitchFamily="34" charset="0"/>
              <a:cs typeface="Arial" panose="020B0604020202020204" pitchFamily="34" charset="0"/>
            </a:rPr>
            <a:t>Debida diligencia</a:t>
          </a:r>
        </a:p>
      </dgm:t>
    </dgm:pt>
    <dgm:pt modelId="{B7FCC22E-7177-4240-8138-256DAB19C4D9}" type="parTrans" cxnId="{0EE5B673-DBD7-435C-8C3B-7C217ABEFD46}">
      <dgm:prSet/>
      <dgm:spPr/>
      <dgm:t>
        <a:bodyPr/>
        <a:lstStyle/>
        <a:p>
          <a:endParaRPr lang="es-CO"/>
        </a:p>
      </dgm:t>
    </dgm:pt>
    <dgm:pt modelId="{395588D2-704B-4BF4-893A-B07061E138AD}" type="sibTrans" cxnId="{0EE5B673-DBD7-435C-8C3B-7C217ABEFD46}">
      <dgm:prSet/>
      <dgm:spPr/>
      <dgm:t>
        <a:bodyPr/>
        <a:lstStyle/>
        <a:p>
          <a:endParaRPr lang="es-CO"/>
        </a:p>
      </dgm:t>
    </dgm:pt>
    <dgm:pt modelId="{AEFAE3C2-1B8C-4DDE-A2CB-AF16B68888EB}" type="pres">
      <dgm:prSet presAssocID="{F6BF767A-D716-4F73-B805-F091F8B7EE27}" presName="compositeShape" presStyleCnt="0">
        <dgm:presLayoutVars>
          <dgm:dir/>
          <dgm:resizeHandles/>
        </dgm:presLayoutVars>
      </dgm:prSet>
      <dgm:spPr/>
    </dgm:pt>
    <dgm:pt modelId="{E4637D5E-F456-466A-9DBD-AC3374C795D0}" type="pres">
      <dgm:prSet presAssocID="{F6BF767A-D716-4F73-B805-F091F8B7EE27}" presName="pyramid" presStyleLbl="node1" presStyleIdx="0" presStyleCnt="1"/>
      <dgm:spPr/>
    </dgm:pt>
    <dgm:pt modelId="{14DFD65E-58F5-4EBF-AA66-F8BFA5A454CC}" type="pres">
      <dgm:prSet presAssocID="{F6BF767A-D716-4F73-B805-F091F8B7EE27}" presName="theList" presStyleCnt="0"/>
      <dgm:spPr/>
    </dgm:pt>
    <dgm:pt modelId="{B1DCBA8C-AA7C-4D10-822F-778B278D4052}" type="pres">
      <dgm:prSet presAssocID="{34DB91D6-F91F-402F-812B-90ED9655D857}" presName="aNode" presStyleLbl="fgAcc1" presStyleIdx="0" presStyleCnt="7">
        <dgm:presLayoutVars>
          <dgm:bulletEnabled val="1"/>
        </dgm:presLayoutVars>
      </dgm:prSet>
      <dgm:spPr/>
    </dgm:pt>
    <dgm:pt modelId="{CD94586C-428E-45F8-BC9A-4F21FF6C6EA9}" type="pres">
      <dgm:prSet presAssocID="{34DB91D6-F91F-402F-812B-90ED9655D857}" presName="aSpace" presStyleCnt="0"/>
      <dgm:spPr/>
    </dgm:pt>
    <dgm:pt modelId="{5C1B6EB8-04C7-474D-9DB1-25BEA91AFCF0}" type="pres">
      <dgm:prSet presAssocID="{4AAE2F8A-22B2-440E-BB3B-2BB7B21DF421}" presName="aNode" presStyleLbl="fgAcc1" presStyleIdx="1" presStyleCnt="7">
        <dgm:presLayoutVars>
          <dgm:bulletEnabled val="1"/>
        </dgm:presLayoutVars>
      </dgm:prSet>
      <dgm:spPr/>
    </dgm:pt>
    <dgm:pt modelId="{F008F559-C27B-4E2B-845B-C072FEE5D06A}" type="pres">
      <dgm:prSet presAssocID="{4AAE2F8A-22B2-440E-BB3B-2BB7B21DF421}" presName="aSpace" presStyleCnt="0"/>
      <dgm:spPr/>
    </dgm:pt>
    <dgm:pt modelId="{F554B9EA-E43D-4C53-B715-9E538B5803FA}" type="pres">
      <dgm:prSet presAssocID="{BDED5AF6-4145-4375-A326-46736C6448FA}" presName="aNode" presStyleLbl="fgAcc1" presStyleIdx="2" presStyleCnt="7">
        <dgm:presLayoutVars>
          <dgm:bulletEnabled val="1"/>
        </dgm:presLayoutVars>
      </dgm:prSet>
      <dgm:spPr/>
    </dgm:pt>
    <dgm:pt modelId="{408887BE-4157-4DA6-8FE4-BBDBD0FC867D}" type="pres">
      <dgm:prSet presAssocID="{BDED5AF6-4145-4375-A326-46736C6448FA}" presName="aSpace" presStyleCnt="0"/>
      <dgm:spPr/>
    </dgm:pt>
    <dgm:pt modelId="{263BED7D-9D60-4012-BFAE-81529541B722}" type="pres">
      <dgm:prSet presAssocID="{35325623-AFEA-4F95-8542-FACF9EC5733D}" presName="aNode" presStyleLbl="fgAcc1" presStyleIdx="3" presStyleCnt="7">
        <dgm:presLayoutVars>
          <dgm:bulletEnabled val="1"/>
        </dgm:presLayoutVars>
      </dgm:prSet>
      <dgm:spPr/>
    </dgm:pt>
    <dgm:pt modelId="{A3DD625A-3697-4C9E-8F42-621FB1056FA3}" type="pres">
      <dgm:prSet presAssocID="{35325623-AFEA-4F95-8542-FACF9EC5733D}" presName="aSpace" presStyleCnt="0"/>
      <dgm:spPr/>
    </dgm:pt>
    <dgm:pt modelId="{08851085-8F1F-42F3-8A0E-873231CC6097}" type="pres">
      <dgm:prSet presAssocID="{291AE969-57A8-4883-A4C6-3896E3FE10F7}" presName="aNode" presStyleLbl="fgAcc1" presStyleIdx="4" presStyleCnt="7">
        <dgm:presLayoutVars>
          <dgm:bulletEnabled val="1"/>
        </dgm:presLayoutVars>
      </dgm:prSet>
      <dgm:spPr/>
    </dgm:pt>
    <dgm:pt modelId="{F184591F-68CB-44AB-AB3E-DFD5B5DB4C79}" type="pres">
      <dgm:prSet presAssocID="{291AE969-57A8-4883-A4C6-3896E3FE10F7}" presName="aSpace" presStyleCnt="0"/>
      <dgm:spPr/>
    </dgm:pt>
    <dgm:pt modelId="{1185DBE0-C3A9-409D-8A58-F6012C7C42D6}" type="pres">
      <dgm:prSet presAssocID="{6D1CD51F-241C-4D5A-A9C7-D3F2F82187F2}" presName="aNode" presStyleLbl="fgAcc1" presStyleIdx="5" presStyleCnt="7">
        <dgm:presLayoutVars>
          <dgm:bulletEnabled val="1"/>
        </dgm:presLayoutVars>
      </dgm:prSet>
      <dgm:spPr/>
    </dgm:pt>
    <dgm:pt modelId="{5746E856-EAAB-4B95-AE1B-298339A5BC01}" type="pres">
      <dgm:prSet presAssocID="{6D1CD51F-241C-4D5A-A9C7-D3F2F82187F2}" presName="aSpace" presStyleCnt="0"/>
      <dgm:spPr/>
    </dgm:pt>
    <dgm:pt modelId="{A6363565-6C75-4A1E-B960-D3D518A6F13D}" type="pres">
      <dgm:prSet presAssocID="{6E57EF56-DDD4-48FA-BA6D-D538DED53F73}" presName="aNode" presStyleLbl="fgAcc1" presStyleIdx="6" presStyleCnt="7">
        <dgm:presLayoutVars>
          <dgm:bulletEnabled val="1"/>
        </dgm:presLayoutVars>
      </dgm:prSet>
      <dgm:spPr/>
    </dgm:pt>
    <dgm:pt modelId="{6D3C41C1-C960-4384-9FF0-F1FCF54C4449}" type="pres">
      <dgm:prSet presAssocID="{6E57EF56-DDD4-48FA-BA6D-D538DED53F73}" presName="aSpace" presStyleCnt="0"/>
      <dgm:spPr/>
    </dgm:pt>
  </dgm:ptLst>
  <dgm:cxnLst>
    <dgm:cxn modelId="{FB267903-35A2-4B1E-85B6-63FCA9E78535}" srcId="{F6BF767A-D716-4F73-B805-F091F8B7EE27}" destId="{4AAE2F8A-22B2-440E-BB3B-2BB7B21DF421}" srcOrd="1" destOrd="0" parTransId="{938249A2-E3FF-4D72-8BB7-2E486DF46A95}" sibTransId="{AF032CA4-2E67-4313-AE03-92919C40D379}"/>
    <dgm:cxn modelId="{544B6229-4DE1-4891-A953-6617FCEA16D0}" srcId="{F6BF767A-D716-4F73-B805-F091F8B7EE27}" destId="{6D1CD51F-241C-4D5A-A9C7-D3F2F82187F2}" srcOrd="5" destOrd="0" parTransId="{39A9E793-E80D-4E0F-B58B-58946E58D420}" sibTransId="{5AB9D088-1E90-45EC-8CA3-C5DE150C06B0}"/>
    <dgm:cxn modelId="{9B89F62A-58E9-4F14-8A21-895FA7704EDB}" srcId="{F6BF767A-D716-4F73-B805-F091F8B7EE27}" destId="{35325623-AFEA-4F95-8542-FACF9EC5733D}" srcOrd="3" destOrd="0" parTransId="{A23445DE-A873-4986-88F2-82EA0B479D11}" sibTransId="{CE5B05CA-0A6B-41CB-AB67-813F17243DAE}"/>
    <dgm:cxn modelId="{F4D83132-038B-4234-83D5-ABA6CAC3ECCE}" type="presOf" srcId="{35325623-AFEA-4F95-8542-FACF9EC5733D}" destId="{263BED7D-9D60-4012-BFAE-81529541B722}" srcOrd="0" destOrd="0" presId="urn:microsoft.com/office/officeart/2005/8/layout/pyramid2"/>
    <dgm:cxn modelId="{39DBD171-5567-4D34-BF1D-79D37E22E02F}" type="presOf" srcId="{F6BF767A-D716-4F73-B805-F091F8B7EE27}" destId="{AEFAE3C2-1B8C-4DDE-A2CB-AF16B68888EB}" srcOrd="0" destOrd="0" presId="urn:microsoft.com/office/officeart/2005/8/layout/pyramid2"/>
    <dgm:cxn modelId="{0EE5B673-DBD7-435C-8C3B-7C217ABEFD46}" srcId="{F6BF767A-D716-4F73-B805-F091F8B7EE27}" destId="{6E57EF56-DDD4-48FA-BA6D-D538DED53F73}" srcOrd="6" destOrd="0" parTransId="{B7FCC22E-7177-4240-8138-256DAB19C4D9}" sibTransId="{395588D2-704B-4BF4-893A-B07061E138AD}"/>
    <dgm:cxn modelId="{9C8AE078-CE75-46F0-983E-2A7A03CDD9F8}" srcId="{F6BF767A-D716-4F73-B805-F091F8B7EE27}" destId="{BDED5AF6-4145-4375-A326-46736C6448FA}" srcOrd="2" destOrd="0" parTransId="{9DEE09C5-EDCD-44C0-809F-6FDF589C10D6}" sibTransId="{BF7EB8A7-CF34-4BC3-A274-9220DA6ED1CB}"/>
    <dgm:cxn modelId="{4B693779-333B-4933-A56B-89BBB4A35096}" type="presOf" srcId="{291AE969-57A8-4883-A4C6-3896E3FE10F7}" destId="{08851085-8F1F-42F3-8A0E-873231CC6097}" srcOrd="0" destOrd="0" presId="urn:microsoft.com/office/officeart/2005/8/layout/pyramid2"/>
    <dgm:cxn modelId="{40AA4090-53E2-46C8-B7F2-B0F724B37B46}" type="presOf" srcId="{6D1CD51F-241C-4D5A-A9C7-D3F2F82187F2}" destId="{1185DBE0-C3A9-409D-8A58-F6012C7C42D6}" srcOrd="0" destOrd="0" presId="urn:microsoft.com/office/officeart/2005/8/layout/pyramid2"/>
    <dgm:cxn modelId="{A5107893-C3D6-4CEC-99D8-81C2565A46DD}" type="presOf" srcId="{34DB91D6-F91F-402F-812B-90ED9655D857}" destId="{B1DCBA8C-AA7C-4D10-822F-778B278D4052}" srcOrd="0" destOrd="0" presId="urn:microsoft.com/office/officeart/2005/8/layout/pyramid2"/>
    <dgm:cxn modelId="{831DCF9F-DC1C-45B8-A04A-414E51731F20}" type="presOf" srcId="{BDED5AF6-4145-4375-A326-46736C6448FA}" destId="{F554B9EA-E43D-4C53-B715-9E538B5803FA}" srcOrd="0" destOrd="0" presId="urn:microsoft.com/office/officeart/2005/8/layout/pyramid2"/>
    <dgm:cxn modelId="{59F3E9A8-B203-4737-98AB-8110771985AC}" type="presOf" srcId="{4AAE2F8A-22B2-440E-BB3B-2BB7B21DF421}" destId="{5C1B6EB8-04C7-474D-9DB1-25BEA91AFCF0}" srcOrd="0" destOrd="0" presId="urn:microsoft.com/office/officeart/2005/8/layout/pyramid2"/>
    <dgm:cxn modelId="{B9DF37BD-3667-4A3B-871A-8265E0267153}" srcId="{F6BF767A-D716-4F73-B805-F091F8B7EE27}" destId="{291AE969-57A8-4883-A4C6-3896E3FE10F7}" srcOrd="4" destOrd="0" parTransId="{1B3ED46C-FC64-446C-96D2-7EF7CD48C9D8}" sibTransId="{61C607A0-9216-476D-841E-7202BEF95F9B}"/>
    <dgm:cxn modelId="{E6A19CD6-E0DB-476E-9CCC-3909DCA9449E}" type="presOf" srcId="{6E57EF56-DDD4-48FA-BA6D-D538DED53F73}" destId="{A6363565-6C75-4A1E-B960-D3D518A6F13D}" srcOrd="0" destOrd="0" presId="urn:microsoft.com/office/officeart/2005/8/layout/pyramid2"/>
    <dgm:cxn modelId="{6C07C5F2-5458-4A1A-81D7-F5C760D190C7}" srcId="{F6BF767A-D716-4F73-B805-F091F8B7EE27}" destId="{34DB91D6-F91F-402F-812B-90ED9655D857}" srcOrd="0" destOrd="0" parTransId="{DAA4C170-614D-4BB0-9077-56C4076FC900}" sibTransId="{934F5245-8419-4A1D-BAFB-DEBB088CB2A1}"/>
    <dgm:cxn modelId="{CEF57CA8-DF3D-4A93-96B9-D49AB2B670A2}" type="presParOf" srcId="{AEFAE3C2-1B8C-4DDE-A2CB-AF16B68888EB}" destId="{E4637D5E-F456-466A-9DBD-AC3374C795D0}" srcOrd="0" destOrd="0" presId="urn:microsoft.com/office/officeart/2005/8/layout/pyramid2"/>
    <dgm:cxn modelId="{049A1A93-2DF1-4EE3-8E56-B6E2A6DDEC37}" type="presParOf" srcId="{AEFAE3C2-1B8C-4DDE-A2CB-AF16B68888EB}" destId="{14DFD65E-58F5-4EBF-AA66-F8BFA5A454CC}" srcOrd="1" destOrd="0" presId="urn:microsoft.com/office/officeart/2005/8/layout/pyramid2"/>
    <dgm:cxn modelId="{931D7AA7-CF2D-4508-8B3F-AEFCEFE878FA}" type="presParOf" srcId="{14DFD65E-58F5-4EBF-AA66-F8BFA5A454CC}" destId="{B1DCBA8C-AA7C-4D10-822F-778B278D4052}" srcOrd="0" destOrd="0" presId="urn:microsoft.com/office/officeart/2005/8/layout/pyramid2"/>
    <dgm:cxn modelId="{6129F2E6-0496-41FA-B03D-EFB0460FF344}" type="presParOf" srcId="{14DFD65E-58F5-4EBF-AA66-F8BFA5A454CC}" destId="{CD94586C-428E-45F8-BC9A-4F21FF6C6EA9}" srcOrd="1" destOrd="0" presId="urn:microsoft.com/office/officeart/2005/8/layout/pyramid2"/>
    <dgm:cxn modelId="{1D10F2F4-6601-4262-8789-4A6736731148}" type="presParOf" srcId="{14DFD65E-58F5-4EBF-AA66-F8BFA5A454CC}" destId="{5C1B6EB8-04C7-474D-9DB1-25BEA91AFCF0}" srcOrd="2" destOrd="0" presId="urn:microsoft.com/office/officeart/2005/8/layout/pyramid2"/>
    <dgm:cxn modelId="{93391703-97CC-4D2D-801A-E17B53104175}" type="presParOf" srcId="{14DFD65E-58F5-4EBF-AA66-F8BFA5A454CC}" destId="{F008F559-C27B-4E2B-845B-C072FEE5D06A}" srcOrd="3" destOrd="0" presId="urn:microsoft.com/office/officeart/2005/8/layout/pyramid2"/>
    <dgm:cxn modelId="{774DF44A-2DD2-40BA-902D-8275234FAB91}" type="presParOf" srcId="{14DFD65E-58F5-4EBF-AA66-F8BFA5A454CC}" destId="{F554B9EA-E43D-4C53-B715-9E538B5803FA}" srcOrd="4" destOrd="0" presId="urn:microsoft.com/office/officeart/2005/8/layout/pyramid2"/>
    <dgm:cxn modelId="{D1CAAFC0-A847-4287-84E1-CFD56E91E55B}" type="presParOf" srcId="{14DFD65E-58F5-4EBF-AA66-F8BFA5A454CC}" destId="{408887BE-4157-4DA6-8FE4-BBDBD0FC867D}" srcOrd="5" destOrd="0" presId="urn:microsoft.com/office/officeart/2005/8/layout/pyramid2"/>
    <dgm:cxn modelId="{DC531CD8-DE61-495C-989D-8979AA999BEB}" type="presParOf" srcId="{14DFD65E-58F5-4EBF-AA66-F8BFA5A454CC}" destId="{263BED7D-9D60-4012-BFAE-81529541B722}" srcOrd="6" destOrd="0" presId="urn:microsoft.com/office/officeart/2005/8/layout/pyramid2"/>
    <dgm:cxn modelId="{03C52C81-33EE-48D9-ACB8-6B7FAA6FBACC}" type="presParOf" srcId="{14DFD65E-58F5-4EBF-AA66-F8BFA5A454CC}" destId="{A3DD625A-3697-4C9E-8F42-621FB1056FA3}" srcOrd="7" destOrd="0" presId="urn:microsoft.com/office/officeart/2005/8/layout/pyramid2"/>
    <dgm:cxn modelId="{DAEFA2CA-7CC6-4658-9301-DF4644BBF2D8}" type="presParOf" srcId="{14DFD65E-58F5-4EBF-AA66-F8BFA5A454CC}" destId="{08851085-8F1F-42F3-8A0E-873231CC6097}" srcOrd="8" destOrd="0" presId="urn:microsoft.com/office/officeart/2005/8/layout/pyramid2"/>
    <dgm:cxn modelId="{9E925965-7C60-47AC-8252-6793D9423000}" type="presParOf" srcId="{14DFD65E-58F5-4EBF-AA66-F8BFA5A454CC}" destId="{F184591F-68CB-44AB-AB3E-DFD5B5DB4C79}" srcOrd="9" destOrd="0" presId="urn:microsoft.com/office/officeart/2005/8/layout/pyramid2"/>
    <dgm:cxn modelId="{652880EA-2DAA-40F2-A8D7-126379FCDF61}" type="presParOf" srcId="{14DFD65E-58F5-4EBF-AA66-F8BFA5A454CC}" destId="{1185DBE0-C3A9-409D-8A58-F6012C7C42D6}" srcOrd="10" destOrd="0" presId="urn:microsoft.com/office/officeart/2005/8/layout/pyramid2"/>
    <dgm:cxn modelId="{F73824B8-631A-481E-B59D-B86645E32FC4}" type="presParOf" srcId="{14DFD65E-58F5-4EBF-AA66-F8BFA5A454CC}" destId="{5746E856-EAAB-4B95-AE1B-298339A5BC01}" srcOrd="11" destOrd="0" presId="urn:microsoft.com/office/officeart/2005/8/layout/pyramid2"/>
    <dgm:cxn modelId="{3FABA5A2-12A0-447E-9C2C-243DA8FBB62B}" type="presParOf" srcId="{14DFD65E-58F5-4EBF-AA66-F8BFA5A454CC}" destId="{A6363565-6C75-4A1E-B960-D3D518A6F13D}" srcOrd="12" destOrd="0" presId="urn:microsoft.com/office/officeart/2005/8/layout/pyramid2"/>
    <dgm:cxn modelId="{37CF8466-4632-4D89-81A6-6FC738860DA2}" type="presParOf" srcId="{14DFD65E-58F5-4EBF-AA66-F8BFA5A454CC}" destId="{6D3C41C1-C960-4384-9FF0-F1FCF54C4449}"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43A8A5-FAA9-4842-9348-F99CFEA4E827}" type="doc">
      <dgm:prSet loTypeId="urn:microsoft.com/office/officeart/2005/8/layout/hProcess10" loCatId="process" qsTypeId="urn:microsoft.com/office/officeart/2005/8/quickstyle/3d3" qsCatId="3D" csTypeId="urn:microsoft.com/office/officeart/2005/8/colors/accent6_2" csCatId="accent6" phldr="1"/>
      <dgm:spPr/>
      <dgm:t>
        <a:bodyPr/>
        <a:lstStyle/>
        <a:p>
          <a:endParaRPr lang="es-CO"/>
        </a:p>
      </dgm:t>
    </dgm:pt>
    <dgm:pt modelId="{C6A1D98E-0354-4FC6-A8D3-25F776B13E1C}">
      <dgm:prSet phldrT="[Texto]"/>
      <dgm:spPr/>
      <dgm:t>
        <a:bodyPr/>
        <a:lstStyle/>
        <a:p>
          <a:r>
            <a:rPr lang="es-CO" dirty="0"/>
            <a:t>LOS COMITÉS DE CONCILIACIÓN </a:t>
          </a:r>
        </a:p>
      </dgm:t>
    </dgm:pt>
    <dgm:pt modelId="{BE4BC14F-03ED-4585-B045-05C98C230555}" type="parTrans" cxnId="{1FEEC290-0F8A-44F1-B2D7-38FA827D5F5D}">
      <dgm:prSet/>
      <dgm:spPr/>
      <dgm:t>
        <a:bodyPr/>
        <a:lstStyle/>
        <a:p>
          <a:endParaRPr lang="es-CO"/>
        </a:p>
      </dgm:t>
    </dgm:pt>
    <dgm:pt modelId="{D6B35EC2-CBBD-497C-B6DB-14320E99CECA}" type="sibTrans" cxnId="{1FEEC290-0F8A-44F1-B2D7-38FA827D5F5D}">
      <dgm:prSet/>
      <dgm:spPr/>
      <dgm:t>
        <a:bodyPr/>
        <a:lstStyle/>
        <a:p>
          <a:endParaRPr lang="es-CO" dirty="0"/>
        </a:p>
      </dgm:t>
    </dgm:pt>
    <dgm:pt modelId="{B3271C70-5114-4790-917C-AB4441A0AE7F}">
      <dgm:prSet phldrT="[Texto]"/>
      <dgm:spPr/>
      <dgm:t>
        <a:bodyPr/>
        <a:lstStyle/>
        <a:p>
          <a:r>
            <a:rPr lang="es-CO" dirty="0"/>
            <a:t>LAS OFICINAS ASESORAS JURÍDICAS </a:t>
          </a:r>
        </a:p>
      </dgm:t>
    </dgm:pt>
    <dgm:pt modelId="{B21B5AC7-4907-4660-A334-888B709E1810}" type="parTrans" cxnId="{08016B23-FE85-4D0B-902C-0C2A2B0F818B}">
      <dgm:prSet/>
      <dgm:spPr/>
      <dgm:t>
        <a:bodyPr/>
        <a:lstStyle/>
        <a:p>
          <a:endParaRPr lang="es-CO"/>
        </a:p>
      </dgm:t>
    </dgm:pt>
    <dgm:pt modelId="{DC26DBDB-F090-463E-9AF8-1E1D95DDFC37}" type="sibTrans" cxnId="{08016B23-FE85-4D0B-902C-0C2A2B0F818B}">
      <dgm:prSet/>
      <dgm:spPr/>
      <dgm:t>
        <a:bodyPr/>
        <a:lstStyle/>
        <a:p>
          <a:endParaRPr lang="es-CO" dirty="0"/>
        </a:p>
      </dgm:t>
    </dgm:pt>
    <dgm:pt modelId="{0B1D6572-87B5-4BD7-A5FC-555321193CA7}" type="pres">
      <dgm:prSet presAssocID="{2543A8A5-FAA9-4842-9348-F99CFEA4E827}" presName="Name0" presStyleCnt="0">
        <dgm:presLayoutVars>
          <dgm:dir/>
          <dgm:resizeHandles val="exact"/>
        </dgm:presLayoutVars>
      </dgm:prSet>
      <dgm:spPr/>
    </dgm:pt>
    <dgm:pt modelId="{DC180D58-51E1-4152-AF15-2B99CBDB55C7}" type="pres">
      <dgm:prSet presAssocID="{B3271C70-5114-4790-917C-AB4441A0AE7F}" presName="composite" presStyleCnt="0"/>
      <dgm:spPr/>
    </dgm:pt>
    <dgm:pt modelId="{256A5B54-3D27-48AC-BEF6-58DCBE2DE524}" type="pres">
      <dgm:prSet presAssocID="{B3271C70-5114-4790-917C-AB4441A0AE7F}"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000" b="-16000"/>
          </a:stretch>
        </a:blipFill>
      </dgm:spPr>
      <dgm:extLst>
        <a:ext uri="{E40237B7-FDA0-4F09-8148-C483321AD2D9}">
          <dgm14:cNvPr xmlns:dgm14="http://schemas.microsoft.com/office/drawing/2010/diagram" id="0" name="" descr="Pesos desiguales con relleno sólido"/>
        </a:ext>
      </dgm:extLst>
    </dgm:pt>
    <dgm:pt modelId="{492D0FCE-B0CB-489F-B33E-CD58EF5CCB2E}" type="pres">
      <dgm:prSet presAssocID="{B3271C70-5114-4790-917C-AB4441A0AE7F}" presName="txNode" presStyleLbl="node1" presStyleIdx="0" presStyleCnt="2">
        <dgm:presLayoutVars>
          <dgm:bulletEnabled val="1"/>
        </dgm:presLayoutVars>
      </dgm:prSet>
      <dgm:spPr/>
    </dgm:pt>
    <dgm:pt modelId="{FC1F481D-EF66-47F5-9DBA-921EA6E05F38}" type="pres">
      <dgm:prSet presAssocID="{DC26DBDB-F090-463E-9AF8-1E1D95DDFC37}" presName="sibTrans" presStyleLbl="sibTrans2D1" presStyleIdx="0" presStyleCnt="1"/>
      <dgm:spPr/>
    </dgm:pt>
    <dgm:pt modelId="{CE460D57-723A-46D2-894B-D9EBCC41B28C}" type="pres">
      <dgm:prSet presAssocID="{DC26DBDB-F090-463E-9AF8-1E1D95DDFC37}" presName="connTx" presStyleLbl="sibTrans2D1" presStyleIdx="0" presStyleCnt="1"/>
      <dgm:spPr/>
    </dgm:pt>
    <dgm:pt modelId="{6060E839-B7DC-4B0A-905A-BB149F4D1DD5}" type="pres">
      <dgm:prSet presAssocID="{C6A1D98E-0354-4FC6-A8D3-25F776B13E1C}" presName="composite" presStyleCnt="0"/>
      <dgm:spPr/>
    </dgm:pt>
    <dgm:pt modelId="{F85E010C-512D-4B55-AA37-02EE0FBCF171}" type="pres">
      <dgm:prSet presAssocID="{C6A1D98E-0354-4FC6-A8D3-25F776B13E1C}" presName="imagSh" presStyleLbl="bgImgPlace1" presStyleIdx="1" presStyleCnt="2" custLinFactX="54995" custLinFactNeighborX="100000" custLinFactNeighborY="-94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dgm:spPr>
      <dgm:extLst>
        <a:ext uri="{E40237B7-FDA0-4F09-8148-C483321AD2D9}">
          <dgm14:cNvPr xmlns:dgm14="http://schemas.microsoft.com/office/drawing/2010/diagram" id="0" name="" descr="Usuarios contorno"/>
        </a:ext>
      </dgm:extLst>
    </dgm:pt>
    <dgm:pt modelId="{E0BDABEF-D7B3-4624-9DA2-DD9116441906}" type="pres">
      <dgm:prSet presAssocID="{C6A1D98E-0354-4FC6-A8D3-25F776B13E1C}" presName="txNode" presStyleLbl="node1" presStyleIdx="1" presStyleCnt="2">
        <dgm:presLayoutVars>
          <dgm:bulletEnabled val="1"/>
        </dgm:presLayoutVars>
      </dgm:prSet>
      <dgm:spPr/>
    </dgm:pt>
  </dgm:ptLst>
  <dgm:cxnLst>
    <dgm:cxn modelId="{08016B23-FE85-4D0B-902C-0C2A2B0F818B}" srcId="{2543A8A5-FAA9-4842-9348-F99CFEA4E827}" destId="{B3271C70-5114-4790-917C-AB4441A0AE7F}" srcOrd="0" destOrd="0" parTransId="{B21B5AC7-4907-4660-A334-888B709E1810}" sibTransId="{DC26DBDB-F090-463E-9AF8-1E1D95DDFC37}"/>
    <dgm:cxn modelId="{E71B572E-75C7-4C67-9B08-C8E22B3578ED}" type="presOf" srcId="{C6A1D98E-0354-4FC6-A8D3-25F776B13E1C}" destId="{E0BDABEF-D7B3-4624-9DA2-DD9116441906}" srcOrd="0" destOrd="0" presId="urn:microsoft.com/office/officeart/2005/8/layout/hProcess10"/>
    <dgm:cxn modelId="{59268C34-F913-4C7A-BDF7-0413C4DF876E}" type="presOf" srcId="{DC26DBDB-F090-463E-9AF8-1E1D95DDFC37}" destId="{FC1F481D-EF66-47F5-9DBA-921EA6E05F38}" srcOrd="0" destOrd="0" presId="urn:microsoft.com/office/officeart/2005/8/layout/hProcess10"/>
    <dgm:cxn modelId="{1FEEC290-0F8A-44F1-B2D7-38FA827D5F5D}" srcId="{2543A8A5-FAA9-4842-9348-F99CFEA4E827}" destId="{C6A1D98E-0354-4FC6-A8D3-25F776B13E1C}" srcOrd="1" destOrd="0" parTransId="{BE4BC14F-03ED-4585-B045-05C98C230555}" sibTransId="{D6B35EC2-CBBD-497C-B6DB-14320E99CECA}"/>
    <dgm:cxn modelId="{B60F4AD0-1ACD-441C-A48B-228D35554D14}" type="presOf" srcId="{DC26DBDB-F090-463E-9AF8-1E1D95DDFC37}" destId="{CE460D57-723A-46D2-894B-D9EBCC41B28C}" srcOrd="1" destOrd="0" presId="urn:microsoft.com/office/officeart/2005/8/layout/hProcess10"/>
    <dgm:cxn modelId="{003CC7F4-02E0-46FE-A139-DF8725AD6142}" type="presOf" srcId="{2543A8A5-FAA9-4842-9348-F99CFEA4E827}" destId="{0B1D6572-87B5-4BD7-A5FC-555321193CA7}" srcOrd="0" destOrd="0" presId="urn:microsoft.com/office/officeart/2005/8/layout/hProcess10"/>
    <dgm:cxn modelId="{93A6E5FF-D94B-4A77-AEA6-0785EED7B7B3}" type="presOf" srcId="{B3271C70-5114-4790-917C-AB4441A0AE7F}" destId="{492D0FCE-B0CB-489F-B33E-CD58EF5CCB2E}" srcOrd="0" destOrd="0" presId="urn:microsoft.com/office/officeart/2005/8/layout/hProcess10"/>
    <dgm:cxn modelId="{6569C1BF-DF17-4468-B8A2-09E58DFFDEBC}" type="presParOf" srcId="{0B1D6572-87B5-4BD7-A5FC-555321193CA7}" destId="{DC180D58-51E1-4152-AF15-2B99CBDB55C7}" srcOrd="0" destOrd="0" presId="urn:microsoft.com/office/officeart/2005/8/layout/hProcess10"/>
    <dgm:cxn modelId="{DEBD757B-9BB8-412E-8D5F-7B0BFBED06F1}" type="presParOf" srcId="{DC180D58-51E1-4152-AF15-2B99CBDB55C7}" destId="{256A5B54-3D27-48AC-BEF6-58DCBE2DE524}" srcOrd="0" destOrd="0" presId="urn:microsoft.com/office/officeart/2005/8/layout/hProcess10"/>
    <dgm:cxn modelId="{94463BAD-C67A-489B-B8FE-F683A0607545}" type="presParOf" srcId="{DC180D58-51E1-4152-AF15-2B99CBDB55C7}" destId="{492D0FCE-B0CB-489F-B33E-CD58EF5CCB2E}" srcOrd="1" destOrd="0" presId="urn:microsoft.com/office/officeart/2005/8/layout/hProcess10"/>
    <dgm:cxn modelId="{D9C32F9C-EF5D-4ABB-88CE-872838C3B8AC}" type="presParOf" srcId="{0B1D6572-87B5-4BD7-A5FC-555321193CA7}" destId="{FC1F481D-EF66-47F5-9DBA-921EA6E05F38}" srcOrd="1" destOrd="0" presId="urn:microsoft.com/office/officeart/2005/8/layout/hProcess10"/>
    <dgm:cxn modelId="{FF050A9C-147A-4D81-9EE4-39AA718FBF7D}" type="presParOf" srcId="{FC1F481D-EF66-47F5-9DBA-921EA6E05F38}" destId="{CE460D57-723A-46D2-894B-D9EBCC41B28C}" srcOrd="0" destOrd="0" presId="urn:microsoft.com/office/officeart/2005/8/layout/hProcess10"/>
    <dgm:cxn modelId="{2B6B3024-0A79-4385-AB07-4132AE2A4B46}" type="presParOf" srcId="{0B1D6572-87B5-4BD7-A5FC-555321193CA7}" destId="{6060E839-B7DC-4B0A-905A-BB149F4D1DD5}" srcOrd="2" destOrd="0" presId="urn:microsoft.com/office/officeart/2005/8/layout/hProcess10"/>
    <dgm:cxn modelId="{AF68F3F1-1F8B-4F89-A3E5-80EB758F89F7}" type="presParOf" srcId="{6060E839-B7DC-4B0A-905A-BB149F4D1DD5}" destId="{F85E010C-512D-4B55-AA37-02EE0FBCF171}" srcOrd="0" destOrd="0" presId="urn:microsoft.com/office/officeart/2005/8/layout/hProcess10"/>
    <dgm:cxn modelId="{AB79110E-487C-4455-A7F0-1D761C6D2D8B}" type="presParOf" srcId="{6060E839-B7DC-4B0A-905A-BB149F4D1DD5}" destId="{E0BDABEF-D7B3-4624-9DA2-DD9116441906}" srcOrd="1" destOrd="0" presId="urn:microsoft.com/office/officeart/2005/8/layout/hProcess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02C74-A97F-456C-9FAA-409D7C063DC0}"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s-CO"/>
        </a:p>
      </dgm:t>
    </dgm:pt>
    <dgm:pt modelId="{D68688E6-8423-4F52-85AC-963C78CF1F6C}">
      <dgm:prSet phldrT="[Texto]"/>
      <dgm:spPr/>
      <dgm:t>
        <a:bodyPr/>
        <a:lstStyle/>
        <a:p>
          <a:r>
            <a:rPr lang="es-MX" dirty="0"/>
            <a:t>2022</a:t>
          </a:r>
          <a:endParaRPr lang="es-CO" dirty="0"/>
        </a:p>
      </dgm:t>
    </dgm:pt>
    <dgm:pt modelId="{16525C7D-C46C-403D-A08E-7AF7D0F310B7}" type="parTrans" cxnId="{81BFA1F2-DC4C-4430-9C5A-22F1DFC12A25}">
      <dgm:prSet/>
      <dgm:spPr/>
      <dgm:t>
        <a:bodyPr/>
        <a:lstStyle/>
        <a:p>
          <a:endParaRPr lang="es-CO"/>
        </a:p>
      </dgm:t>
    </dgm:pt>
    <dgm:pt modelId="{3C94C3A7-317C-4451-B543-7B944BD1EB66}" type="sibTrans" cxnId="{81BFA1F2-DC4C-4430-9C5A-22F1DFC12A25}">
      <dgm:prSet/>
      <dgm:spPr/>
      <dgm:t>
        <a:bodyPr/>
        <a:lstStyle/>
        <a:p>
          <a:endParaRPr lang="es-CO"/>
        </a:p>
      </dgm:t>
    </dgm:pt>
    <dgm:pt modelId="{EE4F090C-9DF6-46B5-B754-1B75CEC88E50}">
      <dgm:prSet phldrT="[Texto]" custT="1"/>
      <dgm:spPr/>
      <dgm:t>
        <a:bodyPr/>
        <a:lstStyle/>
        <a:p>
          <a:pPr algn="ct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18 sector central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gm:t>
    </dgm:pt>
    <dgm:pt modelId="{FE89317F-B126-4E3F-89B4-45568E34625F}" type="parTrans" cxnId="{B9134F13-7A01-4247-A632-EEF0C77F8D53}">
      <dgm:prSet/>
      <dgm:spPr/>
      <dgm:t>
        <a:bodyPr/>
        <a:lstStyle/>
        <a:p>
          <a:endParaRPr lang="es-CO"/>
        </a:p>
      </dgm:t>
    </dgm:pt>
    <dgm:pt modelId="{9EFA5877-8705-4C91-A3C0-D9875DBBCE86}" type="sibTrans" cxnId="{B9134F13-7A01-4247-A632-EEF0C77F8D53}">
      <dgm:prSet/>
      <dgm:spPr/>
      <dgm:t>
        <a:bodyPr/>
        <a:lstStyle/>
        <a:p>
          <a:endParaRPr lang="es-CO"/>
        </a:p>
      </dgm:t>
    </dgm:pt>
    <dgm:pt modelId="{1732356E-C20A-4EDD-BD9D-0F8A1882A9DF}">
      <dgm:prSet phldrT="[Texto]"/>
      <dgm:spPr/>
      <dgm:t>
        <a:bodyPr/>
        <a:lstStyle/>
        <a:p>
          <a:r>
            <a:rPr lang="es-MX" dirty="0"/>
            <a:t>2023</a:t>
          </a:r>
          <a:endParaRPr lang="es-CO" dirty="0"/>
        </a:p>
      </dgm:t>
    </dgm:pt>
    <dgm:pt modelId="{78DFC63F-6682-4B61-9CFC-88007E9311CD}" type="parTrans" cxnId="{2858956D-EC01-49CD-A485-8C5F1F7290FB}">
      <dgm:prSet/>
      <dgm:spPr/>
      <dgm:t>
        <a:bodyPr/>
        <a:lstStyle/>
        <a:p>
          <a:endParaRPr lang="es-CO"/>
        </a:p>
      </dgm:t>
    </dgm:pt>
    <dgm:pt modelId="{AE768868-9040-4D26-BFF0-E3B8C7323620}" type="sibTrans" cxnId="{2858956D-EC01-49CD-A485-8C5F1F7290FB}">
      <dgm:prSet/>
      <dgm:spPr/>
      <dgm:t>
        <a:bodyPr/>
        <a:lstStyle/>
        <a:p>
          <a:endParaRPr lang="es-CO"/>
        </a:p>
      </dgm:t>
    </dgm:pt>
    <dgm:pt modelId="{A1F5AB13-96C1-4692-8529-2185A41834AD}">
      <dgm:prSet phldrT="[Texto]" custT="1"/>
      <dgm:spPr/>
      <dgm:t>
        <a:bodyPr/>
        <a:lstStyle/>
        <a:p>
          <a:pPr algn="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18 sector central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gm:t>
    </dgm:pt>
    <dgm:pt modelId="{9AED075C-85BF-4120-9A07-3B2DA0541F74}" type="parTrans" cxnId="{3047E449-9BF9-4C8C-808F-388E98B0A339}">
      <dgm:prSet/>
      <dgm:spPr/>
      <dgm:t>
        <a:bodyPr/>
        <a:lstStyle/>
        <a:p>
          <a:endParaRPr lang="es-CO"/>
        </a:p>
      </dgm:t>
    </dgm:pt>
    <dgm:pt modelId="{900CE0AD-A5A5-45B3-B7FF-231FE540F6C3}" type="sibTrans" cxnId="{3047E449-9BF9-4C8C-808F-388E98B0A339}">
      <dgm:prSet/>
      <dgm:spPr/>
      <dgm:t>
        <a:bodyPr/>
        <a:lstStyle/>
        <a:p>
          <a:endParaRPr lang="es-CO"/>
        </a:p>
      </dgm:t>
    </dgm:pt>
    <dgm:pt modelId="{DB96DEF4-016E-4EDE-A162-6E28C382736E}">
      <dgm:prSet phldrT="[Texto]"/>
      <dgm:spPr/>
      <dgm:t>
        <a:bodyPr/>
        <a:lstStyle/>
        <a:p>
          <a:r>
            <a:rPr lang="es-MX" dirty="0"/>
            <a:t> 44 Entidades </a:t>
          </a:r>
          <a:endParaRPr lang="es-CO" dirty="0"/>
        </a:p>
      </dgm:t>
    </dgm:pt>
    <dgm:pt modelId="{949D59A6-007A-47DF-8E66-989DF459C37B}" type="parTrans" cxnId="{898E56A3-8C25-4A4E-9A15-98701ADD629D}">
      <dgm:prSet/>
      <dgm:spPr/>
      <dgm:t>
        <a:bodyPr/>
        <a:lstStyle/>
        <a:p>
          <a:endParaRPr lang="es-CO"/>
        </a:p>
      </dgm:t>
    </dgm:pt>
    <dgm:pt modelId="{E8767E8B-71B6-4147-A588-AC7F7D3D2628}" type="sibTrans" cxnId="{898E56A3-8C25-4A4E-9A15-98701ADD629D}">
      <dgm:prSet/>
      <dgm:spPr/>
      <dgm:t>
        <a:bodyPr/>
        <a:lstStyle/>
        <a:p>
          <a:endParaRPr lang="es-CO"/>
        </a:p>
      </dgm:t>
    </dgm:pt>
    <dgm:pt modelId="{EB46E268-3381-46E2-9AA4-7C7403927FA9}">
      <dgm:prSet phldrT="[Texto]"/>
      <dgm:spPr/>
      <dgm:t>
        <a:bodyPr/>
        <a:lstStyle/>
        <a:p>
          <a:r>
            <a:rPr lang="es-MX" dirty="0"/>
            <a:t>37 Entidades </a:t>
          </a:r>
          <a:endParaRPr lang="es-CO" dirty="0"/>
        </a:p>
      </dgm:t>
    </dgm:pt>
    <dgm:pt modelId="{12FCA6E6-805F-49D3-BAC4-D4490D74E73F}" type="parTrans" cxnId="{3F114F03-2663-4D30-B90B-9031CFCD57BD}">
      <dgm:prSet/>
      <dgm:spPr/>
      <dgm:t>
        <a:bodyPr/>
        <a:lstStyle/>
        <a:p>
          <a:endParaRPr lang="es-CO"/>
        </a:p>
      </dgm:t>
    </dgm:pt>
    <dgm:pt modelId="{B45E2D0D-1771-420A-B26E-DBB92DA8F5BF}" type="sibTrans" cxnId="{3F114F03-2663-4D30-B90B-9031CFCD57BD}">
      <dgm:prSet/>
      <dgm:spPr/>
      <dgm:t>
        <a:bodyPr/>
        <a:lstStyle/>
        <a:p>
          <a:endParaRPr lang="es-CO"/>
        </a:p>
      </dgm:t>
    </dgm:pt>
    <dgm:pt modelId="{575549EB-9F85-4D07-9CE5-D504B65925CB}">
      <dgm:prSet phldrT="[Texto]" custT="1"/>
      <dgm:spPr/>
      <dgm:t>
        <a:bodyPr/>
        <a:lstStyle/>
        <a:p>
          <a:pPr algn="ct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26 descentralizadas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gm:t>
    </dgm:pt>
    <dgm:pt modelId="{5E790F71-9782-44D7-90EE-ED179B96BB93}" type="parTrans" cxnId="{ED92EB9E-D618-4109-809A-5BE600EA2471}">
      <dgm:prSet/>
      <dgm:spPr/>
      <dgm:t>
        <a:bodyPr/>
        <a:lstStyle/>
        <a:p>
          <a:endParaRPr lang="es-CO"/>
        </a:p>
      </dgm:t>
    </dgm:pt>
    <dgm:pt modelId="{BE668900-5511-428D-BF27-EE50F3CB970F}" type="sibTrans" cxnId="{ED92EB9E-D618-4109-809A-5BE600EA2471}">
      <dgm:prSet/>
      <dgm:spPr/>
      <dgm:t>
        <a:bodyPr/>
        <a:lstStyle/>
        <a:p>
          <a:endParaRPr lang="es-CO"/>
        </a:p>
      </dgm:t>
    </dgm:pt>
    <dgm:pt modelId="{9667BE20-9886-4166-90BC-D6C40D26D463}">
      <dgm:prSet custT="1"/>
      <dgm:spPr/>
      <dgm:t>
        <a:bodyPr/>
        <a:lstStyle/>
        <a:p>
          <a:pPr algn="ct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19  descentralizadas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gm:t>
    </dgm:pt>
    <dgm:pt modelId="{5F46C08D-4FA5-47F7-A95E-C89F3B4F813B}" type="parTrans" cxnId="{79CC130E-C9D2-4200-83DE-0874C250B7E0}">
      <dgm:prSet/>
      <dgm:spPr/>
      <dgm:t>
        <a:bodyPr/>
        <a:lstStyle/>
        <a:p>
          <a:endParaRPr lang="es-CO"/>
        </a:p>
      </dgm:t>
    </dgm:pt>
    <dgm:pt modelId="{479A67F6-C14C-4E6E-B0DA-E40F8A2B6B68}" type="sibTrans" cxnId="{79CC130E-C9D2-4200-83DE-0874C250B7E0}">
      <dgm:prSet/>
      <dgm:spPr/>
      <dgm:t>
        <a:bodyPr/>
        <a:lstStyle/>
        <a:p>
          <a:endParaRPr lang="es-CO"/>
        </a:p>
      </dgm:t>
    </dgm:pt>
    <dgm:pt modelId="{86AB3A4C-1E28-43D0-9B53-4048796988EB}" type="pres">
      <dgm:prSet presAssocID="{7E602C74-A97F-456C-9FAA-409D7C063DC0}" presName="cycleMatrixDiagram" presStyleCnt="0">
        <dgm:presLayoutVars>
          <dgm:chMax val="1"/>
          <dgm:dir/>
          <dgm:animLvl val="lvl"/>
          <dgm:resizeHandles val="exact"/>
        </dgm:presLayoutVars>
      </dgm:prSet>
      <dgm:spPr/>
    </dgm:pt>
    <dgm:pt modelId="{45B1E45C-C958-44FA-87E6-030591CA7207}" type="pres">
      <dgm:prSet presAssocID="{7E602C74-A97F-456C-9FAA-409D7C063DC0}" presName="children" presStyleCnt="0"/>
      <dgm:spPr/>
    </dgm:pt>
    <dgm:pt modelId="{578076BE-E348-4A21-95E6-B212DB5D0A93}" type="pres">
      <dgm:prSet presAssocID="{7E602C74-A97F-456C-9FAA-409D7C063DC0}" presName="child1group" presStyleCnt="0"/>
      <dgm:spPr/>
    </dgm:pt>
    <dgm:pt modelId="{4EF36609-EC42-4CE0-9BF2-ED8CC5D78970}" type="pres">
      <dgm:prSet presAssocID="{7E602C74-A97F-456C-9FAA-409D7C063DC0}" presName="child1" presStyleLbl="bgAcc1" presStyleIdx="0" presStyleCnt="2" custScaleX="162296" custScaleY="124178" custLinFactNeighborX="-36974" custLinFactNeighborY="-814"/>
      <dgm:spPr/>
    </dgm:pt>
    <dgm:pt modelId="{C6970AE7-715D-4AE8-B814-61BFE675A357}" type="pres">
      <dgm:prSet presAssocID="{7E602C74-A97F-456C-9FAA-409D7C063DC0}" presName="child1Text" presStyleLbl="bgAcc1" presStyleIdx="0" presStyleCnt="2">
        <dgm:presLayoutVars>
          <dgm:bulletEnabled val="1"/>
        </dgm:presLayoutVars>
      </dgm:prSet>
      <dgm:spPr/>
    </dgm:pt>
    <dgm:pt modelId="{01E92E7A-386C-485E-82A5-3F49197CA4B8}" type="pres">
      <dgm:prSet presAssocID="{7E602C74-A97F-456C-9FAA-409D7C063DC0}" presName="child2group" presStyleCnt="0"/>
      <dgm:spPr/>
    </dgm:pt>
    <dgm:pt modelId="{1645B0BE-E5C9-47C9-8B45-61C53862BECC}" type="pres">
      <dgm:prSet presAssocID="{7E602C74-A97F-456C-9FAA-409D7C063DC0}" presName="child2" presStyleLbl="bgAcc1" presStyleIdx="1" presStyleCnt="2" custScaleX="162554" custScaleY="99208" custLinFactNeighborX="2228" custLinFactNeighborY="-15908"/>
      <dgm:spPr/>
    </dgm:pt>
    <dgm:pt modelId="{38CCBDFE-6A31-407C-8AC1-5AB865F17C65}" type="pres">
      <dgm:prSet presAssocID="{7E602C74-A97F-456C-9FAA-409D7C063DC0}" presName="child2Text" presStyleLbl="bgAcc1" presStyleIdx="1" presStyleCnt="2">
        <dgm:presLayoutVars>
          <dgm:bulletEnabled val="1"/>
        </dgm:presLayoutVars>
      </dgm:prSet>
      <dgm:spPr/>
    </dgm:pt>
    <dgm:pt modelId="{34036EBA-C521-45FB-BC2A-5DA49F406AAF}" type="pres">
      <dgm:prSet presAssocID="{7E602C74-A97F-456C-9FAA-409D7C063DC0}" presName="childPlaceholder" presStyleCnt="0"/>
      <dgm:spPr/>
    </dgm:pt>
    <dgm:pt modelId="{1D04F3EB-F0AE-4ABB-8A0D-6D866E3073A8}" type="pres">
      <dgm:prSet presAssocID="{7E602C74-A97F-456C-9FAA-409D7C063DC0}" presName="circle" presStyleCnt="0"/>
      <dgm:spPr/>
    </dgm:pt>
    <dgm:pt modelId="{7A839D71-8AA0-4FF9-ACF6-02E1AFEE7990}" type="pres">
      <dgm:prSet presAssocID="{7E602C74-A97F-456C-9FAA-409D7C063DC0}" presName="quadrant1" presStyleLbl="node1" presStyleIdx="0" presStyleCnt="4">
        <dgm:presLayoutVars>
          <dgm:chMax val="1"/>
          <dgm:bulletEnabled val="1"/>
        </dgm:presLayoutVars>
      </dgm:prSet>
      <dgm:spPr/>
    </dgm:pt>
    <dgm:pt modelId="{F92C9FE9-BF94-4E8D-B007-790ED9E9B15F}" type="pres">
      <dgm:prSet presAssocID="{7E602C74-A97F-456C-9FAA-409D7C063DC0}" presName="quadrant2" presStyleLbl="node1" presStyleIdx="1" presStyleCnt="4">
        <dgm:presLayoutVars>
          <dgm:chMax val="1"/>
          <dgm:bulletEnabled val="1"/>
        </dgm:presLayoutVars>
      </dgm:prSet>
      <dgm:spPr/>
    </dgm:pt>
    <dgm:pt modelId="{E67E9DF3-B2D9-4369-B3EA-662747D167DD}" type="pres">
      <dgm:prSet presAssocID="{7E602C74-A97F-456C-9FAA-409D7C063DC0}" presName="quadrant3" presStyleLbl="node1" presStyleIdx="2" presStyleCnt="4">
        <dgm:presLayoutVars>
          <dgm:chMax val="1"/>
          <dgm:bulletEnabled val="1"/>
        </dgm:presLayoutVars>
      </dgm:prSet>
      <dgm:spPr/>
    </dgm:pt>
    <dgm:pt modelId="{593009F6-162B-4815-86BD-A5693CF6E6E0}" type="pres">
      <dgm:prSet presAssocID="{7E602C74-A97F-456C-9FAA-409D7C063DC0}" presName="quadrant4" presStyleLbl="node1" presStyleIdx="3" presStyleCnt="4">
        <dgm:presLayoutVars>
          <dgm:chMax val="1"/>
          <dgm:bulletEnabled val="1"/>
        </dgm:presLayoutVars>
      </dgm:prSet>
      <dgm:spPr/>
    </dgm:pt>
    <dgm:pt modelId="{456625DD-3A48-4B80-9A15-0BF358F1E316}" type="pres">
      <dgm:prSet presAssocID="{7E602C74-A97F-456C-9FAA-409D7C063DC0}" presName="quadrantPlaceholder" presStyleCnt="0"/>
      <dgm:spPr/>
    </dgm:pt>
    <dgm:pt modelId="{72DBE423-CDE4-40A2-9B64-1254BD7E412C}" type="pres">
      <dgm:prSet presAssocID="{7E602C74-A97F-456C-9FAA-409D7C063DC0}" presName="center1" presStyleLbl="fgShp" presStyleIdx="0" presStyleCnt="2"/>
      <dgm:spPr/>
    </dgm:pt>
    <dgm:pt modelId="{798DAC52-1E89-45A6-974D-1EB2A79EDEAB}" type="pres">
      <dgm:prSet presAssocID="{7E602C74-A97F-456C-9FAA-409D7C063DC0}" presName="center2" presStyleLbl="fgShp" presStyleIdx="1" presStyleCnt="2"/>
      <dgm:spPr/>
    </dgm:pt>
  </dgm:ptLst>
  <dgm:cxnLst>
    <dgm:cxn modelId="{F6648200-37EF-4F2A-8E5A-BB578E346DB2}" type="presOf" srcId="{A1F5AB13-96C1-4692-8529-2185A41834AD}" destId="{1645B0BE-E5C9-47C9-8B45-61C53862BECC}" srcOrd="0" destOrd="0" presId="urn:microsoft.com/office/officeart/2005/8/layout/cycle4"/>
    <dgm:cxn modelId="{3F114F03-2663-4D30-B90B-9031CFCD57BD}" srcId="{7E602C74-A97F-456C-9FAA-409D7C063DC0}" destId="{EB46E268-3381-46E2-9AA4-7C7403927FA9}" srcOrd="3" destOrd="0" parTransId="{12FCA6E6-805F-49D3-BAC4-D4490D74E73F}" sibTransId="{B45E2D0D-1771-420A-B26E-DBB92DA8F5BF}"/>
    <dgm:cxn modelId="{79CC130E-C9D2-4200-83DE-0874C250B7E0}" srcId="{D68688E6-8423-4F52-85AC-963C78CF1F6C}" destId="{9667BE20-9886-4166-90BC-D6C40D26D463}" srcOrd="1" destOrd="0" parTransId="{5F46C08D-4FA5-47F7-A95E-C89F3B4F813B}" sibTransId="{479A67F6-C14C-4E6E-B0DA-E40F8A2B6B68}"/>
    <dgm:cxn modelId="{B9134F13-7A01-4247-A632-EEF0C77F8D53}" srcId="{D68688E6-8423-4F52-85AC-963C78CF1F6C}" destId="{EE4F090C-9DF6-46B5-B754-1B75CEC88E50}" srcOrd="0" destOrd="0" parTransId="{FE89317F-B126-4E3F-89B4-45568E34625F}" sibTransId="{9EFA5877-8705-4C91-A3C0-D9875DBBCE86}"/>
    <dgm:cxn modelId="{5AF1D71F-7A6A-46AA-A1AF-B0E5E51F4467}" type="presOf" srcId="{1732356E-C20A-4EDD-BD9D-0F8A1882A9DF}" destId="{F92C9FE9-BF94-4E8D-B007-790ED9E9B15F}" srcOrd="0" destOrd="0" presId="urn:microsoft.com/office/officeart/2005/8/layout/cycle4"/>
    <dgm:cxn modelId="{DA8DE121-F207-4777-82EE-8CC3E8655BAA}" type="presOf" srcId="{EE4F090C-9DF6-46B5-B754-1B75CEC88E50}" destId="{C6970AE7-715D-4AE8-B814-61BFE675A357}" srcOrd="1" destOrd="0" presId="urn:microsoft.com/office/officeart/2005/8/layout/cycle4"/>
    <dgm:cxn modelId="{7F4FD661-6451-40EF-82C1-12E6814B6AC0}" type="presOf" srcId="{A1F5AB13-96C1-4692-8529-2185A41834AD}" destId="{38CCBDFE-6A31-407C-8AC1-5AB865F17C65}" srcOrd="1" destOrd="0" presId="urn:microsoft.com/office/officeart/2005/8/layout/cycle4"/>
    <dgm:cxn modelId="{BF685E46-C009-44DC-AF75-884785F9BE05}" type="presOf" srcId="{EE4F090C-9DF6-46B5-B754-1B75CEC88E50}" destId="{4EF36609-EC42-4CE0-9BF2-ED8CC5D78970}" srcOrd="0" destOrd="0" presId="urn:microsoft.com/office/officeart/2005/8/layout/cycle4"/>
    <dgm:cxn modelId="{3047E449-9BF9-4C8C-808F-388E98B0A339}" srcId="{1732356E-C20A-4EDD-BD9D-0F8A1882A9DF}" destId="{A1F5AB13-96C1-4692-8529-2185A41834AD}" srcOrd="0" destOrd="0" parTransId="{9AED075C-85BF-4120-9A07-3B2DA0541F74}" sibTransId="{900CE0AD-A5A5-45B3-B7FF-231FE540F6C3}"/>
    <dgm:cxn modelId="{2858956D-EC01-49CD-A485-8C5F1F7290FB}" srcId="{7E602C74-A97F-456C-9FAA-409D7C063DC0}" destId="{1732356E-C20A-4EDD-BD9D-0F8A1882A9DF}" srcOrd="1" destOrd="0" parTransId="{78DFC63F-6682-4B61-9CFC-88007E9311CD}" sibTransId="{AE768868-9040-4D26-BFF0-E3B8C7323620}"/>
    <dgm:cxn modelId="{06DFB24E-9B3B-4305-9708-49D082D8812A}" type="presOf" srcId="{EB46E268-3381-46E2-9AA4-7C7403927FA9}" destId="{593009F6-162B-4815-86BD-A5693CF6E6E0}" srcOrd="0" destOrd="0" presId="urn:microsoft.com/office/officeart/2005/8/layout/cycle4"/>
    <dgm:cxn modelId="{7C126D53-F95C-41FC-B0CE-3CEE1E391883}" type="presOf" srcId="{575549EB-9F85-4D07-9CE5-D504B65925CB}" destId="{1645B0BE-E5C9-47C9-8B45-61C53862BECC}" srcOrd="0" destOrd="1" presId="urn:microsoft.com/office/officeart/2005/8/layout/cycle4"/>
    <dgm:cxn modelId="{D6E10496-AA94-45D7-9DC8-738CE2AA3DA3}" type="presOf" srcId="{DB96DEF4-016E-4EDE-A162-6E28C382736E}" destId="{E67E9DF3-B2D9-4369-B3EA-662747D167DD}" srcOrd="0" destOrd="0" presId="urn:microsoft.com/office/officeart/2005/8/layout/cycle4"/>
    <dgm:cxn modelId="{66A1139B-685E-4596-B765-6C22E9885784}" type="presOf" srcId="{7E602C74-A97F-456C-9FAA-409D7C063DC0}" destId="{86AB3A4C-1E28-43D0-9B53-4048796988EB}" srcOrd="0" destOrd="0" presId="urn:microsoft.com/office/officeart/2005/8/layout/cycle4"/>
    <dgm:cxn modelId="{ED92EB9E-D618-4109-809A-5BE600EA2471}" srcId="{1732356E-C20A-4EDD-BD9D-0F8A1882A9DF}" destId="{575549EB-9F85-4D07-9CE5-D504B65925CB}" srcOrd="1" destOrd="0" parTransId="{5E790F71-9782-44D7-90EE-ED179B96BB93}" sibTransId="{BE668900-5511-428D-BF27-EE50F3CB970F}"/>
    <dgm:cxn modelId="{898E56A3-8C25-4A4E-9A15-98701ADD629D}" srcId="{7E602C74-A97F-456C-9FAA-409D7C063DC0}" destId="{DB96DEF4-016E-4EDE-A162-6E28C382736E}" srcOrd="2" destOrd="0" parTransId="{949D59A6-007A-47DF-8E66-989DF459C37B}" sibTransId="{E8767E8B-71B6-4147-A588-AC7F7D3D2628}"/>
    <dgm:cxn modelId="{E50A02BB-9AC7-4F4D-8056-AD4F48C0EA07}" type="presOf" srcId="{D68688E6-8423-4F52-85AC-963C78CF1F6C}" destId="{7A839D71-8AA0-4FF9-ACF6-02E1AFEE7990}" srcOrd="0" destOrd="0" presId="urn:microsoft.com/office/officeart/2005/8/layout/cycle4"/>
    <dgm:cxn modelId="{4E20FFC0-AB23-4A16-8125-473BA52E05B9}" type="presOf" srcId="{575549EB-9F85-4D07-9CE5-D504B65925CB}" destId="{38CCBDFE-6A31-407C-8AC1-5AB865F17C65}" srcOrd="1" destOrd="1" presId="urn:microsoft.com/office/officeart/2005/8/layout/cycle4"/>
    <dgm:cxn modelId="{DF9D12E7-6747-4AEC-A624-8D3925E8EEA6}" type="presOf" srcId="{9667BE20-9886-4166-90BC-D6C40D26D463}" destId="{4EF36609-EC42-4CE0-9BF2-ED8CC5D78970}" srcOrd="0" destOrd="1" presId="urn:microsoft.com/office/officeart/2005/8/layout/cycle4"/>
    <dgm:cxn modelId="{81BFA1F2-DC4C-4430-9C5A-22F1DFC12A25}" srcId="{7E602C74-A97F-456C-9FAA-409D7C063DC0}" destId="{D68688E6-8423-4F52-85AC-963C78CF1F6C}" srcOrd="0" destOrd="0" parTransId="{16525C7D-C46C-403D-A08E-7AF7D0F310B7}" sibTransId="{3C94C3A7-317C-4451-B543-7B944BD1EB66}"/>
    <dgm:cxn modelId="{8B6E56F9-5D1F-4B9B-BC38-AC4114BE1A15}" type="presOf" srcId="{9667BE20-9886-4166-90BC-D6C40D26D463}" destId="{C6970AE7-715D-4AE8-B814-61BFE675A357}" srcOrd="1" destOrd="1" presId="urn:microsoft.com/office/officeart/2005/8/layout/cycle4"/>
    <dgm:cxn modelId="{D30DFF4D-F168-4018-9251-F803B38329DD}" type="presParOf" srcId="{86AB3A4C-1E28-43D0-9B53-4048796988EB}" destId="{45B1E45C-C958-44FA-87E6-030591CA7207}" srcOrd="0" destOrd="0" presId="urn:microsoft.com/office/officeart/2005/8/layout/cycle4"/>
    <dgm:cxn modelId="{04C22668-E952-4B7A-A7C9-D4D8E4F3A080}" type="presParOf" srcId="{45B1E45C-C958-44FA-87E6-030591CA7207}" destId="{578076BE-E348-4A21-95E6-B212DB5D0A93}" srcOrd="0" destOrd="0" presId="urn:microsoft.com/office/officeart/2005/8/layout/cycle4"/>
    <dgm:cxn modelId="{47881558-D00F-443A-BE17-2E439388699A}" type="presParOf" srcId="{578076BE-E348-4A21-95E6-B212DB5D0A93}" destId="{4EF36609-EC42-4CE0-9BF2-ED8CC5D78970}" srcOrd="0" destOrd="0" presId="urn:microsoft.com/office/officeart/2005/8/layout/cycle4"/>
    <dgm:cxn modelId="{5044057A-DDF5-418B-A26E-C8D3F4148AD0}" type="presParOf" srcId="{578076BE-E348-4A21-95E6-B212DB5D0A93}" destId="{C6970AE7-715D-4AE8-B814-61BFE675A357}" srcOrd="1" destOrd="0" presId="urn:microsoft.com/office/officeart/2005/8/layout/cycle4"/>
    <dgm:cxn modelId="{55DAD71A-8961-4F31-AE6A-EB5A11F3576C}" type="presParOf" srcId="{45B1E45C-C958-44FA-87E6-030591CA7207}" destId="{01E92E7A-386C-485E-82A5-3F49197CA4B8}" srcOrd="1" destOrd="0" presId="urn:microsoft.com/office/officeart/2005/8/layout/cycle4"/>
    <dgm:cxn modelId="{DE059D87-EF19-4FE1-857E-A97637022DE8}" type="presParOf" srcId="{01E92E7A-386C-485E-82A5-3F49197CA4B8}" destId="{1645B0BE-E5C9-47C9-8B45-61C53862BECC}" srcOrd="0" destOrd="0" presId="urn:microsoft.com/office/officeart/2005/8/layout/cycle4"/>
    <dgm:cxn modelId="{2E3FC9C1-E550-4395-8FFE-6CFAF43A3B6A}" type="presParOf" srcId="{01E92E7A-386C-485E-82A5-3F49197CA4B8}" destId="{38CCBDFE-6A31-407C-8AC1-5AB865F17C65}" srcOrd="1" destOrd="0" presId="urn:microsoft.com/office/officeart/2005/8/layout/cycle4"/>
    <dgm:cxn modelId="{58D4BABE-6777-4070-8F0F-EFDB20F41A45}" type="presParOf" srcId="{45B1E45C-C958-44FA-87E6-030591CA7207}" destId="{34036EBA-C521-45FB-BC2A-5DA49F406AAF}" srcOrd="2" destOrd="0" presId="urn:microsoft.com/office/officeart/2005/8/layout/cycle4"/>
    <dgm:cxn modelId="{0834192F-C719-4E7B-84F7-592313EB7C84}" type="presParOf" srcId="{86AB3A4C-1E28-43D0-9B53-4048796988EB}" destId="{1D04F3EB-F0AE-4ABB-8A0D-6D866E3073A8}" srcOrd="1" destOrd="0" presId="urn:microsoft.com/office/officeart/2005/8/layout/cycle4"/>
    <dgm:cxn modelId="{7074D14D-3635-490C-B1A0-FD0A6609274F}" type="presParOf" srcId="{1D04F3EB-F0AE-4ABB-8A0D-6D866E3073A8}" destId="{7A839D71-8AA0-4FF9-ACF6-02E1AFEE7990}" srcOrd="0" destOrd="0" presId="urn:microsoft.com/office/officeart/2005/8/layout/cycle4"/>
    <dgm:cxn modelId="{CD2153C9-D410-48D3-B8FF-A12AAB3F02AA}" type="presParOf" srcId="{1D04F3EB-F0AE-4ABB-8A0D-6D866E3073A8}" destId="{F92C9FE9-BF94-4E8D-B007-790ED9E9B15F}" srcOrd="1" destOrd="0" presId="urn:microsoft.com/office/officeart/2005/8/layout/cycle4"/>
    <dgm:cxn modelId="{0378DBFB-53CF-471A-B05D-DCA2B29F07BE}" type="presParOf" srcId="{1D04F3EB-F0AE-4ABB-8A0D-6D866E3073A8}" destId="{E67E9DF3-B2D9-4369-B3EA-662747D167DD}" srcOrd="2" destOrd="0" presId="urn:microsoft.com/office/officeart/2005/8/layout/cycle4"/>
    <dgm:cxn modelId="{7BC37854-DC84-4464-9EE1-40B9010F9B48}" type="presParOf" srcId="{1D04F3EB-F0AE-4ABB-8A0D-6D866E3073A8}" destId="{593009F6-162B-4815-86BD-A5693CF6E6E0}" srcOrd="3" destOrd="0" presId="urn:microsoft.com/office/officeart/2005/8/layout/cycle4"/>
    <dgm:cxn modelId="{BDCB242D-8BD6-400C-9015-E241BABE6E6B}" type="presParOf" srcId="{1D04F3EB-F0AE-4ABB-8A0D-6D866E3073A8}" destId="{456625DD-3A48-4B80-9A15-0BF358F1E316}" srcOrd="4" destOrd="0" presId="urn:microsoft.com/office/officeart/2005/8/layout/cycle4"/>
    <dgm:cxn modelId="{BC4F9965-F4AB-473F-B23E-B29ACCF73CCC}" type="presParOf" srcId="{86AB3A4C-1E28-43D0-9B53-4048796988EB}" destId="{72DBE423-CDE4-40A2-9B64-1254BD7E412C}" srcOrd="2" destOrd="0" presId="urn:microsoft.com/office/officeart/2005/8/layout/cycle4"/>
    <dgm:cxn modelId="{FEA8FF66-308E-4A86-9D4F-80AC85CAC423}" type="presParOf" srcId="{86AB3A4C-1E28-43D0-9B53-4048796988EB}" destId="{798DAC52-1E89-45A6-974D-1EB2A79EDEA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E42B13-824A-CB47-A250-99492A738675}" type="doc">
      <dgm:prSet loTypeId="urn:microsoft.com/office/officeart/2005/8/layout/cycle6" loCatId="" qsTypeId="urn:microsoft.com/office/officeart/2005/8/quickstyle/simple1" qsCatId="simple" csTypeId="urn:microsoft.com/office/officeart/2005/8/colors/accent1_1" csCatId="accent1" phldr="1"/>
      <dgm:spPr/>
      <dgm:t>
        <a:bodyPr/>
        <a:lstStyle/>
        <a:p>
          <a:endParaRPr lang="es-MX"/>
        </a:p>
      </dgm:t>
    </dgm:pt>
    <dgm:pt modelId="{10F76415-E6EE-884D-AEA8-D1D6F8DA2E95}">
      <dgm:prSet phldrT="[Texto]"/>
      <dgm:spPr/>
      <dgm:t>
        <a:bodyPr/>
        <a:lstStyle/>
        <a:p>
          <a:r>
            <a:rPr lang="es-MX" dirty="0"/>
            <a:t>1. PREVENCIÓN DEL DAÑO ANTIJURÍDICO </a:t>
          </a:r>
        </a:p>
      </dgm:t>
    </dgm:pt>
    <dgm:pt modelId="{93BAE6C9-0325-4548-9A09-9D7493963C1E}" type="parTrans" cxnId="{74411B2D-B2ED-F74C-AF4C-A7C292450E58}">
      <dgm:prSet/>
      <dgm:spPr/>
      <dgm:t>
        <a:bodyPr/>
        <a:lstStyle/>
        <a:p>
          <a:endParaRPr lang="es-MX"/>
        </a:p>
      </dgm:t>
    </dgm:pt>
    <dgm:pt modelId="{13480A2B-1221-B544-B9CD-4406943833D0}" type="sibTrans" cxnId="{74411B2D-B2ED-F74C-AF4C-A7C292450E58}">
      <dgm:prSet/>
      <dgm:spPr/>
      <dgm:t>
        <a:bodyPr/>
        <a:lstStyle/>
        <a:p>
          <a:endParaRPr lang="es-MX"/>
        </a:p>
      </dgm:t>
    </dgm:pt>
    <dgm:pt modelId="{53D26463-21A3-7A4C-BDB5-94713DCC0D26}">
      <dgm:prSet phldrT="[Texto]"/>
      <dgm:spPr/>
      <dgm:t>
        <a:bodyPr/>
        <a:lstStyle/>
        <a:p>
          <a:r>
            <a:rPr lang="es-MX" dirty="0"/>
            <a:t>2. GESTIÓN -MASC</a:t>
          </a:r>
        </a:p>
      </dgm:t>
    </dgm:pt>
    <dgm:pt modelId="{FCD2EE92-A1C0-2A48-9DE7-0D28F757D6F8}" type="parTrans" cxnId="{8AFC1BD4-6E63-6140-8D7D-53559D2168CD}">
      <dgm:prSet/>
      <dgm:spPr/>
      <dgm:t>
        <a:bodyPr/>
        <a:lstStyle/>
        <a:p>
          <a:endParaRPr lang="es-MX"/>
        </a:p>
      </dgm:t>
    </dgm:pt>
    <dgm:pt modelId="{DB572C97-344B-7A43-93FD-5A010B9AFE43}" type="sibTrans" cxnId="{8AFC1BD4-6E63-6140-8D7D-53559D2168CD}">
      <dgm:prSet/>
      <dgm:spPr/>
      <dgm:t>
        <a:bodyPr/>
        <a:lstStyle/>
        <a:p>
          <a:endParaRPr lang="es-MX"/>
        </a:p>
      </dgm:t>
    </dgm:pt>
    <dgm:pt modelId="{88A38B77-B353-C644-8570-B3D89666F53C}">
      <dgm:prSet phldrT="[Texto]"/>
      <dgm:spPr/>
      <dgm:t>
        <a:bodyPr/>
        <a:lstStyle/>
        <a:p>
          <a:r>
            <a:rPr lang="es-MX" dirty="0"/>
            <a:t>3. DEFENSA JUDIAL </a:t>
          </a:r>
        </a:p>
      </dgm:t>
    </dgm:pt>
    <dgm:pt modelId="{ADB7E4DA-7F60-C046-9B5A-025C2A6F440E}" type="parTrans" cxnId="{6ED660FB-21E4-4945-A232-E6975D7FEF0A}">
      <dgm:prSet/>
      <dgm:spPr/>
      <dgm:t>
        <a:bodyPr/>
        <a:lstStyle/>
        <a:p>
          <a:endParaRPr lang="es-MX"/>
        </a:p>
      </dgm:t>
    </dgm:pt>
    <dgm:pt modelId="{0A34ECA5-78DA-DE48-A9A7-29BDD115DDD8}" type="sibTrans" cxnId="{6ED660FB-21E4-4945-A232-E6975D7FEF0A}">
      <dgm:prSet/>
      <dgm:spPr/>
      <dgm:t>
        <a:bodyPr/>
        <a:lstStyle/>
        <a:p>
          <a:endParaRPr lang="es-MX"/>
        </a:p>
      </dgm:t>
    </dgm:pt>
    <dgm:pt modelId="{374C195B-1C3E-8143-931C-AD7B6A7729DE}">
      <dgm:prSet phldrT="[Texto]"/>
      <dgm:spPr/>
      <dgm:t>
        <a:bodyPr/>
        <a:lstStyle/>
        <a:p>
          <a:r>
            <a:rPr lang="es-MX" dirty="0"/>
            <a:t>4. ACCIONES DE RECUPERACIÓN DEL PATRIMONIO</a:t>
          </a:r>
        </a:p>
      </dgm:t>
    </dgm:pt>
    <dgm:pt modelId="{42EDBDBB-C82D-4D4C-9DAA-5F41E221AD65}" type="parTrans" cxnId="{863EF246-39AB-E545-9B96-90A2BC1819B9}">
      <dgm:prSet/>
      <dgm:spPr/>
      <dgm:t>
        <a:bodyPr/>
        <a:lstStyle/>
        <a:p>
          <a:endParaRPr lang="es-MX"/>
        </a:p>
      </dgm:t>
    </dgm:pt>
    <dgm:pt modelId="{823E6B4C-D4A5-AB44-9C18-B7C805CB23F9}" type="sibTrans" cxnId="{863EF246-39AB-E545-9B96-90A2BC1819B9}">
      <dgm:prSet/>
      <dgm:spPr/>
      <dgm:t>
        <a:bodyPr/>
        <a:lstStyle/>
        <a:p>
          <a:endParaRPr lang="es-MX"/>
        </a:p>
      </dgm:t>
    </dgm:pt>
    <dgm:pt modelId="{81873F5B-3D06-D84E-BF01-A7F00B1ADB51}" type="pres">
      <dgm:prSet presAssocID="{12E42B13-824A-CB47-A250-99492A738675}" presName="cycle" presStyleCnt="0">
        <dgm:presLayoutVars>
          <dgm:dir/>
          <dgm:resizeHandles val="exact"/>
        </dgm:presLayoutVars>
      </dgm:prSet>
      <dgm:spPr/>
    </dgm:pt>
    <dgm:pt modelId="{70930978-7B73-9C4C-B862-CB1B93ED518A}" type="pres">
      <dgm:prSet presAssocID="{10F76415-E6EE-884D-AEA8-D1D6F8DA2E95}" presName="node" presStyleLbl="node1" presStyleIdx="0" presStyleCnt="4">
        <dgm:presLayoutVars>
          <dgm:bulletEnabled val="1"/>
        </dgm:presLayoutVars>
      </dgm:prSet>
      <dgm:spPr/>
    </dgm:pt>
    <dgm:pt modelId="{DDFC6428-8643-C84E-9A98-39E3B785F6FE}" type="pres">
      <dgm:prSet presAssocID="{10F76415-E6EE-884D-AEA8-D1D6F8DA2E95}" presName="spNode" presStyleCnt="0"/>
      <dgm:spPr/>
    </dgm:pt>
    <dgm:pt modelId="{89148968-C56A-6145-9EA2-E519CD01A2C2}" type="pres">
      <dgm:prSet presAssocID="{13480A2B-1221-B544-B9CD-4406943833D0}" presName="sibTrans" presStyleLbl="sibTrans1D1" presStyleIdx="0" presStyleCnt="4"/>
      <dgm:spPr/>
    </dgm:pt>
    <dgm:pt modelId="{2D86DE39-A395-A54D-A43B-7306DF01BC15}" type="pres">
      <dgm:prSet presAssocID="{53D26463-21A3-7A4C-BDB5-94713DCC0D26}" presName="node" presStyleLbl="node1" presStyleIdx="1" presStyleCnt="4">
        <dgm:presLayoutVars>
          <dgm:bulletEnabled val="1"/>
        </dgm:presLayoutVars>
      </dgm:prSet>
      <dgm:spPr/>
    </dgm:pt>
    <dgm:pt modelId="{AFD6F94D-41E6-B74A-8B13-79F290444D5D}" type="pres">
      <dgm:prSet presAssocID="{53D26463-21A3-7A4C-BDB5-94713DCC0D26}" presName="spNode" presStyleCnt="0"/>
      <dgm:spPr/>
    </dgm:pt>
    <dgm:pt modelId="{A3601422-E498-9346-B89D-1A402BB4DEC5}" type="pres">
      <dgm:prSet presAssocID="{DB572C97-344B-7A43-93FD-5A010B9AFE43}" presName="sibTrans" presStyleLbl="sibTrans1D1" presStyleIdx="1" presStyleCnt="4"/>
      <dgm:spPr/>
    </dgm:pt>
    <dgm:pt modelId="{FEF505B6-0E07-EC4A-9D41-CED156693D17}" type="pres">
      <dgm:prSet presAssocID="{88A38B77-B353-C644-8570-B3D89666F53C}" presName="node" presStyleLbl="node1" presStyleIdx="2" presStyleCnt="4">
        <dgm:presLayoutVars>
          <dgm:bulletEnabled val="1"/>
        </dgm:presLayoutVars>
      </dgm:prSet>
      <dgm:spPr/>
    </dgm:pt>
    <dgm:pt modelId="{D11DC59B-FBF6-8944-A50B-0DE9F447F860}" type="pres">
      <dgm:prSet presAssocID="{88A38B77-B353-C644-8570-B3D89666F53C}" presName="spNode" presStyleCnt="0"/>
      <dgm:spPr/>
    </dgm:pt>
    <dgm:pt modelId="{7F78F970-FD8E-5E4F-9633-59237CD6A0A0}" type="pres">
      <dgm:prSet presAssocID="{0A34ECA5-78DA-DE48-A9A7-29BDD115DDD8}" presName="sibTrans" presStyleLbl="sibTrans1D1" presStyleIdx="2" presStyleCnt="4"/>
      <dgm:spPr/>
    </dgm:pt>
    <dgm:pt modelId="{1E469DC1-0B8A-B14D-A171-4F2AABE3BF5F}" type="pres">
      <dgm:prSet presAssocID="{374C195B-1C3E-8143-931C-AD7B6A7729DE}" presName="node" presStyleLbl="node1" presStyleIdx="3" presStyleCnt="4">
        <dgm:presLayoutVars>
          <dgm:bulletEnabled val="1"/>
        </dgm:presLayoutVars>
      </dgm:prSet>
      <dgm:spPr/>
    </dgm:pt>
    <dgm:pt modelId="{AE9A09F6-3788-964C-BB94-C4908988A55A}" type="pres">
      <dgm:prSet presAssocID="{374C195B-1C3E-8143-931C-AD7B6A7729DE}" presName="spNode" presStyleCnt="0"/>
      <dgm:spPr/>
    </dgm:pt>
    <dgm:pt modelId="{2108C1C1-D00C-5F45-B57A-5692D1635534}" type="pres">
      <dgm:prSet presAssocID="{823E6B4C-D4A5-AB44-9C18-B7C805CB23F9}" presName="sibTrans" presStyleLbl="sibTrans1D1" presStyleIdx="3" presStyleCnt="4"/>
      <dgm:spPr/>
    </dgm:pt>
  </dgm:ptLst>
  <dgm:cxnLst>
    <dgm:cxn modelId="{1B365E03-7732-EF45-BA56-AE64BDC7CDB3}" type="presOf" srcId="{10F76415-E6EE-884D-AEA8-D1D6F8DA2E95}" destId="{70930978-7B73-9C4C-B862-CB1B93ED518A}" srcOrd="0" destOrd="0" presId="urn:microsoft.com/office/officeart/2005/8/layout/cycle6"/>
    <dgm:cxn modelId="{74411B2D-B2ED-F74C-AF4C-A7C292450E58}" srcId="{12E42B13-824A-CB47-A250-99492A738675}" destId="{10F76415-E6EE-884D-AEA8-D1D6F8DA2E95}" srcOrd="0" destOrd="0" parTransId="{93BAE6C9-0325-4548-9A09-9D7493963C1E}" sibTransId="{13480A2B-1221-B544-B9CD-4406943833D0}"/>
    <dgm:cxn modelId="{863EF246-39AB-E545-9B96-90A2BC1819B9}" srcId="{12E42B13-824A-CB47-A250-99492A738675}" destId="{374C195B-1C3E-8143-931C-AD7B6A7729DE}" srcOrd="3" destOrd="0" parTransId="{42EDBDBB-C82D-4D4C-9DAA-5F41E221AD65}" sibTransId="{823E6B4C-D4A5-AB44-9C18-B7C805CB23F9}"/>
    <dgm:cxn modelId="{8137BD47-A41D-E44F-844F-63B3D0B61FA9}" type="presOf" srcId="{53D26463-21A3-7A4C-BDB5-94713DCC0D26}" destId="{2D86DE39-A395-A54D-A43B-7306DF01BC15}" srcOrd="0" destOrd="0" presId="urn:microsoft.com/office/officeart/2005/8/layout/cycle6"/>
    <dgm:cxn modelId="{E2ED0068-C857-6C4E-9CF9-EF73EEA40A7E}" type="presOf" srcId="{0A34ECA5-78DA-DE48-A9A7-29BDD115DDD8}" destId="{7F78F970-FD8E-5E4F-9633-59237CD6A0A0}" srcOrd="0" destOrd="0" presId="urn:microsoft.com/office/officeart/2005/8/layout/cycle6"/>
    <dgm:cxn modelId="{52B9284D-C3CA-C443-AF9B-49A123BBE2B2}" type="presOf" srcId="{374C195B-1C3E-8143-931C-AD7B6A7729DE}" destId="{1E469DC1-0B8A-B14D-A171-4F2AABE3BF5F}" srcOrd="0" destOrd="0" presId="urn:microsoft.com/office/officeart/2005/8/layout/cycle6"/>
    <dgm:cxn modelId="{F7EA41B0-565E-534C-84B2-2600988F031C}" type="presOf" srcId="{88A38B77-B353-C644-8570-B3D89666F53C}" destId="{FEF505B6-0E07-EC4A-9D41-CED156693D17}" srcOrd="0" destOrd="0" presId="urn:microsoft.com/office/officeart/2005/8/layout/cycle6"/>
    <dgm:cxn modelId="{4C7899BD-E932-F246-98A6-F60B17BD78DB}" type="presOf" srcId="{DB572C97-344B-7A43-93FD-5A010B9AFE43}" destId="{A3601422-E498-9346-B89D-1A402BB4DEC5}" srcOrd="0" destOrd="0" presId="urn:microsoft.com/office/officeart/2005/8/layout/cycle6"/>
    <dgm:cxn modelId="{B011F8CF-CBE7-3744-818A-8601A71B3DA1}" type="presOf" srcId="{12E42B13-824A-CB47-A250-99492A738675}" destId="{81873F5B-3D06-D84E-BF01-A7F00B1ADB51}" srcOrd="0" destOrd="0" presId="urn:microsoft.com/office/officeart/2005/8/layout/cycle6"/>
    <dgm:cxn modelId="{8AFC1BD4-6E63-6140-8D7D-53559D2168CD}" srcId="{12E42B13-824A-CB47-A250-99492A738675}" destId="{53D26463-21A3-7A4C-BDB5-94713DCC0D26}" srcOrd="1" destOrd="0" parTransId="{FCD2EE92-A1C0-2A48-9DE7-0D28F757D6F8}" sibTransId="{DB572C97-344B-7A43-93FD-5A010B9AFE43}"/>
    <dgm:cxn modelId="{A31D45D5-6A12-284C-88B0-FCDB6C995614}" type="presOf" srcId="{823E6B4C-D4A5-AB44-9C18-B7C805CB23F9}" destId="{2108C1C1-D00C-5F45-B57A-5692D1635534}" srcOrd="0" destOrd="0" presId="urn:microsoft.com/office/officeart/2005/8/layout/cycle6"/>
    <dgm:cxn modelId="{5ED2D3D9-F88A-724A-AC84-5C6547CD75A9}" type="presOf" srcId="{13480A2B-1221-B544-B9CD-4406943833D0}" destId="{89148968-C56A-6145-9EA2-E519CD01A2C2}" srcOrd="0" destOrd="0" presId="urn:microsoft.com/office/officeart/2005/8/layout/cycle6"/>
    <dgm:cxn modelId="{6ED660FB-21E4-4945-A232-E6975D7FEF0A}" srcId="{12E42B13-824A-CB47-A250-99492A738675}" destId="{88A38B77-B353-C644-8570-B3D89666F53C}" srcOrd="2" destOrd="0" parTransId="{ADB7E4DA-7F60-C046-9B5A-025C2A6F440E}" sibTransId="{0A34ECA5-78DA-DE48-A9A7-29BDD115DDD8}"/>
    <dgm:cxn modelId="{A1394321-6FC2-8C46-B345-B0B405C0FA66}" type="presParOf" srcId="{81873F5B-3D06-D84E-BF01-A7F00B1ADB51}" destId="{70930978-7B73-9C4C-B862-CB1B93ED518A}" srcOrd="0" destOrd="0" presId="urn:microsoft.com/office/officeart/2005/8/layout/cycle6"/>
    <dgm:cxn modelId="{E0D57284-3F08-5A44-BAED-13B71B769FA5}" type="presParOf" srcId="{81873F5B-3D06-D84E-BF01-A7F00B1ADB51}" destId="{DDFC6428-8643-C84E-9A98-39E3B785F6FE}" srcOrd="1" destOrd="0" presId="urn:microsoft.com/office/officeart/2005/8/layout/cycle6"/>
    <dgm:cxn modelId="{F655034A-300D-1A41-A771-0ED7AE7C3B6E}" type="presParOf" srcId="{81873F5B-3D06-D84E-BF01-A7F00B1ADB51}" destId="{89148968-C56A-6145-9EA2-E519CD01A2C2}" srcOrd="2" destOrd="0" presId="urn:microsoft.com/office/officeart/2005/8/layout/cycle6"/>
    <dgm:cxn modelId="{2F6FB6FE-C286-4B40-B3D8-8A46159F085F}" type="presParOf" srcId="{81873F5B-3D06-D84E-BF01-A7F00B1ADB51}" destId="{2D86DE39-A395-A54D-A43B-7306DF01BC15}" srcOrd="3" destOrd="0" presId="urn:microsoft.com/office/officeart/2005/8/layout/cycle6"/>
    <dgm:cxn modelId="{DA72A4E1-11C3-3841-AFA2-EBF42876EA02}" type="presParOf" srcId="{81873F5B-3D06-D84E-BF01-A7F00B1ADB51}" destId="{AFD6F94D-41E6-B74A-8B13-79F290444D5D}" srcOrd="4" destOrd="0" presId="urn:microsoft.com/office/officeart/2005/8/layout/cycle6"/>
    <dgm:cxn modelId="{E79C78D1-B026-A446-9126-5F7210BB2227}" type="presParOf" srcId="{81873F5B-3D06-D84E-BF01-A7F00B1ADB51}" destId="{A3601422-E498-9346-B89D-1A402BB4DEC5}" srcOrd="5" destOrd="0" presId="urn:microsoft.com/office/officeart/2005/8/layout/cycle6"/>
    <dgm:cxn modelId="{FC878624-887C-334F-A388-5815FDB5D5FC}" type="presParOf" srcId="{81873F5B-3D06-D84E-BF01-A7F00B1ADB51}" destId="{FEF505B6-0E07-EC4A-9D41-CED156693D17}" srcOrd="6" destOrd="0" presId="urn:microsoft.com/office/officeart/2005/8/layout/cycle6"/>
    <dgm:cxn modelId="{6D6475EB-E6A8-E84D-9632-0E7905E0CD65}" type="presParOf" srcId="{81873F5B-3D06-D84E-BF01-A7F00B1ADB51}" destId="{D11DC59B-FBF6-8944-A50B-0DE9F447F860}" srcOrd="7" destOrd="0" presId="urn:microsoft.com/office/officeart/2005/8/layout/cycle6"/>
    <dgm:cxn modelId="{AF1ABEA3-D029-174D-BB83-A1926940B0AA}" type="presParOf" srcId="{81873F5B-3D06-D84E-BF01-A7F00B1ADB51}" destId="{7F78F970-FD8E-5E4F-9633-59237CD6A0A0}" srcOrd="8" destOrd="0" presId="urn:microsoft.com/office/officeart/2005/8/layout/cycle6"/>
    <dgm:cxn modelId="{B8293FB6-260C-6E45-8452-4A36DD608F63}" type="presParOf" srcId="{81873F5B-3D06-D84E-BF01-A7F00B1ADB51}" destId="{1E469DC1-0B8A-B14D-A171-4F2AABE3BF5F}" srcOrd="9" destOrd="0" presId="urn:microsoft.com/office/officeart/2005/8/layout/cycle6"/>
    <dgm:cxn modelId="{855AAFCE-8609-7C45-A6F5-88FF025447C7}" type="presParOf" srcId="{81873F5B-3D06-D84E-BF01-A7F00B1ADB51}" destId="{AE9A09F6-3788-964C-BB94-C4908988A55A}" srcOrd="10" destOrd="0" presId="urn:microsoft.com/office/officeart/2005/8/layout/cycle6"/>
    <dgm:cxn modelId="{1BA750D3-1088-DD47-B862-EDEC29272D5D}" type="presParOf" srcId="{81873F5B-3D06-D84E-BF01-A7F00B1ADB51}" destId="{2108C1C1-D00C-5F45-B57A-5692D1635534}" srcOrd="11"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61BBC-BF77-7247-94DE-D1804569ED13}"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s-MX"/>
        </a:p>
      </dgm:t>
    </dgm:pt>
    <dgm:pt modelId="{1C5C9A8E-7573-5A4F-9DD1-D8B2C105CD23}">
      <dgm:prSet phldrT="[Texto]"/>
      <dgm:spPr/>
      <dgm:t>
        <a:bodyPr/>
        <a:lstStyle/>
        <a:p>
          <a:r>
            <a:rPr lang="es-MX" dirty="0"/>
            <a:t>CUANTÍA DEL DAÑO Y GASTOS DEL PROCESO</a:t>
          </a:r>
        </a:p>
      </dgm:t>
    </dgm:pt>
    <dgm:pt modelId="{3A28BA3F-8211-BF46-86B4-CF83218AAE6E}" type="parTrans" cxnId="{7699D1FD-FE5D-0447-BCC8-97350AC6B25D}">
      <dgm:prSet/>
      <dgm:spPr/>
      <dgm:t>
        <a:bodyPr/>
        <a:lstStyle/>
        <a:p>
          <a:endParaRPr lang="es-MX"/>
        </a:p>
      </dgm:t>
    </dgm:pt>
    <dgm:pt modelId="{1AC5FC66-67D5-2848-9F54-DD43CD855E09}" type="sibTrans" cxnId="{7699D1FD-FE5D-0447-BCC8-97350AC6B25D}">
      <dgm:prSet/>
      <dgm:spPr/>
      <dgm:t>
        <a:bodyPr/>
        <a:lstStyle/>
        <a:p>
          <a:endParaRPr lang="es-MX"/>
        </a:p>
      </dgm:t>
    </dgm:pt>
    <dgm:pt modelId="{86748A6C-DDFA-754F-8416-F45EB5B99D38}">
      <dgm:prSet phldrT="[Texto]" custT="1"/>
      <dgm:spPr/>
      <dgm:t>
        <a:bodyPr/>
        <a:lstStyle/>
        <a:p>
          <a:r>
            <a:rPr lang="es-MX" sz="2000" kern="1200" dirty="0"/>
            <a:t>Análisis de los costos del proceso. 	</a:t>
          </a:r>
        </a:p>
      </dgm:t>
    </dgm:pt>
    <dgm:pt modelId="{74BCA89E-926E-E442-A42C-C686905D638F}" type="parTrans" cxnId="{38D4E39C-3C84-6F44-88C1-942F342F4823}">
      <dgm:prSet/>
      <dgm:spPr/>
      <dgm:t>
        <a:bodyPr/>
        <a:lstStyle/>
        <a:p>
          <a:endParaRPr lang="es-MX"/>
        </a:p>
      </dgm:t>
    </dgm:pt>
    <dgm:pt modelId="{05394DD4-C997-B847-8C73-6BDD1B04A60F}" type="sibTrans" cxnId="{38D4E39C-3C84-6F44-88C1-942F342F4823}">
      <dgm:prSet/>
      <dgm:spPr/>
      <dgm:t>
        <a:bodyPr/>
        <a:lstStyle/>
        <a:p>
          <a:endParaRPr lang="es-MX"/>
        </a:p>
      </dgm:t>
    </dgm:pt>
    <dgm:pt modelId="{24B0BB7F-A900-3841-AC8C-ACD5D6A42F61}">
      <dgm:prSet phldrT="[Texto]" custT="1"/>
      <dgm:spPr/>
      <dgm:t>
        <a:bodyPr/>
        <a:lstStyle/>
        <a:p>
          <a:r>
            <a:rPr lang="es-MX" sz="2000" kern="1200" dirty="0"/>
            <a:t>Valoración de tiempo promedio del proceso (Tablas ANDJE) </a:t>
          </a:r>
        </a:p>
      </dgm:t>
    </dgm:pt>
    <dgm:pt modelId="{C6BB0DE7-8D8D-6A4D-BC91-D5964F071906}" type="parTrans" cxnId="{F3EDE726-35A0-5D43-8276-EA4CD7DD5C11}">
      <dgm:prSet/>
      <dgm:spPr/>
      <dgm:t>
        <a:bodyPr/>
        <a:lstStyle/>
        <a:p>
          <a:endParaRPr lang="es-MX"/>
        </a:p>
      </dgm:t>
    </dgm:pt>
    <dgm:pt modelId="{7926905B-2111-1C45-9D61-8FFF595D85B8}" type="sibTrans" cxnId="{F3EDE726-35A0-5D43-8276-EA4CD7DD5C11}">
      <dgm:prSet/>
      <dgm:spPr/>
      <dgm:t>
        <a:bodyPr/>
        <a:lstStyle/>
        <a:p>
          <a:endParaRPr lang="es-MX"/>
        </a:p>
      </dgm:t>
    </dgm:pt>
    <dgm:pt modelId="{4D73F5C5-A2FF-C841-BBE0-1A2E6ED1B7FA}">
      <dgm:prSet phldrT="[Texto]" custT="1"/>
      <dgm:spPr/>
      <dgm:t>
        <a:bodyPr/>
        <a:lstStyle/>
        <a:p>
          <a:r>
            <a:rPr lang="es-MX" sz="1600" kern="1200" dirty="0"/>
            <a:t>nómina, notificaciones, copia, honorarios, etc.</a:t>
          </a:r>
        </a:p>
      </dgm:t>
    </dgm:pt>
    <dgm:pt modelId="{AA9CB460-8630-8548-BC81-102A1CB794EC}" type="parTrans" cxnId="{8B29FB38-9E15-F84F-834C-03EA0535BDC4}">
      <dgm:prSet/>
      <dgm:spPr/>
      <dgm:t>
        <a:bodyPr/>
        <a:lstStyle/>
        <a:p>
          <a:endParaRPr lang="es-MX"/>
        </a:p>
      </dgm:t>
    </dgm:pt>
    <dgm:pt modelId="{AFF0C3F1-0EE1-DB41-8C50-D53A8917F268}" type="sibTrans" cxnId="{8B29FB38-9E15-F84F-834C-03EA0535BDC4}">
      <dgm:prSet/>
      <dgm:spPr/>
      <dgm:t>
        <a:bodyPr/>
        <a:lstStyle/>
        <a:p>
          <a:endParaRPr lang="es-MX"/>
        </a:p>
      </dgm:t>
    </dgm:pt>
    <dgm:pt modelId="{68312F15-D7DA-3A48-A3AE-95A6C34BB3CD}">
      <dgm:prSet phldrT="[Texto]" custT="1"/>
      <dgm:spPr/>
      <dgm:t>
        <a:bodyPr/>
        <a:lstStyle/>
        <a:p>
          <a:r>
            <a:rPr lang="es-MX" sz="2000" kern="1200" dirty="0"/>
            <a:t>Recomendaciones:</a:t>
          </a:r>
        </a:p>
      </dgm:t>
    </dgm:pt>
    <dgm:pt modelId="{31267489-1E4F-C547-A450-7A131DF3AE6F}" type="parTrans" cxnId="{E9EE4911-69A0-EC4C-8B8C-634394A26F54}">
      <dgm:prSet/>
      <dgm:spPr/>
      <dgm:t>
        <a:bodyPr/>
        <a:lstStyle/>
        <a:p>
          <a:endParaRPr lang="es-MX"/>
        </a:p>
      </dgm:t>
    </dgm:pt>
    <dgm:pt modelId="{035DB0DF-3E28-7D49-ADB3-1F251362ADA5}" type="sibTrans" cxnId="{E9EE4911-69A0-EC4C-8B8C-634394A26F54}">
      <dgm:prSet/>
      <dgm:spPr/>
      <dgm:t>
        <a:bodyPr/>
        <a:lstStyle/>
        <a:p>
          <a:endParaRPr lang="es-MX"/>
        </a:p>
      </dgm:t>
    </dgm:pt>
    <dgm:pt modelId="{144007DE-75DB-224D-AB24-39221218CE03}">
      <dgm:prSet phldrT="[Texto]" custT="1"/>
      <dgm:spPr/>
      <dgm:t>
        <a:bodyPr/>
        <a:lstStyle/>
        <a:p>
          <a:r>
            <a:rPr lang="es-CO" sz="2000" kern="1200">
              <a:latin typeface="Calibri" panose="020F0502020204030204"/>
              <a:ea typeface="+mn-ea"/>
              <a:cs typeface="+mn-cs"/>
            </a:rPr>
            <a:t>Fórmulas propuestas: </a:t>
          </a:r>
          <a:endParaRPr lang="es-MX" sz="2000" kern="1200" dirty="0">
            <a:latin typeface="Calibri" panose="020F0502020204030204"/>
            <a:ea typeface="+mn-ea"/>
            <a:cs typeface="+mn-cs"/>
          </a:endParaRPr>
        </a:p>
      </dgm:t>
    </dgm:pt>
    <dgm:pt modelId="{5222914D-23AF-924F-8217-AEE6C969D905}" type="parTrans" cxnId="{AE8E2513-BAE2-8243-AC8B-C240756994F7}">
      <dgm:prSet/>
      <dgm:spPr/>
      <dgm:t>
        <a:bodyPr/>
        <a:lstStyle/>
        <a:p>
          <a:endParaRPr lang="es-MX"/>
        </a:p>
      </dgm:t>
    </dgm:pt>
    <dgm:pt modelId="{3B355EBA-943B-7E44-8C80-1A590F96206D}" type="sibTrans" cxnId="{AE8E2513-BAE2-8243-AC8B-C240756994F7}">
      <dgm:prSet/>
      <dgm:spPr/>
      <dgm:t>
        <a:bodyPr/>
        <a:lstStyle/>
        <a:p>
          <a:endParaRPr lang="es-MX"/>
        </a:p>
      </dgm:t>
    </dgm:pt>
    <dgm:pt modelId="{C27A4BD7-E714-B44C-9E95-A6B2A3E9F120}">
      <dgm:prSet phldrT="[Texto]" custT="1"/>
      <dgm:spPr/>
      <dgm:t>
        <a:bodyPr/>
        <a:lstStyle/>
        <a:p>
          <a:r>
            <a:rPr lang="es-MX" sz="1600" kern="1200" dirty="0"/>
            <a:t>Políticas de conciliación temprana. </a:t>
          </a:r>
        </a:p>
      </dgm:t>
    </dgm:pt>
    <dgm:pt modelId="{9F061199-3BE9-2B4D-A8DD-E46505153AF8}" type="parTrans" cxnId="{540449E3-2DB5-9C41-BB60-419C31422401}">
      <dgm:prSet/>
      <dgm:spPr/>
      <dgm:t>
        <a:bodyPr/>
        <a:lstStyle/>
        <a:p>
          <a:endParaRPr lang="es-MX"/>
        </a:p>
      </dgm:t>
    </dgm:pt>
    <dgm:pt modelId="{29631861-5EE9-004C-9EF8-4768E3557504}" type="sibTrans" cxnId="{540449E3-2DB5-9C41-BB60-419C31422401}">
      <dgm:prSet/>
      <dgm:spPr/>
      <dgm:t>
        <a:bodyPr/>
        <a:lstStyle/>
        <a:p>
          <a:endParaRPr lang="es-MX"/>
        </a:p>
      </dgm:t>
    </dgm:pt>
    <dgm:pt modelId="{35368A7C-B898-4B4B-B762-2B66ADB92357}">
      <dgm:prSet phldrT="[Texto]" custT="1"/>
      <dgm:spPr/>
      <dgm:t>
        <a:bodyPr/>
        <a:lstStyle/>
        <a:p>
          <a:r>
            <a:rPr lang="es-MX" sz="1600" kern="1200" dirty="0"/>
            <a:t>Comparativos entre entidades sobre el desempeño.</a:t>
          </a:r>
        </a:p>
      </dgm:t>
    </dgm:pt>
    <dgm:pt modelId="{9A2818F2-EDA0-9B49-9E78-AA57902EA972}" type="parTrans" cxnId="{36FA05C6-7E4A-364F-9466-3394C625CA49}">
      <dgm:prSet/>
      <dgm:spPr/>
      <dgm:t>
        <a:bodyPr/>
        <a:lstStyle/>
        <a:p>
          <a:endParaRPr lang="es-MX"/>
        </a:p>
      </dgm:t>
    </dgm:pt>
    <dgm:pt modelId="{29388DFD-44BA-C74E-A3B7-99F0E4B63283}" type="sibTrans" cxnId="{36FA05C6-7E4A-364F-9466-3394C625CA49}">
      <dgm:prSet/>
      <dgm:spPr/>
      <dgm:t>
        <a:bodyPr/>
        <a:lstStyle/>
        <a:p>
          <a:endParaRPr lang="es-MX"/>
        </a:p>
      </dgm:t>
    </dgm:pt>
    <dgm:pt modelId="{58B2C520-7EA2-5348-A9C8-4F122F590DE3}">
      <dgm:prSet phldrT="[Texto]" custT="1"/>
      <dgm:spPr/>
      <dgm:t>
        <a:bodyPr/>
        <a:lstStyle/>
        <a:p>
          <a:r>
            <a:rPr lang="es-MX" sz="1600" kern="1200" dirty="0"/>
            <a:t>Bases de datos que identifiquen los costos asociados</a:t>
          </a:r>
        </a:p>
      </dgm:t>
    </dgm:pt>
    <dgm:pt modelId="{528947F1-C407-7C4D-B29E-BD6B9C5A2D33}" type="parTrans" cxnId="{3D0545C8-E85E-6246-80F9-B90D776ADDF0}">
      <dgm:prSet/>
      <dgm:spPr/>
      <dgm:t>
        <a:bodyPr/>
        <a:lstStyle/>
        <a:p>
          <a:endParaRPr lang="es-MX"/>
        </a:p>
      </dgm:t>
    </dgm:pt>
    <dgm:pt modelId="{DA602058-E8B9-3648-AB65-BD8B5641AB4F}" type="sibTrans" cxnId="{3D0545C8-E85E-6246-80F9-B90D776ADDF0}">
      <dgm:prSet/>
      <dgm:spPr/>
      <dgm:t>
        <a:bodyPr/>
        <a:lstStyle/>
        <a:p>
          <a:endParaRPr lang="es-MX"/>
        </a:p>
      </dgm:t>
    </dgm:pt>
    <dgm:pt modelId="{1ED7DF3B-E180-9140-A2DD-122246F47746}">
      <dgm:prSet phldrT="[Texto]" custT="1"/>
      <dgm:spPr/>
      <dgm:t>
        <a:bodyPr/>
        <a:lstStyle/>
        <a:p>
          <a:r>
            <a:rPr lang="es-MX" sz="1600" kern="1200" dirty="0"/>
            <a:t>Analisis de patrimonial de los posibles demandados. </a:t>
          </a:r>
        </a:p>
      </dgm:t>
    </dgm:pt>
    <dgm:pt modelId="{7BED357A-DA17-B14C-A64F-5A8E909DABB3}" type="parTrans" cxnId="{7645D5F6-1B05-534F-A32E-CA1A249F3B90}">
      <dgm:prSet/>
      <dgm:spPr/>
      <dgm:t>
        <a:bodyPr/>
        <a:lstStyle/>
        <a:p>
          <a:endParaRPr lang="es-MX"/>
        </a:p>
      </dgm:t>
    </dgm:pt>
    <dgm:pt modelId="{7870356E-7754-EA46-A317-547673DC05D0}" type="sibTrans" cxnId="{7645D5F6-1B05-534F-A32E-CA1A249F3B90}">
      <dgm:prSet/>
      <dgm:spPr/>
      <dgm:t>
        <a:bodyPr/>
        <a:lstStyle/>
        <a:p>
          <a:endParaRPr lang="es-MX"/>
        </a:p>
      </dgm:t>
    </dgm:pt>
    <dgm:pt modelId="{C353C14F-8336-6C4D-9085-C7B6CDFF405B}">
      <dgm:prSet custT="1"/>
      <dgm:spPr/>
      <dgm:t>
        <a:bodyPr/>
        <a:lstStyle/>
        <a:p>
          <a:r>
            <a:rPr lang="es-CO" sz="1600" kern="1200">
              <a:latin typeface="Calibri" panose="020F0502020204030204"/>
              <a:ea typeface="+mn-ea"/>
              <a:cs typeface="+mn-cs"/>
            </a:rPr>
            <a:t>Costo medio de control = P- ([CPJ+CPP]x T) </a:t>
          </a:r>
          <a:endParaRPr lang="es-CO" sz="1600" kern="1200" dirty="0">
            <a:latin typeface="Calibri" panose="020F0502020204030204"/>
            <a:ea typeface="+mn-ea"/>
            <a:cs typeface="+mn-cs"/>
          </a:endParaRPr>
        </a:p>
      </dgm:t>
    </dgm:pt>
    <dgm:pt modelId="{FE403420-9928-A444-BDC8-ED612892469B}" type="parTrans" cxnId="{8B7FE58B-E114-0942-B1B9-BC9ECA3B92A1}">
      <dgm:prSet/>
      <dgm:spPr/>
      <dgm:t>
        <a:bodyPr/>
        <a:lstStyle/>
        <a:p>
          <a:endParaRPr lang="es-MX"/>
        </a:p>
      </dgm:t>
    </dgm:pt>
    <dgm:pt modelId="{46D896D4-9406-C64D-A800-8EABC84C0B7D}" type="sibTrans" cxnId="{8B7FE58B-E114-0942-B1B9-BC9ECA3B92A1}">
      <dgm:prSet/>
      <dgm:spPr/>
      <dgm:t>
        <a:bodyPr/>
        <a:lstStyle/>
        <a:p>
          <a:endParaRPr lang="es-MX"/>
        </a:p>
      </dgm:t>
    </dgm:pt>
    <dgm:pt modelId="{F884B32A-17D2-0C4D-BEB0-881B7F7BBC55}">
      <dgm:prSet custT="1"/>
      <dgm:spPr/>
      <dgm:t>
        <a:bodyPr/>
        <a:lstStyle/>
        <a:p>
          <a:r>
            <a:rPr lang="es-CO" sz="1600" kern="1200">
              <a:latin typeface="Calibri" panose="020F0502020204030204"/>
              <a:ea typeface="+mn-ea"/>
              <a:cs typeface="+mn-cs"/>
            </a:rPr>
            <a:t>Viabilidad económica = (V+G)≤ VR</a:t>
          </a:r>
          <a:endParaRPr lang="es-CO" sz="1600" kern="1200" dirty="0">
            <a:latin typeface="Calibri" panose="020F0502020204030204"/>
            <a:ea typeface="+mn-ea"/>
            <a:cs typeface="+mn-cs"/>
          </a:endParaRPr>
        </a:p>
      </dgm:t>
    </dgm:pt>
    <dgm:pt modelId="{B25DDBEE-6D96-B744-900E-534958699F43}" type="parTrans" cxnId="{308EDBCB-26C0-A24C-8A3C-09380A57D5CB}">
      <dgm:prSet/>
      <dgm:spPr/>
      <dgm:t>
        <a:bodyPr/>
        <a:lstStyle/>
        <a:p>
          <a:endParaRPr lang="es-MX"/>
        </a:p>
      </dgm:t>
    </dgm:pt>
    <dgm:pt modelId="{30E2BC87-12F4-174E-8B77-857DF0429993}" type="sibTrans" cxnId="{308EDBCB-26C0-A24C-8A3C-09380A57D5CB}">
      <dgm:prSet/>
      <dgm:spPr/>
      <dgm:t>
        <a:bodyPr/>
        <a:lstStyle/>
        <a:p>
          <a:endParaRPr lang="es-MX"/>
        </a:p>
      </dgm:t>
    </dgm:pt>
    <dgm:pt modelId="{218B29FC-6516-044E-8B36-AA911E72F752}" type="pres">
      <dgm:prSet presAssocID="{5DD61BBC-BF77-7247-94DE-D1804569ED13}" presName="linear" presStyleCnt="0">
        <dgm:presLayoutVars>
          <dgm:dir/>
          <dgm:animLvl val="lvl"/>
          <dgm:resizeHandles val="exact"/>
        </dgm:presLayoutVars>
      </dgm:prSet>
      <dgm:spPr/>
    </dgm:pt>
    <dgm:pt modelId="{4960C2F2-2B00-A547-B60C-26F6A0523752}" type="pres">
      <dgm:prSet presAssocID="{1C5C9A8E-7573-5A4F-9DD1-D8B2C105CD23}" presName="parentLin" presStyleCnt="0"/>
      <dgm:spPr/>
    </dgm:pt>
    <dgm:pt modelId="{A80A0CA3-19FE-C14C-8044-C9FD8168977D}" type="pres">
      <dgm:prSet presAssocID="{1C5C9A8E-7573-5A4F-9DD1-D8B2C105CD23}" presName="parentLeftMargin" presStyleLbl="node1" presStyleIdx="0" presStyleCnt="1"/>
      <dgm:spPr/>
    </dgm:pt>
    <dgm:pt modelId="{B4901358-0938-CA4F-8C85-C9B97A6B8539}" type="pres">
      <dgm:prSet presAssocID="{1C5C9A8E-7573-5A4F-9DD1-D8B2C105CD23}" presName="parentText" presStyleLbl="node1" presStyleIdx="0" presStyleCnt="1">
        <dgm:presLayoutVars>
          <dgm:chMax val="0"/>
          <dgm:bulletEnabled val="1"/>
        </dgm:presLayoutVars>
      </dgm:prSet>
      <dgm:spPr/>
    </dgm:pt>
    <dgm:pt modelId="{420599AF-4B69-334F-B048-9393A50BB8BA}" type="pres">
      <dgm:prSet presAssocID="{1C5C9A8E-7573-5A4F-9DD1-D8B2C105CD23}" presName="negativeSpace" presStyleCnt="0"/>
      <dgm:spPr/>
    </dgm:pt>
    <dgm:pt modelId="{8FC1D5A3-F25D-5A49-A632-27E38137B4CC}" type="pres">
      <dgm:prSet presAssocID="{1C5C9A8E-7573-5A4F-9DD1-D8B2C105CD23}" presName="childText" presStyleLbl="conFgAcc1" presStyleIdx="0" presStyleCnt="1" custLinFactNeighborX="1253" custLinFactNeighborY="-6617">
        <dgm:presLayoutVars>
          <dgm:bulletEnabled val="1"/>
        </dgm:presLayoutVars>
      </dgm:prSet>
      <dgm:spPr/>
    </dgm:pt>
  </dgm:ptLst>
  <dgm:cxnLst>
    <dgm:cxn modelId="{327FBF00-6095-8D43-860E-4D910E9D7195}" type="presOf" srcId="{1C5C9A8E-7573-5A4F-9DD1-D8B2C105CD23}" destId="{A80A0CA3-19FE-C14C-8044-C9FD8168977D}" srcOrd="0" destOrd="0" presId="urn:microsoft.com/office/officeart/2005/8/layout/list1"/>
    <dgm:cxn modelId="{D69FA210-E532-B14A-A495-2EA644EE6428}" type="presOf" srcId="{58B2C520-7EA2-5348-A9C8-4F122F590DE3}" destId="{8FC1D5A3-F25D-5A49-A632-27E38137B4CC}" srcOrd="0" destOrd="6" presId="urn:microsoft.com/office/officeart/2005/8/layout/list1"/>
    <dgm:cxn modelId="{E9EE4911-69A0-EC4C-8B8C-634394A26F54}" srcId="{1C5C9A8E-7573-5A4F-9DD1-D8B2C105CD23}" destId="{68312F15-D7DA-3A48-A3AE-95A6C34BB3CD}" srcOrd="2" destOrd="0" parTransId="{31267489-1E4F-C547-A450-7A131DF3AE6F}" sibTransId="{035DB0DF-3E28-7D49-ADB3-1F251362ADA5}"/>
    <dgm:cxn modelId="{AE8E2513-BAE2-8243-AC8B-C240756994F7}" srcId="{1C5C9A8E-7573-5A4F-9DD1-D8B2C105CD23}" destId="{144007DE-75DB-224D-AB24-39221218CE03}" srcOrd="4" destOrd="0" parTransId="{5222914D-23AF-924F-8217-AEE6C969D905}" sibTransId="{3B355EBA-943B-7E44-8C80-1A590F96206D}"/>
    <dgm:cxn modelId="{DEAAF623-0ADF-D441-B0C3-241F8D46D173}" type="presOf" srcId="{144007DE-75DB-224D-AB24-39221218CE03}" destId="{8FC1D5A3-F25D-5A49-A632-27E38137B4CC}" srcOrd="0" destOrd="8" presId="urn:microsoft.com/office/officeart/2005/8/layout/list1"/>
    <dgm:cxn modelId="{F3EDE726-35A0-5D43-8276-EA4CD7DD5C11}" srcId="{1C5C9A8E-7573-5A4F-9DD1-D8B2C105CD23}" destId="{24B0BB7F-A900-3841-AC8C-ACD5D6A42F61}" srcOrd="1" destOrd="0" parTransId="{C6BB0DE7-8D8D-6A4D-BC91-D5964F071906}" sibTransId="{7926905B-2111-1C45-9D61-8FFF595D85B8}"/>
    <dgm:cxn modelId="{8B29FB38-9E15-F84F-834C-03EA0535BDC4}" srcId="{86748A6C-DDFA-754F-8416-F45EB5B99D38}" destId="{4D73F5C5-A2FF-C841-BBE0-1A2E6ED1B7FA}" srcOrd="0" destOrd="0" parTransId="{AA9CB460-8630-8548-BC81-102A1CB794EC}" sibTransId="{AFF0C3F1-0EE1-DB41-8C50-D53A8917F268}"/>
    <dgm:cxn modelId="{5D06FF3E-8446-6A40-A794-637BB21BDFAF}" type="presOf" srcId="{24B0BB7F-A900-3841-AC8C-ACD5D6A42F61}" destId="{8FC1D5A3-F25D-5A49-A632-27E38137B4CC}" srcOrd="0" destOrd="2" presId="urn:microsoft.com/office/officeart/2005/8/layout/list1"/>
    <dgm:cxn modelId="{DAE5D449-0FE0-DE49-B359-E7D3D9B5DA2F}" type="presOf" srcId="{1C5C9A8E-7573-5A4F-9DD1-D8B2C105CD23}" destId="{B4901358-0938-CA4F-8C85-C9B97A6B8539}" srcOrd="1" destOrd="0" presId="urn:microsoft.com/office/officeart/2005/8/layout/list1"/>
    <dgm:cxn modelId="{BBF7D44C-B33B-3248-83EC-DBF2E82318A1}" type="presOf" srcId="{4D73F5C5-A2FF-C841-BBE0-1A2E6ED1B7FA}" destId="{8FC1D5A3-F25D-5A49-A632-27E38137B4CC}" srcOrd="0" destOrd="1" presId="urn:microsoft.com/office/officeart/2005/8/layout/list1"/>
    <dgm:cxn modelId="{AFB3A576-BFED-914C-9551-4E6D2B23A7C5}" type="presOf" srcId="{35368A7C-B898-4B4B-B762-2B66ADB92357}" destId="{8FC1D5A3-F25D-5A49-A632-27E38137B4CC}" srcOrd="0" destOrd="5" presId="urn:microsoft.com/office/officeart/2005/8/layout/list1"/>
    <dgm:cxn modelId="{0E9A458B-8EB7-CB4C-8B2B-014A94299A68}" type="presOf" srcId="{C353C14F-8336-6C4D-9085-C7B6CDFF405B}" destId="{8FC1D5A3-F25D-5A49-A632-27E38137B4CC}" srcOrd="0" destOrd="9" presId="urn:microsoft.com/office/officeart/2005/8/layout/list1"/>
    <dgm:cxn modelId="{8B7FE58B-E114-0942-B1B9-BC9ECA3B92A1}" srcId="{144007DE-75DB-224D-AB24-39221218CE03}" destId="{C353C14F-8336-6C4D-9085-C7B6CDFF405B}" srcOrd="0" destOrd="0" parTransId="{FE403420-9928-A444-BDC8-ED612892469B}" sibTransId="{46D896D4-9406-C64D-A800-8EABC84C0B7D}"/>
    <dgm:cxn modelId="{FE0D1D8F-D49B-714A-8331-7B1C3F55E3E3}" type="presOf" srcId="{68312F15-D7DA-3A48-A3AE-95A6C34BB3CD}" destId="{8FC1D5A3-F25D-5A49-A632-27E38137B4CC}" srcOrd="0" destOrd="3" presId="urn:microsoft.com/office/officeart/2005/8/layout/list1"/>
    <dgm:cxn modelId="{38D4E39C-3C84-6F44-88C1-942F342F4823}" srcId="{1C5C9A8E-7573-5A4F-9DD1-D8B2C105CD23}" destId="{86748A6C-DDFA-754F-8416-F45EB5B99D38}" srcOrd="0" destOrd="0" parTransId="{74BCA89E-926E-E442-A42C-C686905D638F}" sibTransId="{05394DD4-C997-B847-8C73-6BDD1B04A60F}"/>
    <dgm:cxn modelId="{BECD9A9F-2278-314E-BF13-0AE6F7FA69B6}" type="presOf" srcId="{86748A6C-DDFA-754F-8416-F45EB5B99D38}" destId="{8FC1D5A3-F25D-5A49-A632-27E38137B4CC}" srcOrd="0" destOrd="0" presId="urn:microsoft.com/office/officeart/2005/8/layout/list1"/>
    <dgm:cxn modelId="{AF0D14A6-7B7C-0E4D-A071-C2AACC72A618}" type="presOf" srcId="{F884B32A-17D2-0C4D-BEB0-881B7F7BBC55}" destId="{8FC1D5A3-F25D-5A49-A632-27E38137B4CC}" srcOrd="0" destOrd="10" presId="urn:microsoft.com/office/officeart/2005/8/layout/list1"/>
    <dgm:cxn modelId="{7170F9BD-8CC7-804D-87A0-864B87E2A05D}" type="presOf" srcId="{1ED7DF3B-E180-9140-A2DD-122246F47746}" destId="{8FC1D5A3-F25D-5A49-A632-27E38137B4CC}" srcOrd="0" destOrd="7" presId="urn:microsoft.com/office/officeart/2005/8/layout/list1"/>
    <dgm:cxn modelId="{36FA05C6-7E4A-364F-9466-3394C625CA49}" srcId="{68312F15-D7DA-3A48-A3AE-95A6C34BB3CD}" destId="{35368A7C-B898-4B4B-B762-2B66ADB92357}" srcOrd="1" destOrd="0" parTransId="{9A2818F2-EDA0-9B49-9E78-AA57902EA972}" sibTransId="{29388DFD-44BA-C74E-A3B7-99F0E4B63283}"/>
    <dgm:cxn modelId="{3D0545C8-E85E-6246-80F9-B90D776ADDF0}" srcId="{68312F15-D7DA-3A48-A3AE-95A6C34BB3CD}" destId="{58B2C520-7EA2-5348-A9C8-4F122F590DE3}" srcOrd="2" destOrd="0" parTransId="{528947F1-C407-7C4D-B29E-BD6B9C5A2D33}" sibTransId="{DA602058-E8B9-3648-AB65-BD8B5641AB4F}"/>
    <dgm:cxn modelId="{308EDBCB-26C0-A24C-8A3C-09380A57D5CB}" srcId="{144007DE-75DB-224D-AB24-39221218CE03}" destId="{F884B32A-17D2-0C4D-BEB0-881B7F7BBC55}" srcOrd="1" destOrd="0" parTransId="{B25DDBEE-6D96-B744-900E-534958699F43}" sibTransId="{30E2BC87-12F4-174E-8B77-857DF0429993}"/>
    <dgm:cxn modelId="{08489FCF-2E71-F146-B0B4-6C2507EB7771}" type="presOf" srcId="{C27A4BD7-E714-B44C-9E95-A6B2A3E9F120}" destId="{8FC1D5A3-F25D-5A49-A632-27E38137B4CC}" srcOrd="0" destOrd="4" presId="urn:microsoft.com/office/officeart/2005/8/layout/list1"/>
    <dgm:cxn modelId="{816B4EE1-4FD2-044C-BE7B-9EC26AF4C4AF}" type="presOf" srcId="{5DD61BBC-BF77-7247-94DE-D1804569ED13}" destId="{218B29FC-6516-044E-8B36-AA911E72F752}" srcOrd="0" destOrd="0" presId="urn:microsoft.com/office/officeart/2005/8/layout/list1"/>
    <dgm:cxn modelId="{540449E3-2DB5-9C41-BB60-419C31422401}" srcId="{68312F15-D7DA-3A48-A3AE-95A6C34BB3CD}" destId="{C27A4BD7-E714-B44C-9E95-A6B2A3E9F120}" srcOrd="0" destOrd="0" parTransId="{9F061199-3BE9-2B4D-A8DD-E46505153AF8}" sibTransId="{29631861-5EE9-004C-9EF8-4768E3557504}"/>
    <dgm:cxn modelId="{7645D5F6-1B05-534F-A32E-CA1A249F3B90}" srcId="{1C5C9A8E-7573-5A4F-9DD1-D8B2C105CD23}" destId="{1ED7DF3B-E180-9140-A2DD-122246F47746}" srcOrd="3" destOrd="0" parTransId="{7BED357A-DA17-B14C-A64F-5A8E909DABB3}" sibTransId="{7870356E-7754-EA46-A317-547673DC05D0}"/>
    <dgm:cxn modelId="{7699D1FD-FE5D-0447-BCC8-97350AC6B25D}" srcId="{5DD61BBC-BF77-7247-94DE-D1804569ED13}" destId="{1C5C9A8E-7573-5A4F-9DD1-D8B2C105CD23}" srcOrd="0" destOrd="0" parTransId="{3A28BA3F-8211-BF46-86B4-CF83218AAE6E}" sibTransId="{1AC5FC66-67D5-2848-9F54-DD43CD855E09}"/>
    <dgm:cxn modelId="{A7C4012B-9E1C-CF41-A28F-C4B26DD31A89}" type="presParOf" srcId="{218B29FC-6516-044E-8B36-AA911E72F752}" destId="{4960C2F2-2B00-A547-B60C-26F6A0523752}" srcOrd="0" destOrd="0" presId="urn:microsoft.com/office/officeart/2005/8/layout/list1"/>
    <dgm:cxn modelId="{9893A409-0906-634A-B160-A2FA56ECD8B4}" type="presParOf" srcId="{4960C2F2-2B00-A547-B60C-26F6A0523752}" destId="{A80A0CA3-19FE-C14C-8044-C9FD8168977D}" srcOrd="0" destOrd="0" presId="urn:microsoft.com/office/officeart/2005/8/layout/list1"/>
    <dgm:cxn modelId="{6FF118E9-0FA3-064D-8AB4-6E9139920EAC}" type="presParOf" srcId="{4960C2F2-2B00-A547-B60C-26F6A0523752}" destId="{B4901358-0938-CA4F-8C85-C9B97A6B8539}" srcOrd="1" destOrd="0" presId="urn:microsoft.com/office/officeart/2005/8/layout/list1"/>
    <dgm:cxn modelId="{E3CF0D11-3E21-6444-99AC-B2C20B909651}" type="presParOf" srcId="{218B29FC-6516-044E-8B36-AA911E72F752}" destId="{420599AF-4B69-334F-B048-9393A50BB8BA}" srcOrd="1" destOrd="0" presId="urn:microsoft.com/office/officeart/2005/8/layout/list1"/>
    <dgm:cxn modelId="{0E95987B-3759-BC4F-83FB-82A14F3E840E}" type="presParOf" srcId="{218B29FC-6516-044E-8B36-AA911E72F752}" destId="{8FC1D5A3-F25D-5A49-A632-27E38137B4CC}"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6569E-F95C-9740-A462-D2B51884EE40}"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s-MX"/>
        </a:p>
      </dgm:t>
    </dgm:pt>
    <dgm:pt modelId="{2CCC1AC3-F37E-B447-A4E3-3FB4BC072468}">
      <dgm:prSet phldrT="[Texto]"/>
      <dgm:spPr/>
      <dgm:t>
        <a:bodyPr/>
        <a:lstStyle/>
        <a:p>
          <a:r>
            <a:rPr lang="es-MX" dirty="0"/>
            <a:t>La connotación pública o social </a:t>
          </a:r>
        </a:p>
      </dgm:t>
    </dgm:pt>
    <dgm:pt modelId="{0E50DB52-C3C8-B84B-B42A-2C085C50881C}" type="parTrans" cxnId="{CFD81001-A68E-3C4E-A220-B84B7CAC65C8}">
      <dgm:prSet/>
      <dgm:spPr/>
      <dgm:t>
        <a:bodyPr/>
        <a:lstStyle/>
        <a:p>
          <a:endParaRPr lang="es-MX"/>
        </a:p>
      </dgm:t>
    </dgm:pt>
    <dgm:pt modelId="{62448A76-C629-1B4A-957C-0AB00E4EF123}" type="sibTrans" cxnId="{CFD81001-A68E-3C4E-A220-B84B7CAC65C8}">
      <dgm:prSet/>
      <dgm:spPr/>
      <dgm:t>
        <a:bodyPr/>
        <a:lstStyle/>
        <a:p>
          <a:endParaRPr lang="es-MX"/>
        </a:p>
      </dgm:t>
    </dgm:pt>
    <dgm:pt modelId="{DC7CE060-BC68-CD4D-B436-EE758433AD0D}">
      <dgm:prSet phldrT="[Texto]"/>
      <dgm:spPr/>
      <dgm:t>
        <a:bodyPr/>
        <a:lstStyle/>
        <a:p>
          <a:r>
            <a:rPr lang="es-MX" dirty="0"/>
            <a:t>Pruebas o documentos que soporten el daño</a:t>
          </a:r>
        </a:p>
      </dgm:t>
    </dgm:pt>
    <dgm:pt modelId="{DFD14BA5-497C-914B-AC62-919A121E50DC}" type="parTrans" cxnId="{6DC6F153-F2E2-7647-A48C-8D9A30E60E4B}">
      <dgm:prSet/>
      <dgm:spPr/>
      <dgm:t>
        <a:bodyPr/>
        <a:lstStyle/>
        <a:p>
          <a:endParaRPr lang="es-MX"/>
        </a:p>
      </dgm:t>
    </dgm:pt>
    <dgm:pt modelId="{2A41AB26-D7B5-BD4F-AD64-8C96D9EA075A}" type="sibTrans" cxnId="{6DC6F153-F2E2-7647-A48C-8D9A30E60E4B}">
      <dgm:prSet/>
      <dgm:spPr/>
      <dgm:t>
        <a:bodyPr/>
        <a:lstStyle/>
        <a:p>
          <a:endParaRPr lang="es-MX"/>
        </a:p>
      </dgm:t>
    </dgm:pt>
    <dgm:pt modelId="{DE3E13AE-379B-0F46-9C37-718521D3EBA5}">
      <dgm:prSet phldrT="[Texto]" custT="1"/>
      <dgm:spPr/>
      <dgm:t>
        <a:bodyPr/>
        <a:lstStyle/>
        <a:p>
          <a:r>
            <a:rPr lang="es-MX" sz="1800" dirty="0"/>
            <a:t>Artículo 13 de la Constitución Política: personas que se encuentren en circunstancia de debelidad manifiesta </a:t>
          </a:r>
        </a:p>
      </dgm:t>
    </dgm:pt>
    <dgm:pt modelId="{DB7F59DC-D7E3-9242-A774-51A02B2C1282}" type="parTrans" cxnId="{DFE7448D-71B4-EA44-AF69-91ED9045FED0}">
      <dgm:prSet/>
      <dgm:spPr/>
      <dgm:t>
        <a:bodyPr/>
        <a:lstStyle/>
        <a:p>
          <a:endParaRPr lang="es-MX"/>
        </a:p>
      </dgm:t>
    </dgm:pt>
    <dgm:pt modelId="{7818CF52-1435-A94B-B87D-809989BD9A4F}" type="sibTrans" cxnId="{DFE7448D-71B4-EA44-AF69-91ED9045FED0}">
      <dgm:prSet/>
      <dgm:spPr/>
      <dgm:t>
        <a:bodyPr/>
        <a:lstStyle/>
        <a:p>
          <a:endParaRPr lang="es-MX"/>
        </a:p>
      </dgm:t>
    </dgm:pt>
    <dgm:pt modelId="{1C1BDBC6-F99D-9746-B709-4ACFC56EBE59}">
      <dgm:prSet phldrT="[Texto]" custT="1"/>
      <dgm:spPr/>
      <dgm:t>
        <a:bodyPr/>
        <a:lstStyle/>
        <a:p>
          <a:r>
            <a:rPr lang="es-MX" sz="1800" dirty="0"/>
            <a:t>Sentencia T-678 de 2016: niños, adolescentes, ancianos, disminuidos físicos, siquicos, sensoriales, mujeres cabeza de familia, desplazados por la violencia, extrema pobreza, población LGTBIQ+.</a:t>
          </a:r>
        </a:p>
      </dgm:t>
    </dgm:pt>
    <dgm:pt modelId="{C75958EA-A1E0-AE4E-9CC6-DC85E0AD858B}" type="parTrans" cxnId="{15F88790-AC69-2A4B-986E-83952728BC0A}">
      <dgm:prSet/>
      <dgm:spPr/>
      <dgm:t>
        <a:bodyPr/>
        <a:lstStyle/>
        <a:p>
          <a:endParaRPr lang="es-MX"/>
        </a:p>
      </dgm:t>
    </dgm:pt>
    <dgm:pt modelId="{B699D559-B445-CA40-B180-36828EEBF16D}" type="sibTrans" cxnId="{15F88790-AC69-2A4B-986E-83952728BC0A}">
      <dgm:prSet/>
      <dgm:spPr/>
      <dgm:t>
        <a:bodyPr/>
        <a:lstStyle/>
        <a:p>
          <a:endParaRPr lang="es-MX"/>
        </a:p>
      </dgm:t>
    </dgm:pt>
    <dgm:pt modelId="{F91471DA-5CC9-F243-9975-6D17F614CEAD}">
      <dgm:prSet phldrT="[Texto]" custT="1"/>
      <dgm:spPr/>
      <dgm:t>
        <a:bodyPr/>
        <a:lstStyle/>
        <a:p>
          <a:r>
            <a:rPr lang="es-MX" sz="1800" dirty="0"/>
            <a:t>Misionalidad de la entidad, impacto mediático o existencia de un tema novedoso. </a:t>
          </a:r>
        </a:p>
      </dgm:t>
    </dgm:pt>
    <dgm:pt modelId="{72534956-D5BA-6E44-938D-1FEC4F1C294F}" type="parTrans" cxnId="{4C39AF20-492F-B541-8B61-2FED62579649}">
      <dgm:prSet/>
      <dgm:spPr/>
      <dgm:t>
        <a:bodyPr/>
        <a:lstStyle/>
        <a:p>
          <a:endParaRPr lang="es-MX"/>
        </a:p>
      </dgm:t>
    </dgm:pt>
    <dgm:pt modelId="{77BD77BA-723B-1243-BC66-31E7595CD5D4}" type="sibTrans" cxnId="{4C39AF20-492F-B541-8B61-2FED62579649}">
      <dgm:prSet/>
      <dgm:spPr/>
      <dgm:t>
        <a:bodyPr/>
        <a:lstStyle/>
        <a:p>
          <a:endParaRPr lang="es-MX"/>
        </a:p>
      </dgm:t>
    </dgm:pt>
    <dgm:pt modelId="{14406058-508D-534C-B883-42B1D5E84C4C}">
      <dgm:prSet phldrT="[Texto]" custT="1"/>
      <dgm:spPr/>
      <dgm:t>
        <a:bodyPr/>
        <a:lstStyle/>
        <a:p>
          <a:r>
            <a:rPr lang="es-MX" sz="1800" dirty="0"/>
            <a:t>Defensa de la moralidad administrativa: actos de corruoción. </a:t>
          </a:r>
        </a:p>
      </dgm:t>
    </dgm:pt>
    <dgm:pt modelId="{6A9D6483-1087-A444-BEAA-ACC4168E1B07}" type="parTrans" cxnId="{41E180EF-6B4D-544B-9127-9499F4F50D65}">
      <dgm:prSet/>
      <dgm:spPr/>
      <dgm:t>
        <a:bodyPr/>
        <a:lstStyle/>
        <a:p>
          <a:endParaRPr lang="es-MX"/>
        </a:p>
      </dgm:t>
    </dgm:pt>
    <dgm:pt modelId="{3A88614F-2441-124E-AA0C-92E95EFF6345}" type="sibTrans" cxnId="{41E180EF-6B4D-544B-9127-9499F4F50D65}">
      <dgm:prSet/>
      <dgm:spPr/>
      <dgm:t>
        <a:bodyPr/>
        <a:lstStyle/>
        <a:p>
          <a:endParaRPr lang="es-MX"/>
        </a:p>
      </dgm:t>
    </dgm:pt>
    <dgm:pt modelId="{E63DE322-34DC-B047-9B71-F00295683BB2}">
      <dgm:prSet phldrT="[Texto]" custT="1"/>
      <dgm:spPr/>
      <dgm:t>
        <a:bodyPr/>
        <a:lstStyle/>
        <a:p>
          <a:r>
            <a:rPr lang="es-MX" sz="1800" dirty="0"/>
            <a:t>Importancia social: proyectos estrategicos, políticas públicas, decisiones de política social. </a:t>
          </a:r>
        </a:p>
      </dgm:t>
    </dgm:pt>
    <dgm:pt modelId="{2E6A17AE-C727-2B41-B94C-A97AB5FFB51F}" type="parTrans" cxnId="{63564433-9834-FB40-9F4A-7162CF4C76FF}">
      <dgm:prSet/>
      <dgm:spPr/>
      <dgm:t>
        <a:bodyPr/>
        <a:lstStyle/>
        <a:p>
          <a:endParaRPr lang="es-MX"/>
        </a:p>
      </dgm:t>
    </dgm:pt>
    <dgm:pt modelId="{E5F1AF65-31A7-4448-ACA8-180E2ACD7A64}" type="sibTrans" cxnId="{63564433-9834-FB40-9F4A-7162CF4C76FF}">
      <dgm:prSet/>
      <dgm:spPr/>
      <dgm:t>
        <a:bodyPr/>
        <a:lstStyle/>
        <a:p>
          <a:endParaRPr lang="es-MX"/>
        </a:p>
      </dgm:t>
    </dgm:pt>
    <dgm:pt modelId="{280BCC59-C29A-9340-8834-F5D5A8E1DDAE}">
      <dgm:prSet phldrT="[Texto]" custT="1"/>
      <dgm:spPr/>
      <dgm:t>
        <a:bodyPr/>
        <a:lstStyle/>
        <a:p>
          <a:r>
            <a:rPr lang="es-MX" sz="1800" dirty="0"/>
            <a:t>Fortalecimiento del acervo probatorio</a:t>
          </a:r>
        </a:p>
      </dgm:t>
    </dgm:pt>
    <dgm:pt modelId="{5901917E-8CAC-5F4B-8780-68061CC07722}" type="parTrans" cxnId="{39AE86CA-1914-724C-96F0-0BEF564B8A12}">
      <dgm:prSet/>
      <dgm:spPr/>
      <dgm:t>
        <a:bodyPr/>
        <a:lstStyle/>
        <a:p>
          <a:endParaRPr lang="es-MX"/>
        </a:p>
      </dgm:t>
    </dgm:pt>
    <dgm:pt modelId="{0F24B85D-A698-A747-84F7-3DECE6888F89}" type="sibTrans" cxnId="{39AE86CA-1914-724C-96F0-0BEF564B8A12}">
      <dgm:prSet/>
      <dgm:spPr/>
      <dgm:t>
        <a:bodyPr/>
        <a:lstStyle/>
        <a:p>
          <a:endParaRPr lang="es-MX"/>
        </a:p>
      </dgm:t>
    </dgm:pt>
    <dgm:pt modelId="{E30F63AB-D8B4-8745-853C-776805F98B4F}" type="pres">
      <dgm:prSet presAssocID="{9E86569E-F95C-9740-A462-D2B51884EE40}" presName="linear" presStyleCnt="0">
        <dgm:presLayoutVars>
          <dgm:dir/>
          <dgm:animLvl val="lvl"/>
          <dgm:resizeHandles val="exact"/>
        </dgm:presLayoutVars>
      </dgm:prSet>
      <dgm:spPr/>
    </dgm:pt>
    <dgm:pt modelId="{1FFF355D-7CCF-6749-B564-69F0BABE9495}" type="pres">
      <dgm:prSet presAssocID="{2CCC1AC3-F37E-B447-A4E3-3FB4BC072468}" presName="parentLin" presStyleCnt="0"/>
      <dgm:spPr/>
    </dgm:pt>
    <dgm:pt modelId="{409A93EC-3396-3B4D-AC86-35565387E9B2}" type="pres">
      <dgm:prSet presAssocID="{2CCC1AC3-F37E-B447-A4E3-3FB4BC072468}" presName="parentLeftMargin" presStyleLbl="node1" presStyleIdx="0" presStyleCnt="2"/>
      <dgm:spPr/>
    </dgm:pt>
    <dgm:pt modelId="{E1A1644A-E202-AD46-93AC-39802920E6A0}" type="pres">
      <dgm:prSet presAssocID="{2CCC1AC3-F37E-B447-A4E3-3FB4BC072468}" presName="parentText" presStyleLbl="node1" presStyleIdx="0" presStyleCnt="2">
        <dgm:presLayoutVars>
          <dgm:chMax val="0"/>
          <dgm:bulletEnabled val="1"/>
        </dgm:presLayoutVars>
      </dgm:prSet>
      <dgm:spPr/>
    </dgm:pt>
    <dgm:pt modelId="{7A7669D8-93F8-B943-A51D-99C034A847F4}" type="pres">
      <dgm:prSet presAssocID="{2CCC1AC3-F37E-B447-A4E3-3FB4BC072468}" presName="negativeSpace" presStyleCnt="0"/>
      <dgm:spPr/>
    </dgm:pt>
    <dgm:pt modelId="{BA8377E0-7A7F-F541-9D72-9C3EA471280F}" type="pres">
      <dgm:prSet presAssocID="{2CCC1AC3-F37E-B447-A4E3-3FB4BC072468}" presName="childText" presStyleLbl="conFgAcc1" presStyleIdx="0" presStyleCnt="2">
        <dgm:presLayoutVars>
          <dgm:bulletEnabled val="1"/>
        </dgm:presLayoutVars>
      </dgm:prSet>
      <dgm:spPr/>
    </dgm:pt>
    <dgm:pt modelId="{80FDF30F-F003-4B41-A2FA-BF91EAB6E2D5}" type="pres">
      <dgm:prSet presAssocID="{62448A76-C629-1B4A-957C-0AB00E4EF123}" presName="spaceBetweenRectangles" presStyleCnt="0"/>
      <dgm:spPr/>
    </dgm:pt>
    <dgm:pt modelId="{E7948C31-9A8B-F54C-97D5-36F5A33CF91C}" type="pres">
      <dgm:prSet presAssocID="{DC7CE060-BC68-CD4D-B436-EE758433AD0D}" presName="parentLin" presStyleCnt="0"/>
      <dgm:spPr/>
    </dgm:pt>
    <dgm:pt modelId="{AB3CA9CA-4AE4-B442-8B96-BB0EBFCC7D1C}" type="pres">
      <dgm:prSet presAssocID="{DC7CE060-BC68-CD4D-B436-EE758433AD0D}" presName="parentLeftMargin" presStyleLbl="node1" presStyleIdx="0" presStyleCnt="2"/>
      <dgm:spPr/>
    </dgm:pt>
    <dgm:pt modelId="{EE1D1A2F-4B81-F44D-B647-771D03389E88}" type="pres">
      <dgm:prSet presAssocID="{DC7CE060-BC68-CD4D-B436-EE758433AD0D}" presName="parentText" presStyleLbl="node1" presStyleIdx="1" presStyleCnt="2">
        <dgm:presLayoutVars>
          <dgm:chMax val="0"/>
          <dgm:bulletEnabled val="1"/>
        </dgm:presLayoutVars>
      </dgm:prSet>
      <dgm:spPr/>
    </dgm:pt>
    <dgm:pt modelId="{74BF6808-8EE7-AB41-B9C8-D41CEBE35641}" type="pres">
      <dgm:prSet presAssocID="{DC7CE060-BC68-CD4D-B436-EE758433AD0D}" presName="negativeSpace" presStyleCnt="0"/>
      <dgm:spPr/>
    </dgm:pt>
    <dgm:pt modelId="{669B166C-F007-1747-8FA2-F2F54E2FE28F}" type="pres">
      <dgm:prSet presAssocID="{DC7CE060-BC68-CD4D-B436-EE758433AD0D}" presName="childText" presStyleLbl="conFgAcc1" presStyleIdx="1" presStyleCnt="2">
        <dgm:presLayoutVars>
          <dgm:bulletEnabled val="1"/>
        </dgm:presLayoutVars>
      </dgm:prSet>
      <dgm:spPr/>
    </dgm:pt>
  </dgm:ptLst>
  <dgm:cxnLst>
    <dgm:cxn modelId="{CFD81001-A68E-3C4E-A220-B84B7CAC65C8}" srcId="{9E86569E-F95C-9740-A462-D2B51884EE40}" destId="{2CCC1AC3-F37E-B447-A4E3-3FB4BC072468}" srcOrd="0" destOrd="0" parTransId="{0E50DB52-C3C8-B84B-B42A-2C085C50881C}" sibTransId="{62448A76-C629-1B4A-957C-0AB00E4EF123}"/>
    <dgm:cxn modelId="{8C0E7903-340C-E544-B5EE-0EF88DCDFE3F}" type="presOf" srcId="{14406058-508D-534C-B883-42B1D5E84C4C}" destId="{BA8377E0-7A7F-F541-9D72-9C3EA471280F}" srcOrd="0" destOrd="3" presId="urn:microsoft.com/office/officeart/2005/8/layout/list1"/>
    <dgm:cxn modelId="{0FEBCD08-F07D-F44F-AE9C-0D2045596544}" type="presOf" srcId="{DE3E13AE-379B-0F46-9C37-718521D3EBA5}" destId="{BA8377E0-7A7F-F541-9D72-9C3EA471280F}" srcOrd="0" destOrd="0" presId="urn:microsoft.com/office/officeart/2005/8/layout/list1"/>
    <dgm:cxn modelId="{4C39AF20-492F-B541-8B61-2FED62579649}" srcId="{2CCC1AC3-F37E-B447-A4E3-3FB4BC072468}" destId="{F91471DA-5CC9-F243-9975-6D17F614CEAD}" srcOrd="2" destOrd="0" parTransId="{72534956-D5BA-6E44-938D-1FEC4F1C294F}" sibTransId="{77BD77BA-723B-1243-BC66-31E7595CD5D4}"/>
    <dgm:cxn modelId="{08BC0E26-ACB5-564F-90D3-C70B7420D7EC}" type="presOf" srcId="{2CCC1AC3-F37E-B447-A4E3-3FB4BC072468}" destId="{E1A1644A-E202-AD46-93AC-39802920E6A0}" srcOrd="1" destOrd="0" presId="urn:microsoft.com/office/officeart/2005/8/layout/list1"/>
    <dgm:cxn modelId="{2ECAA226-B219-9B45-8386-E6FAF792196C}" type="presOf" srcId="{DC7CE060-BC68-CD4D-B436-EE758433AD0D}" destId="{AB3CA9CA-4AE4-B442-8B96-BB0EBFCC7D1C}" srcOrd="0" destOrd="0" presId="urn:microsoft.com/office/officeart/2005/8/layout/list1"/>
    <dgm:cxn modelId="{63564433-9834-FB40-9F4A-7162CF4C76FF}" srcId="{2CCC1AC3-F37E-B447-A4E3-3FB4BC072468}" destId="{E63DE322-34DC-B047-9B71-F00295683BB2}" srcOrd="4" destOrd="0" parTransId="{2E6A17AE-C727-2B41-B94C-A97AB5FFB51F}" sibTransId="{E5F1AF65-31A7-4448-ACA8-180E2ACD7A64}"/>
    <dgm:cxn modelId="{224C675D-C0E2-AE4A-9FC7-618FD63200C0}" type="presOf" srcId="{E63DE322-34DC-B047-9B71-F00295683BB2}" destId="{BA8377E0-7A7F-F541-9D72-9C3EA471280F}" srcOrd="0" destOrd="4" presId="urn:microsoft.com/office/officeart/2005/8/layout/list1"/>
    <dgm:cxn modelId="{26D08F63-8F65-684C-97FB-B8D6749E186E}" type="presOf" srcId="{9E86569E-F95C-9740-A462-D2B51884EE40}" destId="{E30F63AB-D8B4-8745-853C-776805F98B4F}" srcOrd="0" destOrd="0" presId="urn:microsoft.com/office/officeart/2005/8/layout/list1"/>
    <dgm:cxn modelId="{A912114A-7E6A-1241-99CC-634252FEED8F}" type="presOf" srcId="{2CCC1AC3-F37E-B447-A4E3-3FB4BC072468}" destId="{409A93EC-3396-3B4D-AC86-35565387E9B2}" srcOrd="0" destOrd="0" presId="urn:microsoft.com/office/officeart/2005/8/layout/list1"/>
    <dgm:cxn modelId="{6DC6F153-F2E2-7647-A48C-8D9A30E60E4B}" srcId="{9E86569E-F95C-9740-A462-D2B51884EE40}" destId="{DC7CE060-BC68-CD4D-B436-EE758433AD0D}" srcOrd="1" destOrd="0" parTransId="{DFD14BA5-497C-914B-AC62-919A121E50DC}" sibTransId="{2A41AB26-D7B5-BD4F-AD64-8C96D9EA075A}"/>
    <dgm:cxn modelId="{DFE7448D-71B4-EA44-AF69-91ED9045FED0}" srcId="{2CCC1AC3-F37E-B447-A4E3-3FB4BC072468}" destId="{DE3E13AE-379B-0F46-9C37-718521D3EBA5}" srcOrd="0" destOrd="0" parTransId="{DB7F59DC-D7E3-9242-A774-51A02B2C1282}" sibTransId="{7818CF52-1435-A94B-B87D-809989BD9A4F}"/>
    <dgm:cxn modelId="{15F88790-AC69-2A4B-986E-83952728BC0A}" srcId="{2CCC1AC3-F37E-B447-A4E3-3FB4BC072468}" destId="{1C1BDBC6-F99D-9746-B709-4ACFC56EBE59}" srcOrd="1" destOrd="0" parTransId="{C75958EA-A1E0-AE4E-9CC6-DC85E0AD858B}" sibTransId="{B699D559-B445-CA40-B180-36828EEBF16D}"/>
    <dgm:cxn modelId="{70F4D69F-DF81-E645-950A-7F58CE4A35AE}" type="presOf" srcId="{DC7CE060-BC68-CD4D-B436-EE758433AD0D}" destId="{EE1D1A2F-4B81-F44D-B647-771D03389E88}" srcOrd="1" destOrd="0" presId="urn:microsoft.com/office/officeart/2005/8/layout/list1"/>
    <dgm:cxn modelId="{6A6FB1C1-3EDE-FF4E-9B40-ED93447CDF8C}" type="presOf" srcId="{F91471DA-5CC9-F243-9975-6D17F614CEAD}" destId="{BA8377E0-7A7F-F541-9D72-9C3EA471280F}" srcOrd="0" destOrd="2" presId="urn:microsoft.com/office/officeart/2005/8/layout/list1"/>
    <dgm:cxn modelId="{39AE86CA-1914-724C-96F0-0BEF564B8A12}" srcId="{DC7CE060-BC68-CD4D-B436-EE758433AD0D}" destId="{280BCC59-C29A-9340-8834-F5D5A8E1DDAE}" srcOrd="0" destOrd="0" parTransId="{5901917E-8CAC-5F4B-8780-68061CC07722}" sibTransId="{0F24B85D-A698-A747-84F7-3DECE6888F89}"/>
    <dgm:cxn modelId="{127842D5-11E7-C040-8F6D-E0B999764B75}" type="presOf" srcId="{1C1BDBC6-F99D-9746-B709-4ACFC56EBE59}" destId="{BA8377E0-7A7F-F541-9D72-9C3EA471280F}" srcOrd="0" destOrd="1" presId="urn:microsoft.com/office/officeart/2005/8/layout/list1"/>
    <dgm:cxn modelId="{41E180EF-6B4D-544B-9127-9499F4F50D65}" srcId="{2CCC1AC3-F37E-B447-A4E3-3FB4BC072468}" destId="{14406058-508D-534C-B883-42B1D5E84C4C}" srcOrd="3" destOrd="0" parTransId="{6A9D6483-1087-A444-BEAA-ACC4168E1B07}" sibTransId="{3A88614F-2441-124E-AA0C-92E95EFF6345}"/>
    <dgm:cxn modelId="{9651FCF2-A6D1-3841-849C-209D13EC4A8C}" type="presOf" srcId="{280BCC59-C29A-9340-8834-F5D5A8E1DDAE}" destId="{669B166C-F007-1747-8FA2-F2F54E2FE28F}" srcOrd="0" destOrd="0" presId="urn:microsoft.com/office/officeart/2005/8/layout/list1"/>
    <dgm:cxn modelId="{D05ED6F1-D0A5-4D4C-9691-9A99337F30D2}" type="presParOf" srcId="{E30F63AB-D8B4-8745-853C-776805F98B4F}" destId="{1FFF355D-7CCF-6749-B564-69F0BABE9495}" srcOrd="0" destOrd="0" presId="urn:microsoft.com/office/officeart/2005/8/layout/list1"/>
    <dgm:cxn modelId="{08A13C03-19EC-7A42-A0EB-731FAD3DA34F}" type="presParOf" srcId="{1FFF355D-7CCF-6749-B564-69F0BABE9495}" destId="{409A93EC-3396-3B4D-AC86-35565387E9B2}" srcOrd="0" destOrd="0" presId="urn:microsoft.com/office/officeart/2005/8/layout/list1"/>
    <dgm:cxn modelId="{8EFFEA30-6B3B-3C42-8E38-EB031CECA9ED}" type="presParOf" srcId="{1FFF355D-7CCF-6749-B564-69F0BABE9495}" destId="{E1A1644A-E202-AD46-93AC-39802920E6A0}" srcOrd="1" destOrd="0" presId="urn:microsoft.com/office/officeart/2005/8/layout/list1"/>
    <dgm:cxn modelId="{7EF4DA8F-BDAC-5C46-A484-E3265B017968}" type="presParOf" srcId="{E30F63AB-D8B4-8745-853C-776805F98B4F}" destId="{7A7669D8-93F8-B943-A51D-99C034A847F4}" srcOrd="1" destOrd="0" presId="urn:microsoft.com/office/officeart/2005/8/layout/list1"/>
    <dgm:cxn modelId="{8006D3ED-6BAE-1F43-89A2-5EC2C644F925}" type="presParOf" srcId="{E30F63AB-D8B4-8745-853C-776805F98B4F}" destId="{BA8377E0-7A7F-F541-9D72-9C3EA471280F}" srcOrd="2" destOrd="0" presId="urn:microsoft.com/office/officeart/2005/8/layout/list1"/>
    <dgm:cxn modelId="{AE67681E-A943-254A-9712-74C45D8C91D3}" type="presParOf" srcId="{E30F63AB-D8B4-8745-853C-776805F98B4F}" destId="{80FDF30F-F003-4B41-A2FA-BF91EAB6E2D5}" srcOrd="3" destOrd="0" presId="urn:microsoft.com/office/officeart/2005/8/layout/list1"/>
    <dgm:cxn modelId="{E94BA724-8FF7-C146-86CF-F9BF01F125A0}" type="presParOf" srcId="{E30F63AB-D8B4-8745-853C-776805F98B4F}" destId="{E7948C31-9A8B-F54C-97D5-36F5A33CF91C}" srcOrd="4" destOrd="0" presId="urn:microsoft.com/office/officeart/2005/8/layout/list1"/>
    <dgm:cxn modelId="{F45AE7BC-020A-BE48-9A31-92A63A07CCEF}" type="presParOf" srcId="{E7948C31-9A8B-F54C-97D5-36F5A33CF91C}" destId="{AB3CA9CA-4AE4-B442-8B96-BB0EBFCC7D1C}" srcOrd="0" destOrd="0" presId="urn:microsoft.com/office/officeart/2005/8/layout/list1"/>
    <dgm:cxn modelId="{0916CFEE-9C10-AB49-874E-6F38D3241270}" type="presParOf" srcId="{E7948C31-9A8B-F54C-97D5-36F5A33CF91C}" destId="{EE1D1A2F-4B81-F44D-B647-771D03389E88}" srcOrd="1" destOrd="0" presId="urn:microsoft.com/office/officeart/2005/8/layout/list1"/>
    <dgm:cxn modelId="{9CB5DC8E-EF09-AA40-B505-8DEC37EBE2D5}" type="presParOf" srcId="{E30F63AB-D8B4-8745-853C-776805F98B4F}" destId="{74BF6808-8EE7-AB41-B9C8-D41CEBE35641}" srcOrd="5" destOrd="0" presId="urn:microsoft.com/office/officeart/2005/8/layout/list1"/>
    <dgm:cxn modelId="{3C45B69F-2AE3-8E4A-B793-65C7A6711AE6}" type="presParOf" srcId="{E30F63AB-D8B4-8745-853C-776805F98B4F}" destId="{669B166C-F007-1747-8FA2-F2F54E2FE28F}"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86569E-F95C-9740-A462-D2B51884EE40}" type="doc">
      <dgm:prSet loTypeId="urn:microsoft.com/office/officeart/2005/8/layout/list1" loCatId="" qsTypeId="urn:microsoft.com/office/officeart/2005/8/quickstyle/simple1" qsCatId="simple" csTypeId="urn:microsoft.com/office/officeart/2005/8/colors/accent0_2" csCatId="mainScheme" phldr="1"/>
      <dgm:spPr/>
      <dgm:t>
        <a:bodyPr/>
        <a:lstStyle/>
        <a:p>
          <a:endParaRPr lang="es-MX"/>
        </a:p>
      </dgm:t>
    </dgm:pt>
    <dgm:pt modelId="{2CCC1AC3-F37E-B447-A4E3-3FB4BC072468}">
      <dgm:prSet phldrT="[Texto]"/>
      <dgm:spPr/>
      <dgm:t>
        <a:bodyPr/>
        <a:lstStyle/>
        <a:p>
          <a:r>
            <a:rPr lang="es-MX" dirty="0"/>
            <a:t>El valor de los honorarios del abogado y del perito</a:t>
          </a:r>
        </a:p>
      </dgm:t>
    </dgm:pt>
    <dgm:pt modelId="{0E50DB52-C3C8-B84B-B42A-2C085C50881C}" type="parTrans" cxnId="{CFD81001-A68E-3C4E-A220-B84B7CAC65C8}">
      <dgm:prSet/>
      <dgm:spPr/>
      <dgm:t>
        <a:bodyPr/>
        <a:lstStyle/>
        <a:p>
          <a:endParaRPr lang="es-MX"/>
        </a:p>
      </dgm:t>
    </dgm:pt>
    <dgm:pt modelId="{62448A76-C629-1B4A-957C-0AB00E4EF123}" type="sibTrans" cxnId="{CFD81001-A68E-3C4E-A220-B84B7CAC65C8}">
      <dgm:prSet/>
      <dgm:spPr/>
      <dgm:t>
        <a:bodyPr/>
        <a:lstStyle/>
        <a:p>
          <a:endParaRPr lang="es-MX"/>
        </a:p>
      </dgm:t>
    </dgm:pt>
    <dgm:pt modelId="{DC7CE060-BC68-CD4D-B436-EE758433AD0D}">
      <dgm:prSet phldrT="[Texto]"/>
      <dgm:spPr/>
      <dgm:t>
        <a:bodyPr/>
        <a:lstStyle/>
        <a:p>
          <a:r>
            <a:rPr lang="es-MX" dirty="0"/>
            <a:t>Hechos o conductas corruptas</a:t>
          </a:r>
        </a:p>
      </dgm:t>
    </dgm:pt>
    <dgm:pt modelId="{DFD14BA5-497C-914B-AC62-919A121E50DC}" type="parTrans" cxnId="{6DC6F153-F2E2-7647-A48C-8D9A30E60E4B}">
      <dgm:prSet/>
      <dgm:spPr/>
      <dgm:t>
        <a:bodyPr/>
        <a:lstStyle/>
        <a:p>
          <a:endParaRPr lang="es-MX"/>
        </a:p>
      </dgm:t>
    </dgm:pt>
    <dgm:pt modelId="{2A41AB26-D7B5-BD4F-AD64-8C96D9EA075A}" type="sibTrans" cxnId="{6DC6F153-F2E2-7647-A48C-8D9A30E60E4B}">
      <dgm:prSet/>
      <dgm:spPr/>
      <dgm:t>
        <a:bodyPr/>
        <a:lstStyle/>
        <a:p>
          <a:endParaRPr lang="es-MX"/>
        </a:p>
      </dgm:t>
    </dgm:pt>
    <dgm:pt modelId="{DE3E13AE-379B-0F46-9C37-718521D3EBA5}">
      <dgm:prSet phldrT="[Texto]" custT="1"/>
      <dgm:spPr/>
      <dgm:t>
        <a:bodyPr/>
        <a:lstStyle/>
        <a:p>
          <a:r>
            <a:rPr lang="es-MX" sz="1800" dirty="0"/>
            <a:t>Analizar estos gastos teniendo en cuenta las fórmulas establecidas en el acapite de cuantía del daño para la entidad y gastos del proceso</a:t>
          </a:r>
        </a:p>
      </dgm:t>
    </dgm:pt>
    <dgm:pt modelId="{DB7F59DC-D7E3-9242-A774-51A02B2C1282}" type="parTrans" cxnId="{DFE7448D-71B4-EA44-AF69-91ED9045FED0}">
      <dgm:prSet/>
      <dgm:spPr/>
      <dgm:t>
        <a:bodyPr/>
        <a:lstStyle/>
        <a:p>
          <a:endParaRPr lang="es-MX"/>
        </a:p>
      </dgm:t>
    </dgm:pt>
    <dgm:pt modelId="{7818CF52-1435-A94B-B87D-809989BD9A4F}" type="sibTrans" cxnId="{DFE7448D-71B4-EA44-AF69-91ED9045FED0}">
      <dgm:prSet/>
      <dgm:spPr/>
      <dgm:t>
        <a:bodyPr/>
        <a:lstStyle/>
        <a:p>
          <a:endParaRPr lang="es-MX"/>
        </a:p>
      </dgm:t>
    </dgm:pt>
    <dgm:pt modelId="{280BCC59-C29A-9340-8834-F5D5A8E1DDAE}">
      <dgm:prSet phldrT="[Texto]" custT="1"/>
      <dgm:spPr/>
      <dgm:t>
        <a:bodyPr/>
        <a:lstStyle/>
        <a:p>
          <a:r>
            <a:rPr lang="es-MX" sz="1800" dirty="0"/>
            <a:t>Corrupción administrativa. </a:t>
          </a:r>
        </a:p>
      </dgm:t>
    </dgm:pt>
    <dgm:pt modelId="{5901917E-8CAC-5F4B-8780-68061CC07722}" type="parTrans" cxnId="{39AE86CA-1914-724C-96F0-0BEF564B8A12}">
      <dgm:prSet/>
      <dgm:spPr/>
      <dgm:t>
        <a:bodyPr/>
        <a:lstStyle/>
        <a:p>
          <a:endParaRPr lang="es-MX"/>
        </a:p>
      </dgm:t>
    </dgm:pt>
    <dgm:pt modelId="{0F24B85D-A698-A747-84F7-3DECE6888F89}" type="sibTrans" cxnId="{39AE86CA-1914-724C-96F0-0BEF564B8A12}">
      <dgm:prSet/>
      <dgm:spPr/>
      <dgm:t>
        <a:bodyPr/>
        <a:lstStyle/>
        <a:p>
          <a:endParaRPr lang="es-MX"/>
        </a:p>
      </dgm:t>
    </dgm:pt>
    <dgm:pt modelId="{9B17BA1A-403C-BB4E-8987-B3B20292E0A4}">
      <dgm:prSet phldrT="[Texto]" custT="1"/>
      <dgm:spPr/>
      <dgm:t>
        <a:bodyPr/>
        <a:lstStyle/>
        <a:p>
          <a:r>
            <a:rPr lang="es-MX" sz="1800" dirty="0"/>
            <a:t>Complejidad del problema jurídico. </a:t>
          </a:r>
        </a:p>
      </dgm:t>
    </dgm:pt>
    <dgm:pt modelId="{A5604A57-0CDC-8F4D-BFDD-34215547CA6A}" type="parTrans" cxnId="{236E36EC-2528-A34B-B7CB-321E8D1D0CD3}">
      <dgm:prSet/>
      <dgm:spPr/>
    </dgm:pt>
    <dgm:pt modelId="{869F4504-3D2A-794F-A626-722A5289AB31}" type="sibTrans" cxnId="{236E36EC-2528-A34B-B7CB-321E8D1D0CD3}">
      <dgm:prSet/>
      <dgm:spPr/>
    </dgm:pt>
    <dgm:pt modelId="{06A328C0-3DCC-9E4C-91EE-4C8D80A20673}">
      <dgm:prSet phldrT="[Texto]" custT="1"/>
      <dgm:spPr/>
      <dgm:t>
        <a:bodyPr/>
        <a:lstStyle/>
        <a:p>
          <a:r>
            <a:rPr lang="es-MX" sz="1800" dirty="0"/>
            <a:t>Precedente judicial. </a:t>
          </a:r>
        </a:p>
      </dgm:t>
    </dgm:pt>
    <dgm:pt modelId="{20AB52C7-AC78-1441-98C3-1E77340B2A2B}" type="parTrans" cxnId="{B4F279A6-22FC-6E45-8593-62F6925C03F1}">
      <dgm:prSet/>
      <dgm:spPr/>
    </dgm:pt>
    <dgm:pt modelId="{9553378E-3200-424D-ABDE-89654AD948D5}" type="sibTrans" cxnId="{B4F279A6-22FC-6E45-8593-62F6925C03F1}">
      <dgm:prSet/>
      <dgm:spPr/>
    </dgm:pt>
    <dgm:pt modelId="{059DFAFC-A373-0C45-8782-5A5187828364}">
      <dgm:prSet phldrT="[Texto]" custT="1"/>
      <dgm:spPr/>
      <dgm:t>
        <a:bodyPr/>
        <a:lstStyle/>
        <a:p>
          <a:endParaRPr lang="es-MX" sz="1800" dirty="0"/>
        </a:p>
      </dgm:t>
    </dgm:pt>
    <dgm:pt modelId="{B0677C44-446C-D544-AD06-C594A0FEB56E}" type="parTrans" cxnId="{B8632213-3F03-DD49-9868-72622054FAA5}">
      <dgm:prSet/>
      <dgm:spPr/>
    </dgm:pt>
    <dgm:pt modelId="{A96054D3-6FC7-C04E-8C0A-68424FED80E0}" type="sibTrans" cxnId="{B8632213-3F03-DD49-9868-72622054FAA5}">
      <dgm:prSet/>
      <dgm:spPr/>
    </dgm:pt>
    <dgm:pt modelId="{E30F63AB-D8B4-8745-853C-776805F98B4F}" type="pres">
      <dgm:prSet presAssocID="{9E86569E-F95C-9740-A462-D2B51884EE40}" presName="linear" presStyleCnt="0">
        <dgm:presLayoutVars>
          <dgm:dir/>
          <dgm:animLvl val="lvl"/>
          <dgm:resizeHandles val="exact"/>
        </dgm:presLayoutVars>
      </dgm:prSet>
      <dgm:spPr/>
    </dgm:pt>
    <dgm:pt modelId="{1FFF355D-7CCF-6749-B564-69F0BABE9495}" type="pres">
      <dgm:prSet presAssocID="{2CCC1AC3-F37E-B447-A4E3-3FB4BC072468}" presName="parentLin" presStyleCnt="0"/>
      <dgm:spPr/>
    </dgm:pt>
    <dgm:pt modelId="{409A93EC-3396-3B4D-AC86-35565387E9B2}" type="pres">
      <dgm:prSet presAssocID="{2CCC1AC3-F37E-B447-A4E3-3FB4BC072468}" presName="parentLeftMargin" presStyleLbl="node1" presStyleIdx="0" presStyleCnt="3"/>
      <dgm:spPr/>
    </dgm:pt>
    <dgm:pt modelId="{E1A1644A-E202-AD46-93AC-39802920E6A0}" type="pres">
      <dgm:prSet presAssocID="{2CCC1AC3-F37E-B447-A4E3-3FB4BC072468}" presName="parentText" presStyleLbl="node1" presStyleIdx="0" presStyleCnt="3">
        <dgm:presLayoutVars>
          <dgm:chMax val="0"/>
          <dgm:bulletEnabled val="1"/>
        </dgm:presLayoutVars>
      </dgm:prSet>
      <dgm:spPr/>
    </dgm:pt>
    <dgm:pt modelId="{7A7669D8-93F8-B943-A51D-99C034A847F4}" type="pres">
      <dgm:prSet presAssocID="{2CCC1AC3-F37E-B447-A4E3-3FB4BC072468}" presName="negativeSpace" presStyleCnt="0"/>
      <dgm:spPr/>
    </dgm:pt>
    <dgm:pt modelId="{BA8377E0-7A7F-F541-9D72-9C3EA471280F}" type="pres">
      <dgm:prSet presAssocID="{2CCC1AC3-F37E-B447-A4E3-3FB4BC072468}" presName="childText" presStyleLbl="conFgAcc1" presStyleIdx="0" presStyleCnt="3">
        <dgm:presLayoutVars>
          <dgm:bulletEnabled val="1"/>
        </dgm:presLayoutVars>
      </dgm:prSet>
      <dgm:spPr/>
    </dgm:pt>
    <dgm:pt modelId="{80FDF30F-F003-4B41-A2FA-BF91EAB6E2D5}" type="pres">
      <dgm:prSet presAssocID="{62448A76-C629-1B4A-957C-0AB00E4EF123}" presName="spaceBetweenRectangles" presStyleCnt="0"/>
      <dgm:spPr/>
    </dgm:pt>
    <dgm:pt modelId="{E7948C31-9A8B-F54C-97D5-36F5A33CF91C}" type="pres">
      <dgm:prSet presAssocID="{DC7CE060-BC68-CD4D-B436-EE758433AD0D}" presName="parentLin" presStyleCnt="0"/>
      <dgm:spPr/>
    </dgm:pt>
    <dgm:pt modelId="{AB3CA9CA-4AE4-B442-8B96-BB0EBFCC7D1C}" type="pres">
      <dgm:prSet presAssocID="{DC7CE060-BC68-CD4D-B436-EE758433AD0D}" presName="parentLeftMargin" presStyleLbl="node1" presStyleIdx="0" presStyleCnt="3"/>
      <dgm:spPr/>
    </dgm:pt>
    <dgm:pt modelId="{EE1D1A2F-4B81-F44D-B647-771D03389E88}" type="pres">
      <dgm:prSet presAssocID="{DC7CE060-BC68-CD4D-B436-EE758433AD0D}" presName="parentText" presStyleLbl="node1" presStyleIdx="1" presStyleCnt="3">
        <dgm:presLayoutVars>
          <dgm:chMax val="0"/>
          <dgm:bulletEnabled val="1"/>
        </dgm:presLayoutVars>
      </dgm:prSet>
      <dgm:spPr/>
    </dgm:pt>
    <dgm:pt modelId="{74BF6808-8EE7-AB41-B9C8-D41CEBE35641}" type="pres">
      <dgm:prSet presAssocID="{DC7CE060-BC68-CD4D-B436-EE758433AD0D}" presName="negativeSpace" presStyleCnt="0"/>
      <dgm:spPr/>
    </dgm:pt>
    <dgm:pt modelId="{669B166C-F007-1747-8FA2-F2F54E2FE28F}" type="pres">
      <dgm:prSet presAssocID="{DC7CE060-BC68-CD4D-B436-EE758433AD0D}" presName="childText" presStyleLbl="conFgAcc1" presStyleIdx="1" presStyleCnt="3">
        <dgm:presLayoutVars>
          <dgm:bulletEnabled val="1"/>
        </dgm:presLayoutVars>
      </dgm:prSet>
      <dgm:spPr/>
    </dgm:pt>
    <dgm:pt modelId="{018D9F28-C155-1B43-B12B-AF6965DE315F}" type="pres">
      <dgm:prSet presAssocID="{2A41AB26-D7B5-BD4F-AD64-8C96D9EA075A}" presName="spaceBetweenRectangles" presStyleCnt="0"/>
      <dgm:spPr/>
    </dgm:pt>
    <dgm:pt modelId="{762D59C2-8E3B-7748-AE4E-40CDDFD8FD35}" type="pres">
      <dgm:prSet presAssocID="{9B17BA1A-403C-BB4E-8987-B3B20292E0A4}" presName="parentLin" presStyleCnt="0"/>
      <dgm:spPr/>
    </dgm:pt>
    <dgm:pt modelId="{ED1188BC-E8F1-744F-88ED-4F0E17FE6C5F}" type="pres">
      <dgm:prSet presAssocID="{9B17BA1A-403C-BB4E-8987-B3B20292E0A4}" presName="parentLeftMargin" presStyleLbl="node1" presStyleIdx="1" presStyleCnt="3"/>
      <dgm:spPr/>
    </dgm:pt>
    <dgm:pt modelId="{9651C469-B30A-6B4A-97E0-7DCED355499E}" type="pres">
      <dgm:prSet presAssocID="{9B17BA1A-403C-BB4E-8987-B3B20292E0A4}" presName="parentText" presStyleLbl="node1" presStyleIdx="2" presStyleCnt="3">
        <dgm:presLayoutVars>
          <dgm:chMax val="0"/>
          <dgm:bulletEnabled val="1"/>
        </dgm:presLayoutVars>
      </dgm:prSet>
      <dgm:spPr/>
    </dgm:pt>
    <dgm:pt modelId="{88BDDC48-7D81-534B-A479-0A73CF31AC0E}" type="pres">
      <dgm:prSet presAssocID="{9B17BA1A-403C-BB4E-8987-B3B20292E0A4}" presName="negativeSpace" presStyleCnt="0"/>
      <dgm:spPr/>
    </dgm:pt>
    <dgm:pt modelId="{1C956532-8C40-624C-86BC-716282673318}" type="pres">
      <dgm:prSet presAssocID="{9B17BA1A-403C-BB4E-8987-B3B20292E0A4}" presName="childText" presStyleLbl="conFgAcc1" presStyleIdx="2" presStyleCnt="3">
        <dgm:presLayoutVars>
          <dgm:bulletEnabled val="1"/>
        </dgm:presLayoutVars>
      </dgm:prSet>
      <dgm:spPr/>
    </dgm:pt>
  </dgm:ptLst>
  <dgm:cxnLst>
    <dgm:cxn modelId="{CFD81001-A68E-3C4E-A220-B84B7CAC65C8}" srcId="{9E86569E-F95C-9740-A462-D2B51884EE40}" destId="{2CCC1AC3-F37E-B447-A4E3-3FB4BC072468}" srcOrd="0" destOrd="0" parTransId="{0E50DB52-C3C8-B84B-B42A-2C085C50881C}" sibTransId="{62448A76-C629-1B4A-957C-0AB00E4EF123}"/>
    <dgm:cxn modelId="{08D9F605-1334-E541-AD0A-AC5593396C46}" type="presOf" srcId="{9B17BA1A-403C-BB4E-8987-B3B20292E0A4}" destId="{ED1188BC-E8F1-744F-88ED-4F0E17FE6C5F}" srcOrd="0" destOrd="0" presId="urn:microsoft.com/office/officeart/2005/8/layout/list1"/>
    <dgm:cxn modelId="{0FEBCD08-F07D-F44F-AE9C-0D2045596544}" type="presOf" srcId="{DE3E13AE-379B-0F46-9C37-718521D3EBA5}" destId="{BA8377E0-7A7F-F541-9D72-9C3EA471280F}" srcOrd="0" destOrd="0" presId="urn:microsoft.com/office/officeart/2005/8/layout/list1"/>
    <dgm:cxn modelId="{B8632213-3F03-DD49-9868-72622054FAA5}" srcId="{9B17BA1A-403C-BB4E-8987-B3B20292E0A4}" destId="{059DFAFC-A373-0C45-8782-5A5187828364}" srcOrd="1" destOrd="0" parTransId="{B0677C44-446C-D544-AD06-C594A0FEB56E}" sibTransId="{A96054D3-6FC7-C04E-8C0A-68424FED80E0}"/>
    <dgm:cxn modelId="{0CCBDC17-2801-1D44-9B18-96234F10866C}" type="presOf" srcId="{059DFAFC-A373-0C45-8782-5A5187828364}" destId="{1C956532-8C40-624C-86BC-716282673318}" srcOrd="0" destOrd="1" presId="urn:microsoft.com/office/officeart/2005/8/layout/list1"/>
    <dgm:cxn modelId="{08BC0E26-ACB5-564F-90D3-C70B7420D7EC}" type="presOf" srcId="{2CCC1AC3-F37E-B447-A4E3-3FB4BC072468}" destId="{E1A1644A-E202-AD46-93AC-39802920E6A0}" srcOrd="1" destOrd="0" presId="urn:microsoft.com/office/officeart/2005/8/layout/list1"/>
    <dgm:cxn modelId="{2ECAA226-B219-9B45-8386-E6FAF792196C}" type="presOf" srcId="{DC7CE060-BC68-CD4D-B436-EE758433AD0D}" destId="{AB3CA9CA-4AE4-B442-8B96-BB0EBFCC7D1C}" srcOrd="0" destOrd="0" presId="urn:microsoft.com/office/officeart/2005/8/layout/list1"/>
    <dgm:cxn modelId="{26D08F63-8F65-684C-97FB-B8D6749E186E}" type="presOf" srcId="{9E86569E-F95C-9740-A462-D2B51884EE40}" destId="{E30F63AB-D8B4-8745-853C-776805F98B4F}" srcOrd="0" destOrd="0" presId="urn:microsoft.com/office/officeart/2005/8/layout/list1"/>
    <dgm:cxn modelId="{A912114A-7E6A-1241-99CC-634252FEED8F}" type="presOf" srcId="{2CCC1AC3-F37E-B447-A4E3-3FB4BC072468}" destId="{409A93EC-3396-3B4D-AC86-35565387E9B2}" srcOrd="0" destOrd="0" presId="urn:microsoft.com/office/officeart/2005/8/layout/list1"/>
    <dgm:cxn modelId="{6DC6F153-F2E2-7647-A48C-8D9A30E60E4B}" srcId="{9E86569E-F95C-9740-A462-D2B51884EE40}" destId="{DC7CE060-BC68-CD4D-B436-EE758433AD0D}" srcOrd="1" destOrd="0" parTransId="{DFD14BA5-497C-914B-AC62-919A121E50DC}" sibTransId="{2A41AB26-D7B5-BD4F-AD64-8C96D9EA075A}"/>
    <dgm:cxn modelId="{DFE7448D-71B4-EA44-AF69-91ED9045FED0}" srcId="{2CCC1AC3-F37E-B447-A4E3-3FB4BC072468}" destId="{DE3E13AE-379B-0F46-9C37-718521D3EBA5}" srcOrd="0" destOrd="0" parTransId="{DB7F59DC-D7E3-9242-A774-51A02B2C1282}" sibTransId="{7818CF52-1435-A94B-B87D-809989BD9A4F}"/>
    <dgm:cxn modelId="{70F4D69F-DF81-E645-950A-7F58CE4A35AE}" type="presOf" srcId="{DC7CE060-BC68-CD4D-B436-EE758433AD0D}" destId="{EE1D1A2F-4B81-F44D-B647-771D03389E88}" srcOrd="1" destOrd="0" presId="urn:microsoft.com/office/officeart/2005/8/layout/list1"/>
    <dgm:cxn modelId="{B4F279A6-22FC-6E45-8593-62F6925C03F1}" srcId="{9B17BA1A-403C-BB4E-8987-B3B20292E0A4}" destId="{06A328C0-3DCC-9E4C-91EE-4C8D80A20673}" srcOrd="0" destOrd="0" parTransId="{20AB52C7-AC78-1441-98C3-1E77340B2A2B}" sibTransId="{9553378E-3200-424D-ABDE-89654AD948D5}"/>
    <dgm:cxn modelId="{892180AB-92D5-8E4C-800F-4807E758D03F}" type="presOf" srcId="{06A328C0-3DCC-9E4C-91EE-4C8D80A20673}" destId="{1C956532-8C40-624C-86BC-716282673318}" srcOrd="0" destOrd="0" presId="urn:microsoft.com/office/officeart/2005/8/layout/list1"/>
    <dgm:cxn modelId="{39AE86CA-1914-724C-96F0-0BEF564B8A12}" srcId="{DC7CE060-BC68-CD4D-B436-EE758433AD0D}" destId="{280BCC59-C29A-9340-8834-F5D5A8E1DDAE}" srcOrd="0" destOrd="0" parTransId="{5901917E-8CAC-5F4B-8780-68061CC07722}" sibTransId="{0F24B85D-A698-A747-84F7-3DECE6888F89}"/>
    <dgm:cxn modelId="{FAD0E8E2-E8B9-EB40-B279-51B281373806}" type="presOf" srcId="{9B17BA1A-403C-BB4E-8987-B3B20292E0A4}" destId="{9651C469-B30A-6B4A-97E0-7DCED355499E}" srcOrd="1" destOrd="0" presId="urn:microsoft.com/office/officeart/2005/8/layout/list1"/>
    <dgm:cxn modelId="{236E36EC-2528-A34B-B7CB-321E8D1D0CD3}" srcId="{9E86569E-F95C-9740-A462-D2B51884EE40}" destId="{9B17BA1A-403C-BB4E-8987-B3B20292E0A4}" srcOrd="2" destOrd="0" parTransId="{A5604A57-0CDC-8F4D-BFDD-34215547CA6A}" sibTransId="{869F4504-3D2A-794F-A626-722A5289AB31}"/>
    <dgm:cxn modelId="{9651FCF2-A6D1-3841-849C-209D13EC4A8C}" type="presOf" srcId="{280BCC59-C29A-9340-8834-F5D5A8E1DDAE}" destId="{669B166C-F007-1747-8FA2-F2F54E2FE28F}" srcOrd="0" destOrd="0" presId="urn:microsoft.com/office/officeart/2005/8/layout/list1"/>
    <dgm:cxn modelId="{D05ED6F1-D0A5-4D4C-9691-9A99337F30D2}" type="presParOf" srcId="{E30F63AB-D8B4-8745-853C-776805F98B4F}" destId="{1FFF355D-7CCF-6749-B564-69F0BABE9495}" srcOrd="0" destOrd="0" presId="urn:microsoft.com/office/officeart/2005/8/layout/list1"/>
    <dgm:cxn modelId="{08A13C03-19EC-7A42-A0EB-731FAD3DA34F}" type="presParOf" srcId="{1FFF355D-7CCF-6749-B564-69F0BABE9495}" destId="{409A93EC-3396-3B4D-AC86-35565387E9B2}" srcOrd="0" destOrd="0" presId="urn:microsoft.com/office/officeart/2005/8/layout/list1"/>
    <dgm:cxn modelId="{8EFFEA30-6B3B-3C42-8E38-EB031CECA9ED}" type="presParOf" srcId="{1FFF355D-7CCF-6749-B564-69F0BABE9495}" destId="{E1A1644A-E202-AD46-93AC-39802920E6A0}" srcOrd="1" destOrd="0" presId="urn:microsoft.com/office/officeart/2005/8/layout/list1"/>
    <dgm:cxn modelId="{7EF4DA8F-BDAC-5C46-A484-E3265B017968}" type="presParOf" srcId="{E30F63AB-D8B4-8745-853C-776805F98B4F}" destId="{7A7669D8-93F8-B943-A51D-99C034A847F4}" srcOrd="1" destOrd="0" presId="urn:microsoft.com/office/officeart/2005/8/layout/list1"/>
    <dgm:cxn modelId="{8006D3ED-6BAE-1F43-89A2-5EC2C644F925}" type="presParOf" srcId="{E30F63AB-D8B4-8745-853C-776805F98B4F}" destId="{BA8377E0-7A7F-F541-9D72-9C3EA471280F}" srcOrd="2" destOrd="0" presId="urn:microsoft.com/office/officeart/2005/8/layout/list1"/>
    <dgm:cxn modelId="{AE67681E-A943-254A-9712-74C45D8C91D3}" type="presParOf" srcId="{E30F63AB-D8B4-8745-853C-776805F98B4F}" destId="{80FDF30F-F003-4B41-A2FA-BF91EAB6E2D5}" srcOrd="3" destOrd="0" presId="urn:microsoft.com/office/officeart/2005/8/layout/list1"/>
    <dgm:cxn modelId="{E94BA724-8FF7-C146-86CF-F9BF01F125A0}" type="presParOf" srcId="{E30F63AB-D8B4-8745-853C-776805F98B4F}" destId="{E7948C31-9A8B-F54C-97D5-36F5A33CF91C}" srcOrd="4" destOrd="0" presId="urn:microsoft.com/office/officeart/2005/8/layout/list1"/>
    <dgm:cxn modelId="{F45AE7BC-020A-BE48-9A31-92A63A07CCEF}" type="presParOf" srcId="{E7948C31-9A8B-F54C-97D5-36F5A33CF91C}" destId="{AB3CA9CA-4AE4-B442-8B96-BB0EBFCC7D1C}" srcOrd="0" destOrd="0" presId="urn:microsoft.com/office/officeart/2005/8/layout/list1"/>
    <dgm:cxn modelId="{0916CFEE-9C10-AB49-874E-6F38D3241270}" type="presParOf" srcId="{E7948C31-9A8B-F54C-97D5-36F5A33CF91C}" destId="{EE1D1A2F-4B81-F44D-B647-771D03389E88}" srcOrd="1" destOrd="0" presId="urn:microsoft.com/office/officeart/2005/8/layout/list1"/>
    <dgm:cxn modelId="{9CB5DC8E-EF09-AA40-B505-8DEC37EBE2D5}" type="presParOf" srcId="{E30F63AB-D8B4-8745-853C-776805F98B4F}" destId="{74BF6808-8EE7-AB41-B9C8-D41CEBE35641}" srcOrd="5" destOrd="0" presId="urn:microsoft.com/office/officeart/2005/8/layout/list1"/>
    <dgm:cxn modelId="{3C45B69F-2AE3-8E4A-B793-65C7A6711AE6}" type="presParOf" srcId="{E30F63AB-D8B4-8745-853C-776805F98B4F}" destId="{669B166C-F007-1747-8FA2-F2F54E2FE28F}" srcOrd="6" destOrd="0" presId="urn:microsoft.com/office/officeart/2005/8/layout/list1"/>
    <dgm:cxn modelId="{DC47A802-DAC4-534E-889C-0F586CABFB69}" type="presParOf" srcId="{E30F63AB-D8B4-8745-853C-776805F98B4F}" destId="{018D9F28-C155-1B43-B12B-AF6965DE315F}" srcOrd="7" destOrd="0" presId="urn:microsoft.com/office/officeart/2005/8/layout/list1"/>
    <dgm:cxn modelId="{47D3ABE0-3148-F149-A008-047B3FD92D90}" type="presParOf" srcId="{E30F63AB-D8B4-8745-853C-776805F98B4F}" destId="{762D59C2-8E3B-7748-AE4E-40CDDFD8FD35}" srcOrd="8" destOrd="0" presId="urn:microsoft.com/office/officeart/2005/8/layout/list1"/>
    <dgm:cxn modelId="{DFF596E0-D719-4640-AB61-548EE9E90D2D}" type="presParOf" srcId="{762D59C2-8E3B-7748-AE4E-40CDDFD8FD35}" destId="{ED1188BC-E8F1-744F-88ED-4F0E17FE6C5F}" srcOrd="0" destOrd="0" presId="urn:microsoft.com/office/officeart/2005/8/layout/list1"/>
    <dgm:cxn modelId="{6726E44C-C4E9-E542-8824-BDB8FA1216E8}" type="presParOf" srcId="{762D59C2-8E3B-7748-AE4E-40CDDFD8FD35}" destId="{9651C469-B30A-6B4A-97E0-7DCED355499E}" srcOrd="1" destOrd="0" presId="urn:microsoft.com/office/officeart/2005/8/layout/list1"/>
    <dgm:cxn modelId="{EB769B4F-44D9-D245-81F1-63B4D0616C8B}" type="presParOf" srcId="{E30F63AB-D8B4-8745-853C-776805F98B4F}" destId="{88BDDC48-7D81-534B-A479-0A73CF31AC0E}" srcOrd="9" destOrd="0" presId="urn:microsoft.com/office/officeart/2005/8/layout/list1"/>
    <dgm:cxn modelId="{506878C0-A9BA-AB47-A886-5F00EBCC60BC}" type="presParOf" srcId="{E30F63AB-D8B4-8745-853C-776805F98B4F}" destId="{1C956532-8C40-624C-86BC-716282673318}"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05648-D9E3-424E-B0B3-E08109F37D0F}">
      <dsp:nvSpPr>
        <dsp:cNvPr id="0" name=""/>
        <dsp:cNvSpPr/>
      </dsp:nvSpPr>
      <dsp:spPr>
        <a:xfrm>
          <a:off x="1165" y="0"/>
          <a:ext cx="1813304" cy="3637280"/>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CO" sz="1100" b="1" kern="1200">
              <a:latin typeface="+mn-lt"/>
            </a:rPr>
            <a:t>Mes de Octubre </a:t>
          </a:r>
          <a:r>
            <a:rPr lang="es-CO" sz="1100" kern="1200">
              <a:latin typeface="+mn-lt"/>
            </a:rPr>
            <a:t>- programar y planear la agenda regulatoria</a:t>
          </a:r>
        </a:p>
        <a:p>
          <a:pPr marL="0" lvl="0" indent="0" algn="ctr" defTabSz="488950">
            <a:lnSpc>
              <a:spcPct val="90000"/>
            </a:lnSpc>
            <a:spcBef>
              <a:spcPct val="0"/>
            </a:spcBef>
            <a:spcAft>
              <a:spcPct val="35000"/>
            </a:spcAft>
            <a:buNone/>
          </a:pPr>
          <a:endParaRPr lang="es-CO" sz="1100" kern="1200">
            <a:latin typeface="+mn-lt"/>
          </a:endParaRPr>
        </a:p>
        <a:p>
          <a:pPr marL="0" lvl="0" indent="0" algn="ctr" defTabSz="488950">
            <a:lnSpc>
              <a:spcPct val="90000"/>
            </a:lnSpc>
            <a:spcBef>
              <a:spcPct val="0"/>
            </a:spcBef>
            <a:spcAft>
              <a:spcPct val="35000"/>
            </a:spcAft>
            <a:buNone/>
          </a:pPr>
          <a:r>
            <a:rPr lang="es-CO" sz="1100" b="1" kern="1200">
              <a:latin typeface="+mn-lt"/>
            </a:rPr>
            <a:t>Primer día hábil de noviembre </a:t>
          </a:r>
          <a:r>
            <a:rPr lang="es-CO" sz="1100" kern="1200">
              <a:latin typeface="+mn-lt"/>
            </a:rPr>
            <a:t>- cargue agenda regulatoria preliminar.  </a:t>
          </a:r>
          <a:r>
            <a:rPr lang="es-CO" sz="1100" kern="1200"/>
            <a:t> </a:t>
          </a:r>
        </a:p>
      </dsp:txBody>
      <dsp:txXfrm>
        <a:off x="1165" y="1454912"/>
        <a:ext cx="1813304" cy="1454912"/>
      </dsp:txXfrm>
    </dsp:sp>
    <dsp:sp modelId="{DA937D6B-2C87-4925-8BE6-77312B07FD02}">
      <dsp:nvSpPr>
        <dsp:cNvPr id="0" name=""/>
        <dsp:cNvSpPr/>
      </dsp:nvSpPr>
      <dsp:spPr>
        <a:xfrm>
          <a:off x="302210" y="218236"/>
          <a:ext cx="1211214" cy="1211214"/>
        </a:xfrm>
        <a:prstGeom prst="ellipse">
          <a:avLst/>
        </a:prstGeom>
        <a:blipFill>
          <a:blip xmlns:r="http://schemas.openxmlformats.org/officeDocument/2006/relationships" r:embed="rId1"/>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CBC0431-A58F-4941-9140-D94DCB328EE8}">
      <dsp:nvSpPr>
        <dsp:cNvPr id="0" name=""/>
        <dsp:cNvSpPr/>
      </dsp:nvSpPr>
      <dsp:spPr>
        <a:xfrm>
          <a:off x="1868868" y="0"/>
          <a:ext cx="1813304" cy="3637280"/>
        </a:xfrm>
        <a:prstGeom prst="roundRect">
          <a:avLst>
            <a:gd name="adj" fmla="val 10000"/>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a:t>Mes de Noviembre</a:t>
          </a:r>
          <a:r>
            <a:rPr lang="es-CO" sz="1200" kern="1200"/>
            <a:t>: </a:t>
          </a:r>
        </a:p>
        <a:p>
          <a:pPr marL="0" lvl="0" indent="0" algn="ctr" defTabSz="533400">
            <a:lnSpc>
              <a:spcPct val="90000"/>
            </a:lnSpc>
            <a:spcBef>
              <a:spcPct val="0"/>
            </a:spcBef>
            <a:spcAft>
              <a:spcPct val="35000"/>
            </a:spcAft>
            <a:buNone/>
          </a:pPr>
          <a:r>
            <a:rPr lang="es-CO" sz="1200" kern="1200"/>
            <a:t>Revisión y comentarios por parte de la ciudadanía. </a:t>
          </a:r>
        </a:p>
      </dsp:txBody>
      <dsp:txXfrm>
        <a:off x="1868868" y="1454912"/>
        <a:ext cx="1813304" cy="1454912"/>
      </dsp:txXfrm>
    </dsp:sp>
    <dsp:sp modelId="{0F139070-E38A-4161-B846-EC9A7733464D}">
      <dsp:nvSpPr>
        <dsp:cNvPr id="0" name=""/>
        <dsp:cNvSpPr/>
      </dsp:nvSpPr>
      <dsp:spPr>
        <a:xfrm>
          <a:off x="2169913" y="218236"/>
          <a:ext cx="1211214" cy="12112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C777FF5-E6E6-4DA9-AB7B-BB9A86A3E7C3}">
      <dsp:nvSpPr>
        <dsp:cNvPr id="0" name=""/>
        <dsp:cNvSpPr/>
      </dsp:nvSpPr>
      <dsp:spPr>
        <a:xfrm>
          <a:off x="3736572" y="0"/>
          <a:ext cx="1813304" cy="3637280"/>
        </a:xfrm>
        <a:prstGeom prst="roundRect">
          <a:avLst>
            <a:gd name="adj" fmla="val 10000"/>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a:t>Mes de Diciembre hasta el 15 de enero</a:t>
          </a:r>
          <a:r>
            <a:rPr lang="es-CO" sz="1200" kern="1200"/>
            <a:t>: </a:t>
          </a:r>
        </a:p>
        <a:p>
          <a:pPr marL="0" lvl="0" indent="0" algn="ctr" defTabSz="533400">
            <a:lnSpc>
              <a:spcPct val="90000"/>
            </a:lnSpc>
            <a:spcBef>
              <a:spcPct val="0"/>
            </a:spcBef>
            <a:spcAft>
              <a:spcPct val="35000"/>
            </a:spcAft>
            <a:buNone/>
          </a:pPr>
          <a:r>
            <a:rPr lang="es-CO" sz="1200" kern="1200"/>
            <a:t>Las entidades deben dar respuesta a todos los comentarios. </a:t>
          </a:r>
        </a:p>
      </dsp:txBody>
      <dsp:txXfrm>
        <a:off x="3736572" y="1454912"/>
        <a:ext cx="1813304" cy="1454912"/>
      </dsp:txXfrm>
    </dsp:sp>
    <dsp:sp modelId="{1405099B-6654-41C9-ACC1-8356FDDBB7DB}">
      <dsp:nvSpPr>
        <dsp:cNvPr id="0" name=""/>
        <dsp:cNvSpPr/>
      </dsp:nvSpPr>
      <dsp:spPr>
        <a:xfrm>
          <a:off x="4037617" y="218236"/>
          <a:ext cx="1211214" cy="12112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8F8780D-D9F9-46D8-8140-9178A1CDF9F3}">
      <dsp:nvSpPr>
        <dsp:cNvPr id="0" name=""/>
        <dsp:cNvSpPr/>
      </dsp:nvSpPr>
      <dsp:spPr>
        <a:xfrm>
          <a:off x="222041" y="2909824"/>
          <a:ext cx="5106958" cy="545592"/>
        </a:xfrm>
        <a:prstGeom prst="leftRightArrow">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D7069-AF0D-4FF3-86E0-0D1C1A3C813A}">
      <dsp:nvSpPr>
        <dsp:cNvPr id="0" name=""/>
        <dsp:cNvSpPr/>
      </dsp:nvSpPr>
      <dsp:spPr>
        <a:xfrm>
          <a:off x="2239" y="0"/>
          <a:ext cx="2565320" cy="3637280"/>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a:t>15 de enero hasta el 31 de enero</a:t>
          </a:r>
        </a:p>
        <a:p>
          <a:pPr marL="0" lvl="0" indent="0" algn="ctr" defTabSz="622300">
            <a:lnSpc>
              <a:spcPct val="90000"/>
            </a:lnSpc>
            <a:spcBef>
              <a:spcPct val="0"/>
            </a:spcBef>
            <a:spcAft>
              <a:spcPct val="35000"/>
            </a:spcAft>
            <a:buNone/>
          </a:pPr>
          <a:endParaRPr lang="es-CO" sz="1400" b="1" kern="1200"/>
        </a:p>
        <a:p>
          <a:pPr marL="0" lvl="0" indent="0" algn="ctr" defTabSz="622300">
            <a:lnSpc>
              <a:spcPct val="90000"/>
            </a:lnSpc>
            <a:spcBef>
              <a:spcPct val="0"/>
            </a:spcBef>
            <a:spcAft>
              <a:spcPct val="35000"/>
            </a:spcAft>
            <a:buNone/>
          </a:pPr>
          <a:r>
            <a:rPr lang="es-CO" sz="1400" kern="1200"/>
            <a:t>Cargue Agenda Regulatoria Definitiva </a:t>
          </a:r>
        </a:p>
      </dsp:txBody>
      <dsp:txXfrm>
        <a:off x="2239" y="1454912"/>
        <a:ext cx="2565320" cy="1454912"/>
      </dsp:txXfrm>
    </dsp:sp>
    <dsp:sp modelId="{584B8B30-B861-493F-A68B-88CED699BAED}">
      <dsp:nvSpPr>
        <dsp:cNvPr id="0" name=""/>
        <dsp:cNvSpPr/>
      </dsp:nvSpPr>
      <dsp:spPr>
        <a:xfrm>
          <a:off x="679292" y="218236"/>
          <a:ext cx="1211214" cy="12112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80EF311-1260-42AD-8D73-46625A2CE1D0}">
      <dsp:nvSpPr>
        <dsp:cNvPr id="0" name=""/>
        <dsp:cNvSpPr/>
      </dsp:nvSpPr>
      <dsp:spPr>
        <a:xfrm>
          <a:off x="2644519" y="0"/>
          <a:ext cx="2565320" cy="3637280"/>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kern="1200" dirty="0"/>
            <a:t>La Agenda Regulatoria Definitiva se puede modificar durante todo el año, y todas las veces que se considere necesario. </a:t>
          </a:r>
        </a:p>
      </dsp:txBody>
      <dsp:txXfrm>
        <a:off x="2644519" y="1454912"/>
        <a:ext cx="2565320" cy="1454912"/>
      </dsp:txXfrm>
    </dsp:sp>
    <dsp:sp modelId="{18638BD1-AD8A-44CD-A583-C8477D04B930}">
      <dsp:nvSpPr>
        <dsp:cNvPr id="0" name=""/>
        <dsp:cNvSpPr/>
      </dsp:nvSpPr>
      <dsp:spPr>
        <a:xfrm>
          <a:off x="3183639" y="411280"/>
          <a:ext cx="1211214" cy="121121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41E573C-568E-4094-BDE8-50CEA96C6DA0}">
      <dsp:nvSpPr>
        <dsp:cNvPr id="0" name=""/>
        <dsp:cNvSpPr/>
      </dsp:nvSpPr>
      <dsp:spPr>
        <a:xfrm>
          <a:off x="208483" y="2909824"/>
          <a:ext cx="4795113" cy="545592"/>
        </a:xfrm>
        <a:prstGeom prst="leftRightArrow">
          <a:avLst/>
        </a:prstGeom>
        <a:solidFill>
          <a:schemeClr val="accent6">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37D5E-F456-466A-9DBD-AC3374C795D0}">
      <dsp:nvSpPr>
        <dsp:cNvPr id="0" name=""/>
        <dsp:cNvSpPr/>
      </dsp:nvSpPr>
      <dsp:spPr>
        <a:xfrm>
          <a:off x="0" y="0"/>
          <a:ext cx="2613293" cy="338291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CBA8C-AA7C-4D10-822F-778B278D4052}">
      <dsp:nvSpPr>
        <dsp:cNvPr id="0" name=""/>
        <dsp:cNvSpPr/>
      </dsp:nvSpPr>
      <dsp:spPr>
        <a:xfrm>
          <a:off x="1306646" y="338621"/>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Moralidad pública</a:t>
          </a:r>
        </a:p>
      </dsp:txBody>
      <dsp:txXfrm>
        <a:off x="1323418" y="355393"/>
        <a:ext cx="1665096" cy="310032"/>
      </dsp:txXfrm>
    </dsp:sp>
    <dsp:sp modelId="{5C1B6EB8-04C7-474D-9DB1-25BEA91AFCF0}">
      <dsp:nvSpPr>
        <dsp:cNvPr id="0" name=""/>
        <dsp:cNvSpPr/>
      </dsp:nvSpPr>
      <dsp:spPr>
        <a:xfrm>
          <a:off x="1306646" y="725145"/>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Eficiencia</a:t>
          </a:r>
        </a:p>
      </dsp:txBody>
      <dsp:txXfrm>
        <a:off x="1323418" y="741917"/>
        <a:ext cx="1665096" cy="310032"/>
      </dsp:txXfrm>
    </dsp:sp>
    <dsp:sp modelId="{F554B9EA-E43D-4C53-B715-9E538B5803FA}">
      <dsp:nvSpPr>
        <dsp:cNvPr id="0" name=""/>
        <dsp:cNvSpPr/>
      </dsp:nvSpPr>
      <dsp:spPr>
        <a:xfrm>
          <a:off x="1306646" y="1111669"/>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Efectividad</a:t>
          </a:r>
        </a:p>
      </dsp:txBody>
      <dsp:txXfrm>
        <a:off x="1323418" y="1128441"/>
        <a:ext cx="1665096" cy="310032"/>
      </dsp:txXfrm>
    </dsp:sp>
    <dsp:sp modelId="{263BED7D-9D60-4012-BFAE-81529541B722}">
      <dsp:nvSpPr>
        <dsp:cNvPr id="0" name=""/>
        <dsp:cNvSpPr/>
      </dsp:nvSpPr>
      <dsp:spPr>
        <a:xfrm>
          <a:off x="1306646" y="1498193"/>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Buena administración</a:t>
          </a:r>
        </a:p>
      </dsp:txBody>
      <dsp:txXfrm>
        <a:off x="1323418" y="1514965"/>
        <a:ext cx="1665096" cy="310032"/>
      </dsp:txXfrm>
    </dsp:sp>
    <dsp:sp modelId="{08851085-8F1F-42F3-8A0E-873231CC6097}">
      <dsp:nvSpPr>
        <dsp:cNvPr id="0" name=""/>
        <dsp:cNvSpPr/>
      </dsp:nvSpPr>
      <dsp:spPr>
        <a:xfrm>
          <a:off x="1306646" y="1884716"/>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Coordinación</a:t>
          </a:r>
        </a:p>
      </dsp:txBody>
      <dsp:txXfrm>
        <a:off x="1323418" y="1901488"/>
        <a:ext cx="1665096" cy="310032"/>
      </dsp:txXfrm>
    </dsp:sp>
    <dsp:sp modelId="{1185DBE0-C3A9-409D-8A58-F6012C7C42D6}">
      <dsp:nvSpPr>
        <dsp:cNvPr id="0" name=""/>
        <dsp:cNvSpPr/>
      </dsp:nvSpPr>
      <dsp:spPr>
        <a:xfrm>
          <a:off x="1306646" y="2271240"/>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Imparcialidad</a:t>
          </a:r>
        </a:p>
      </dsp:txBody>
      <dsp:txXfrm>
        <a:off x="1323418" y="2288012"/>
        <a:ext cx="1665096" cy="310032"/>
      </dsp:txXfrm>
    </dsp:sp>
    <dsp:sp modelId="{A6363565-6C75-4A1E-B960-D3D518A6F13D}">
      <dsp:nvSpPr>
        <dsp:cNvPr id="0" name=""/>
        <dsp:cNvSpPr/>
      </dsp:nvSpPr>
      <dsp:spPr>
        <a:xfrm>
          <a:off x="1306646" y="2657764"/>
          <a:ext cx="1698640" cy="3435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Arial" panose="020B0604020202020204" pitchFamily="34" charset="0"/>
              <a:cs typeface="Arial" panose="020B0604020202020204" pitchFamily="34" charset="0"/>
            </a:rPr>
            <a:t>Debida diligencia</a:t>
          </a:r>
        </a:p>
      </dsp:txBody>
      <dsp:txXfrm>
        <a:off x="1323418" y="2674536"/>
        <a:ext cx="1665096" cy="310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A5B54-3D27-48AC-BEF6-58DCBE2DE524}">
      <dsp:nvSpPr>
        <dsp:cNvPr id="0" name=""/>
        <dsp:cNvSpPr/>
      </dsp:nvSpPr>
      <dsp:spPr>
        <a:xfrm>
          <a:off x="2919" y="0"/>
          <a:ext cx="2596879" cy="13290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000" b="-1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2D0FCE-B0CB-489F-B33E-CD58EF5CCB2E}">
      <dsp:nvSpPr>
        <dsp:cNvPr id="0" name=""/>
        <dsp:cNvSpPr/>
      </dsp:nvSpPr>
      <dsp:spPr>
        <a:xfrm>
          <a:off x="425667" y="797454"/>
          <a:ext cx="2596879" cy="1329090"/>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LAS OFICINAS ASESORAS JURÍDICAS </a:t>
          </a:r>
        </a:p>
      </dsp:txBody>
      <dsp:txXfrm>
        <a:off x="464595" y="836382"/>
        <a:ext cx="2519023" cy="1251234"/>
      </dsp:txXfrm>
    </dsp:sp>
    <dsp:sp modelId="{FC1F481D-EF66-47F5-9DBA-921EA6E05F38}">
      <dsp:nvSpPr>
        <dsp:cNvPr id="0" name=""/>
        <dsp:cNvSpPr/>
      </dsp:nvSpPr>
      <dsp:spPr>
        <a:xfrm>
          <a:off x="3248998" y="352548"/>
          <a:ext cx="649199" cy="623993"/>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CO" sz="2000" kern="1200" dirty="0"/>
        </a:p>
      </dsp:txBody>
      <dsp:txXfrm>
        <a:off x="3248998" y="477347"/>
        <a:ext cx="462001" cy="374395"/>
      </dsp:txXfrm>
    </dsp:sp>
    <dsp:sp modelId="{F85E010C-512D-4B55-AA37-02EE0FBCF171}">
      <dsp:nvSpPr>
        <dsp:cNvPr id="0" name=""/>
        <dsp:cNvSpPr/>
      </dsp:nvSpPr>
      <dsp:spPr>
        <a:xfrm>
          <a:off x="4454655" y="0"/>
          <a:ext cx="2596879" cy="13290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000" b="-1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0BDABEF-D7B3-4624-9DA2-DD9116441906}">
      <dsp:nvSpPr>
        <dsp:cNvPr id="0" name=""/>
        <dsp:cNvSpPr/>
      </dsp:nvSpPr>
      <dsp:spPr>
        <a:xfrm>
          <a:off x="4451736" y="797454"/>
          <a:ext cx="2596879" cy="132908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LOS COMITÉS DE CONCILIACIÓN </a:t>
          </a:r>
        </a:p>
      </dsp:txBody>
      <dsp:txXfrm>
        <a:off x="4490664" y="836382"/>
        <a:ext cx="2519023" cy="1251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5B0BE-E5C9-47C9-8B45-61C53862BECC}">
      <dsp:nvSpPr>
        <dsp:cNvPr id="0" name=""/>
        <dsp:cNvSpPr/>
      </dsp:nvSpPr>
      <dsp:spPr>
        <a:xfrm>
          <a:off x="4271551" y="0"/>
          <a:ext cx="4079929" cy="161296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90000"/>
            </a:lnSpc>
            <a:spcBef>
              <a:spcPct val="0"/>
            </a:spcBef>
            <a:spcAft>
              <a:spcPct val="15000"/>
            </a:spcAft>
            <a:buChar char="•"/>
          </a:pP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18 sector central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a:p>
          <a:pPr marL="171450" lvl="1" indent="-171450" algn="ctr" defTabSz="800100">
            <a:lnSpc>
              <a:spcPct val="90000"/>
            </a:lnSpc>
            <a:spcBef>
              <a:spcPct val="0"/>
            </a:spcBef>
            <a:spcAft>
              <a:spcPct val="15000"/>
            </a:spcAft>
            <a:buChar char="•"/>
          </a:pP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26 descentralizadas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sp:txBody>
      <dsp:txXfrm>
        <a:off x="5530962" y="35432"/>
        <a:ext cx="2785086" cy="1138859"/>
      </dsp:txXfrm>
    </dsp:sp>
    <dsp:sp modelId="{4EF36609-EC42-4CE0-9BF2-ED8CC5D78970}">
      <dsp:nvSpPr>
        <dsp:cNvPr id="0" name=""/>
        <dsp:cNvSpPr/>
      </dsp:nvSpPr>
      <dsp:spPr>
        <a:xfrm>
          <a:off x="0" y="-49136"/>
          <a:ext cx="4073454" cy="20189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ctr" defTabSz="800100">
            <a:lnSpc>
              <a:spcPct val="90000"/>
            </a:lnSpc>
            <a:spcBef>
              <a:spcPct val="0"/>
            </a:spcBef>
            <a:spcAft>
              <a:spcPct val="15000"/>
            </a:spcAft>
            <a:buChar char="•"/>
          </a:pP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18 sector central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a:p>
          <a:pPr marL="171450" lvl="1" indent="-171450" algn="ctr" defTabSz="800100">
            <a:lnSpc>
              <a:spcPct val="90000"/>
            </a:lnSpc>
            <a:spcBef>
              <a:spcPct val="0"/>
            </a:spcBef>
            <a:spcAft>
              <a:spcPct val="15000"/>
            </a:spcAft>
            <a:buChar char="•"/>
          </a:pPr>
          <a:r>
            <a:rPr lang="es-MX"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rPr>
            <a:t>19  descentralizadas </a:t>
          </a:r>
          <a:endParaRPr lang="es-CO" sz="1800" b="1" kern="12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ea typeface="+mn-ea"/>
            <a:cs typeface="Poppins SemiBold" panose="00000700000000000000" pitchFamily="2" charset="0"/>
          </a:endParaRPr>
        </a:p>
      </dsp:txBody>
      <dsp:txXfrm>
        <a:off x="44349" y="-4787"/>
        <a:ext cx="2762720" cy="1425504"/>
      </dsp:txXfrm>
    </dsp:sp>
    <dsp:sp modelId="{7A839D71-8AA0-4FF9-ACF6-02E1AFEE7990}">
      <dsp:nvSpPr>
        <dsp:cNvPr id="0" name=""/>
        <dsp:cNvSpPr/>
      </dsp:nvSpPr>
      <dsp:spPr>
        <a:xfrm>
          <a:off x="1958897" y="338739"/>
          <a:ext cx="2199966" cy="219996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2022</a:t>
          </a:r>
          <a:endParaRPr lang="es-CO" sz="2300" kern="1200" dirty="0"/>
        </a:p>
      </dsp:txBody>
      <dsp:txXfrm>
        <a:off x="2603252" y="983094"/>
        <a:ext cx="1555611" cy="1555611"/>
      </dsp:txXfrm>
    </dsp:sp>
    <dsp:sp modelId="{F92C9FE9-BF94-4E8D-B007-790ED9E9B15F}">
      <dsp:nvSpPr>
        <dsp:cNvPr id="0" name=""/>
        <dsp:cNvSpPr/>
      </dsp:nvSpPr>
      <dsp:spPr>
        <a:xfrm rot="5400000">
          <a:off x="4260478" y="338739"/>
          <a:ext cx="2199966" cy="2199966"/>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2023</a:t>
          </a:r>
          <a:endParaRPr lang="es-CO" sz="2300" kern="1200" dirty="0"/>
        </a:p>
      </dsp:txBody>
      <dsp:txXfrm rot="-5400000">
        <a:off x="4260478" y="983094"/>
        <a:ext cx="1555611" cy="1555611"/>
      </dsp:txXfrm>
    </dsp:sp>
    <dsp:sp modelId="{E67E9DF3-B2D9-4369-B3EA-662747D167DD}">
      <dsp:nvSpPr>
        <dsp:cNvPr id="0" name=""/>
        <dsp:cNvSpPr/>
      </dsp:nvSpPr>
      <dsp:spPr>
        <a:xfrm rot="10800000">
          <a:off x="4260478" y="2640321"/>
          <a:ext cx="2199966" cy="2199966"/>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 44 Entidades </a:t>
          </a:r>
          <a:endParaRPr lang="es-CO" sz="2300" kern="1200" dirty="0"/>
        </a:p>
      </dsp:txBody>
      <dsp:txXfrm rot="10800000">
        <a:off x="4260478" y="2640321"/>
        <a:ext cx="1555611" cy="1555611"/>
      </dsp:txXfrm>
    </dsp:sp>
    <dsp:sp modelId="{593009F6-162B-4815-86BD-A5693CF6E6E0}">
      <dsp:nvSpPr>
        <dsp:cNvPr id="0" name=""/>
        <dsp:cNvSpPr/>
      </dsp:nvSpPr>
      <dsp:spPr>
        <a:xfrm rot="16200000">
          <a:off x="1958897" y="2640321"/>
          <a:ext cx="2199966" cy="2199966"/>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37 Entidades </a:t>
          </a:r>
          <a:endParaRPr lang="es-CO" sz="2300" kern="1200" dirty="0"/>
        </a:p>
      </dsp:txBody>
      <dsp:txXfrm rot="5400000">
        <a:off x="2603252" y="2640321"/>
        <a:ext cx="1555611" cy="1555611"/>
      </dsp:txXfrm>
    </dsp:sp>
    <dsp:sp modelId="{72DBE423-CDE4-40A2-9B64-1254BD7E412C}">
      <dsp:nvSpPr>
        <dsp:cNvPr id="0" name=""/>
        <dsp:cNvSpPr/>
      </dsp:nvSpPr>
      <dsp:spPr>
        <a:xfrm>
          <a:off x="3829884" y="2132245"/>
          <a:ext cx="759572" cy="660497"/>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DAC52-1E89-45A6-974D-1EB2A79EDEAB}">
      <dsp:nvSpPr>
        <dsp:cNvPr id="0" name=""/>
        <dsp:cNvSpPr/>
      </dsp:nvSpPr>
      <dsp:spPr>
        <a:xfrm rot="10800000">
          <a:off x="3829884" y="2386283"/>
          <a:ext cx="759572" cy="660497"/>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0978-7B73-9C4C-B862-CB1B93ED518A}">
      <dsp:nvSpPr>
        <dsp:cNvPr id="0" name=""/>
        <dsp:cNvSpPr/>
      </dsp:nvSpPr>
      <dsp:spPr>
        <a:xfrm>
          <a:off x="3088282" y="1708"/>
          <a:ext cx="1849834" cy="120239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1. PREVENCIÓN DEL DAÑO ANTIJURÍDICO </a:t>
          </a:r>
        </a:p>
      </dsp:txBody>
      <dsp:txXfrm>
        <a:off x="3146978" y="60404"/>
        <a:ext cx="1732442" cy="1085000"/>
      </dsp:txXfrm>
    </dsp:sp>
    <dsp:sp modelId="{89148968-C56A-6145-9EA2-E519CD01A2C2}">
      <dsp:nvSpPr>
        <dsp:cNvPr id="0" name=""/>
        <dsp:cNvSpPr/>
      </dsp:nvSpPr>
      <dsp:spPr>
        <a:xfrm>
          <a:off x="2028456" y="602904"/>
          <a:ext cx="3969486" cy="3969486"/>
        </a:xfrm>
        <a:custGeom>
          <a:avLst/>
          <a:gdLst/>
          <a:ahLst/>
          <a:cxnLst/>
          <a:rect l="0" t="0" r="0" b="0"/>
          <a:pathLst>
            <a:path>
              <a:moveTo>
                <a:pt x="2922958" y="235755"/>
              </a:moveTo>
              <a:arcTo wR="1984743" hR="1984743" stAng="17892635" swAng="262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86DE39-A395-A54D-A43B-7306DF01BC15}">
      <dsp:nvSpPr>
        <dsp:cNvPr id="0" name=""/>
        <dsp:cNvSpPr/>
      </dsp:nvSpPr>
      <dsp:spPr>
        <a:xfrm>
          <a:off x="5073025" y="1986451"/>
          <a:ext cx="1849834" cy="120239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2. GESTIÓN -MASC</a:t>
          </a:r>
        </a:p>
      </dsp:txBody>
      <dsp:txXfrm>
        <a:off x="5131721" y="2045147"/>
        <a:ext cx="1732442" cy="1085000"/>
      </dsp:txXfrm>
    </dsp:sp>
    <dsp:sp modelId="{A3601422-E498-9346-B89D-1A402BB4DEC5}">
      <dsp:nvSpPr>
        <dsp:cNvPr id="0" name=""/>
        <dsp:cNvSpPr/>
      </dsp:nvSpPr>
      <dsp:spPr>
        <a:xfrm>
          <a:off x="2028456" y="602904"/>
          <a:ext cx="3969486" cy="3969486"/>
        </a:xfrm>
        <a:custGeom>
          <a:avLst/>
          <a:gdLst/>
          <a:ahLst/>
          <a:cxnLst/>
          <a:rect l="0" t="0" r="0" b="0"/>
          <a:pathLst>
            <a:path>
              <a:moveTo>
                <a:pt x="3871625" y="2600274"/>
              </a:moveTo>
              <a:arcTo wR="1984743" hR="1984743" stAng="1084029" swAng="262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F505B6-0E07-EC4A-9D41-CED156693D17}">
      <dsp:nvSpPr>
        <dsp:cNvPr id="0" name=""/>
        <dsp:cNvSpPr/>
      </dsp:nvSpPr>
      <dsp:spPr>
        <a:xfrm>
          <a:off x="3088282" y="3971194"/>
          <a:ext cx="1849834" cy="120239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3. DEFENSA JUDIAL </a:t>
          </a:r>
        </a:p>
      </dsp:txBody>
      <dsp:txXfrm>
        <a:off x="3146978" y="4029890"/>
        <a:ext cx="1732442" cy="1085000"/>
      </dsp:txXfrm>
    </dsp:sp>
    <dsp:sp modelId="{7F78F970-FD8E-5E4F-9633-59237CD6A0A0}">
      <dsp:nvSpPr>
        <dsp:cNvPr id="0" name=""/>
        <dsp:cNvSpPr/>
      </dsp:nvSpPr>
      <dsp:spPr>
        <a:xfrm>
          <a:off x="2028456" y="602904"/>
          <a:ext cx="3969486" cy="3969486"/>
        </a:xfrm>
        <a:custGeom>
          <a:avLst/>
          <a:gdLst/>
          <a:ahLst/>
          <a:cxnLst/>
          <a:rect l="0" t="0" r="0" b="0"/>
          <a:pathLst>
            <a:path>
              <a:moveTo>
                <a:pt x="1046527" y="3733730"/>
              </a:moveTo>
              <a:arcTo wR="1984743" hR="1984743" stAng="7092635" swAng="262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469DC1-0B8A-B14D-A171-4F2AABE3BF5F}">
      <dsp:nvSpPr>
        <dsp:cNvPr id="0" name=""/>
        <dsp:cNvSpPr/>
      </dsp:nvSpPr>
      <dsp:spPr>
        <a:xfrm>
          <a:off x="1103539" y="1986451"/>
          <a:ext cx="1849834" cy="120239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4. ACCIONES DE RECUPERACIÓN DEL PATRIMONIO</a:t>
          </a:r>
        </a:p>
      </dsp:txBody>
      <dsp:txXfrm>
        <a:off x="1162235" y="2045147"/>
        <a:ext cx="1732442" cy="1085000"/>
      </dsp:txXfrm>
    </dsp:sp>
    <dsp:sp modelId="{2108C1C1-D00C-5F45-B57A-5692D1635534}">
      <dsp:nvSpPr>
        <dsp:cNvPr id="0" name=""/>
        <dsp:cNvSpPr/>
      </dsp:nvSpPr>
      <dsp:spPr>
        <a:xfrm>
          <a:off x="2028456" y="602904"/>
          <a:ext cx="3969486" cy="3969486"/>
        </a:xfrm>
        <a:custGeom>
          <a:avLst/>
          <a:gdLst/>
          <a:ahLst/>
          <a:cxnLst/>
          <a:rect l="0" t="0" r="0" b="0"/>
          <a:pathLst>
            <a:path>
              <a:moveTo>
                <a:pt x="97860" y="1369211"/>
              </a:moveTo>
              <a:arcTo wR="1984743" hR="1984743" stAng="11884029" swAng="262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1D5A3-F25D-5A49-A632-27E38137B4CC}">
      <dsp:nvSpPr>
        <dsp:cNvPr id="0" name=""/>
        <dsp:cNvSpPr/>
      </dsp:nvSpPr>
      <dsp:spPr>
        <a:xfrm>
          <a:off x="0" y="861168"/>
          <a:ext cx="9045147" cy="3780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2004" tIns="520700" rIns="702004" bIns="14224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Análisis de los costos del proceso. 	</a:t>
          </a:r>
        </a:p>
        <a:p>
          <a:pPr marL="342900" lvl="2" indent="-171450" algn="l" defTabSz="711200">
            <a:lnSpc>
              <a:spcPct val="90000"/>
            </a:lnSpc>
            <a:spcBef>
              <a:spcPct val="0"/>
            </a:spcBef>
            <a:spcAft>
              <a:spcPct val="15000"/>
            </a:spcAft>
            <a:buChar char="•"/>
          </a:pPr>
          <a:r>
            <a:rPr lang="es-MX" sz="1600" kern="1200" dirty="0"/>
            <a:t>nómina, notificaciones, copia, honorarios, etc.</a:t>
          </a:r>
        </a:p>
        <a:p>
          <a:pPr marL="228600" lvl="1" indent="-228600" algn="l" defTabSz="889000">
            <a:lnSpc>
              <a:spcPct val="90000"/>
            </a:lnSpc>
            <a:spcBef>
              <a:spcPct val="0"/>
            </a:spcBef>
            <a:spcAft>
              <a:spcPct val="15000"/>
            </a:spcAft>
            <a:buChar char="•"/>
          </a:pPr>
          <a:r>
            <a:rPr lang="es-MX" sz="2000" kern="1200" dirty="0"/>
            <a:t>Valoración de tiempo promedio del proceso (Tablas ANDJE) </a:t>
          </a:r>
        </a:p>
        <a:p>
          <a:pPr marL="228600" lvl="1" indent="-228600" algn="l" defTabSz="889000">
            <a:lnSpc>
              <a:spcPct val="90000"/>
            </a:lnSpc>
            <a:spcBef>
              <a:spcPct val="0"/>
            </a:spcBef>
            <a:spcAft>
              <a:spcPct val="15000"/>
            </a:spcAft>
            <a:buChar char="•"/>
          </a:pPr>
          <a:r>
            <a:rPr lang="es-MX" sz="2000" kern="1200" dirty="0"/>
            <a:t>Recomendaciones:</a:t>
          </a:r>
        </a:p>
        <a:p>
          <a:pPr marL="342900" lvl="2" indent="-171450" algn="l" defTabSz="711200">
            <a:lnSpc>
              <a:spcPct val="90000"/>
            </a:lnSpc>
            <a:spcBef>
              <a:spcPct val="0"/>
            </a:spcBef>
            <a:spcAft>
              <a:spcPct val="15000"/>
            </a:spcAft>
            <a:buChar char="•"/>
          </a:pPr>
          <a:r>
            <a:rPr lang="es-MX" sz="1600" kern="1200" dirty="0"/>
            <a:t>Políticas de conciliación temprana. </a:t>
          </a:r>
        </a:p>
        <a:p>
          <a:pPr marL="342900" lvl="2" indent="-171450" algn="l" defTabSz="711200">
            <a:lnSpc>
              <a:spcPct val="90000"/>
            </a:lnSpc>
            <a:spcBef>
              <a:spcPct val="0"/>
            </a:spcBef>
            <a:spcAft>
              <a:spcPct val="15000"/>
            </a:spcAft>
            <a:buChar char="•"/>
          </a:pPr>
          <a:r>
            <a:rPr lang="es-MX" sz="1600" kern="1200" dirty="0"/>
            <a:t>Comparativos entre entidades sobre el desempeño.</a:t>
          </a:r>
        </a:p>
        <a:p>
          <a:pPr marL="342900" lvl="2" indent="-171450" algn="l" defTabSz="711200">
            <a:lnSpc>
              <a:spcPct val="90000"/>
            </a:lnSpc>
            <a:spcBef>
              <a:spcPct val="0"/>
            </a:spcBef>
            <a:spcAft>
              <a:spcPct val="15000"/>
            </a:spcAft>
            <a:buChar char="•"/>
          </a:pPr>
          <a:r>
            <a:rPr lang="es-MX" sz="1600" kern="1200" dirty="0"/>
            <a:t>Bases de datos que identifiquen los costos asociados</a:t>
          </a:r>
        </a:p>
        <a:p>
          <a:pPr marL="171450" lvl="1" indent="-171450" algn="l" defTabSz="711200">
            <a:lnSpc>
              <a:spcPct val="90000"/>
            </a:lnSpc>
            <a:spcBef>
              <a:spcPct val="0"/>
            </a:spcBef>
            <a:spcAft>
              <a:spcPct val="15000"/>
            </a:spcAft>
            <a:buChar char="•"/>
          </a:pPr>
          <a:r>
            <a:rPr lang="es-MX" sz="1600" kern="1200" dirty="0"/>
            <a:t>Analisis de patrimonial de los posibles demandados. </a:t>
          </a:r>
        </a:p>
        <a:p>
          <a:pPr marL="228600" lvl="1" indent="-228600" algn="l" defTabSz="889000">
            <a:lnSpc>
              <a:spcPct val="90000"/>
            </a:lnSpc>
            <a:spcBef>
              <a:spcPct val="0"/>
            </a:spcBef>
            <a:spcAft>
              <a:spcPct val="15000"/>
            </a:spcAft>
            <a:buChar char="•"/>
          </a:pPr>
          <a:r>
            <a:rPr lang="es-CO" sz="2000" kern="1200">
              <a:latin typeface="Calibri" panose="020F0502020204030204"/>
              <a:ea typeface="+mn-ea"/>
              <a:cs typeface="+mn-cs"/>
            </a:rPr>
            <a:t>Fórmulas propuestas: </a:t>
          </a:r>
          <a:endParaRPr lang="es-MX" sz="2000" kern="1200" dirty="0">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s-CO" sz="1600" kern="1200">
              <a:latin typeface="Calibri" panose="020F0502020204030204"/>
              <a:ea typeface="+mn-ea"/>
              <a:cs typeface="+mn-cs"/>
            </a:rPr>
            <a:t>Costo medio de control = P- ([CPJ+CPP]x T) </a:t>
          </a:r>
          <a:endParaRPr lang="es-CO" sz="1600" kern="1200" dirty="0">
            <a:latin typeface="Calibri" panose="020F0502020204030204"/>
            <a:ea typeface="+mn-ea"/>
            <a:cs typeface="+mn-cs"/>
          </a:endParaRPr>
        </a:p>
        <a:p>
          <a:pPr marL="342900" lvl="2" indent="-171450" algn="l" defTabSz="711200">
            <a:lnSpc>
              <a:spcPct val="90000"/>
            </a:lnSpc>
            <a:spcBef>
              <a:spcPct val="0"/>
            </a:spcBef>
            <a:spcAft>
              <a:spcPct val="15000"/>
            </a:spcAft>
            <a:buChar char="•"/>
          </a:pPr>
          <a:r>
            <a:rPr lang="es-CO" sz="1600" kern="1200">
              <a:latin typeface="Calibri" panose="020F0502020204030204"/>
              <a:ea typeface="+mn-ea"/>
              <a:cs typeface="+mn-cs"/>
            </a:rPr>
            <a:t>Viabilidad económica = (V+G)≤ VR</a:t>
          </a:r>
          <a:endParaRPr lang="es-CO" sz="1600" kern="1200" dirty="0">
            <a:latin typeface="Calibri" panose="020F0502020204030204"/>
            <a:ea typeface="+mn-ea"/>
            <a:cs typeface="+mn-cs"/>
          </a:endParaRPr>
        </a:p>
      </dsp:txBody>
      <dsp:txXfrm>
        <a:off x="0" y="861168"/>
        <a:ext cx="9045147" cy="3780000"/>
      </dsp:txXfrm>
    </dsp:sp>
    <dsp:sp modelId="{B4901358-0938-CA4F-8C85-C9B97A6B8539}">
      <dsp:nvSpPr>
        <dsp:cNvPr id="0" name=""/>
        <dsp:cNvSpPr/>
      </dsp:nvSpPr>
      <dsp:spPr>
        <a:xfrm>
          <a:off x="452257" y="516585"/>
          <a:ext cx="6331602" cy="738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320" tIns="0" rIns="239320" bIns="0" numCol="1" spcCol="1270" anchor="ctr" anchorCtr="0">
          <a:noAutofit/>
        </a:bodyPr>
        <a:lstStyle/>
        <a:p>
          <a:pPr marL="0" lvl="0" indent="0" algn="l" defTabSz="1111250">
            <a:lnSpc>
              <a:spcPct val="90000"/>
            </a:lnSpc>
            <a:spcBef>
              <a:spcPct val="0"/>
            </a:spcBef>
            <a:spcAft>
              <a:spcPct val="35000"/>
            </a:spcAft>
            <a:buNone/>
          </a:pPr>
          <a:r>
            <a:rPr lang="es-MX" sz="2500" kern="1200" dirty="0"/>
            <a:t>CUANTÍA DEL DAÑO Y GASTOS DEL PROCESO</a:t>
          </a:r>
        </a:p>
      </dsp:txBody>
      <dsp:txXfrm>
        <a:off x="488283" y="552611"/>
        <a:ext cx="6259550"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377E0-7A7F-F541-9D72-9C3EA471280F}">
      <dsp:nvSpPr>
        <dsp:cNvPr id="0" name=""/>
        <dsp:cNvSpPr/>
      </dsp:nvSpPr>
      <dsp:spPr>
        <a:xfrm>
          <a:off x="0" y="562270"/>
          <a:ext cx="8128000" cy="33264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Artículo 13 de la Constitución Política: personas que se encuentren en circunstancia de debelidad manifiesta </a:t>
          </a:r>
        </a:p>
        <a:p>
          <a:pPr marL="171450" lvl="1" indent="-171450" algn="l" defTabSz="800100">
            <a:lnSpc>
              <a:spcPct val="90000"/>
            </a:lnSpc>
            <a:spcBef>
              <a:spcPct val="0"/>
            </a:spcBef>
            <a:spcAft>
              <a:spcPct val="15000"/>
            </a:spcAft>
            <a:buChar char="•"/>
          </a:pPr>
          <a:r>
            <a:rPr lang="es-MX" sz="1800" kern="1200" dirty="0"/>
            <a:t>Sentencia T-678 de 2016: niños, adolescentes, ancianos, disminuidos físicos, siquicos, sensoriales, mujeres cabeza de familia, desplazados por la violencia, extrema pobreza, población LGTBIQ+.</a:t>
          </a:r>
        </a:p>
        <a:p>
          <a:pPr marL="171450" lvl="1" indent="-171450" algn="l" defTabSz="800100">
            <a:lnSpc>
              <a:spcPct val="90000"/>
            </a:lnSpc>
            <a:spcBef>
              <a:spcPct val="0"/>
            </a:spcBef>
            <a:spcAft>
              <a:spcPct val="15000"/>
            </a:spcAft>
            <a:buChar char="•"/>
          </a:pPr>
          <a:r>
            <a:rPr lang="es-MX" sz="1800" kern="1200" dirty="0"/>
            <a:t>Misionalidad de la entidad, impacto mediático o existencia de un tema novedoso. </a:t>
          </a:r>
        </a:p>
        <a:p>
          <a:pPr marL="171450" lvl="1" indent="-171450" algn="l" defTabSz="800100">
            <a:lnSpc>
              <a:spcPct val="90000"/>
            </a:lnSpc>
            <a:spcBef>
              <a:spcPct val="0"/>
            </a:spcBef>
            <a:spcAft>
              <a:spcPct val="15000"/>
            </a:spcAft>
            <a:buChar char="•"/>
          </a:pPr>
          <a:r>
            <a:rPr lang="es-MX" sz="1800" kern="1200" dirty="0"/>
            <a:t>Defensa de la moralidad administrativa: actos de corruoción. </a:t>
          </a:r>
        </a:p>
        <a:p>
          <a:pPr marL="171450" lvl="1" indent="-171450" algn="l" defTabSz="800100">
            <a:lnSpc>
              <a:spcPct val="90000"/>
            </a:lnSpc>
            <a:spcBef>
              <a:spcPct val="0"/>
            </a:spcBef>
            <a:spcAft>
              <a:spcPct val="15000"/>
            </a:spcAft>
            <a:buChar char="•"/>
          </a:pPr>
          <a:r>
            <a:rPr lang="es-MX" sz="1800" kern="1200" dirty="0"/>
            <a:t>Importancia social: proyectos estrategicos, políticas públicas, decisiones de política social. </a:t>
          </a:r>
        </a:p>
      </dsp:txBody>
      <dsp:txXfrm>
        <a:off x="0" y="562270"/>
        <a:ext cx="8128000" cy="3326400"/>
      </dsp:txXfrm>
    </dsp:sp>
    <dsp:sp modelId="{E1A1644A-E202-AD46-93AC-39802920E6A0}">
      <dsp:nvSpPr>
        <dsp:cNvPr id="0" name=""/>
        <dsp:cNvSpPr/>
      </dsp:nvSpPr>
      <dsp:spPr>
        <a:xfrm>
          <a:off x="406400" y="237550"/>
          <a:ext cx="5689600" cy="6494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s-MX" sz="2200" kern="1200" dirty="0"/>
            <a:t>La connotación pública o social </a:t>
          </a:r>
        </a:p>
      </dsp:txBody>
      <dsp:txXfrm>
        <a:off x="438103" y="269253"/>
        <a:ext cx="5626194" cy="586034"/>
      </dsp:txXfrm>
    </dsp:sp>
    <dsp:sp modelId="{669B166C-F007-1747-8FA2-F2F54E2FE28F}">
      <dsp:nvSpPr>
        <dsp:cNvPr id="0" name=""/>
        <dsp:cNvSpPr/>
      </dsp:nvSpPr>
      <dsp:spPr>
        <a:xfrm>
          <a:off x="0" y="4332191"/>
          <a:ext cx="8128000" cy="84892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58216" rIns="630823"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Fortalecimiento del acervo probatorio</a:t>
          </a:r>
        </a:p>
      </dsp:txBody>
      <dsp:txXfrm>
        <a:off x="0" y="4332191"/>
        <a:ext cx="8128000" cy="848925"/>
      </dsp:txXfrm>
    </dsp:sp>
    <dsp:sp modelId="{EE1D1A2F-4B81-F44D-B647-771D03389E88}">
      <dsp:nvSpPr>
        <dsp:cNvPr id="0" name=""/>
        <dsp:cNvSpPr/>
      </dsp:nvSpPr>
      <dsp:spPr>
        <a:xfrm>
          <a:off x="406400" y="4007471"/>
          <a:ext cx="5689600" cy="6494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s-MX" sz="2200" kern="1200" dirty="0"/>
            <a:t>Pruebas o documentos que soporten el daño</a:t>
          </a:r>
        </a:p>
      </dsp:txBody>
      <dsp:txXfrm>
        <a:off x="438103" y="4039174"/>
        <a:ext cx="5626194"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377E0-7A7F-F541-9D72-9C3EA471280F}">
      <dsp:nvSpPr>
        <dsp:cNvPr id="0" name=""/>
        <dsp:cNvSpPr/>
      </dsp:nvSpPr>
      <dsp:spPr>
        <a:xfrm>
          <a:off x="0" y="965358"/>
          <a:ext cx="8128000" cy="1071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Analizar estos gastos teniendo en cuenta las fórmulas establecidas en el acapite de cuantía del daño para la entidad y gastos del proceso</a:t>
          </a:r>
        </a:p>
      </dsp:txBody>
      <dsp:txXfrm>
        <a:off x="0" y="965358"/>
        <a:ext cx="8128000" cy="1071000"/>
      </dsp:txXfrm>
    </dsp:sp>
    <dsp:sp modelId="{E1A1644A-E202-AD46-93AC-39802920E6A0}">
      <dsp:nvSpPr>
        <dsp:cNvPr id="0" name=""/>
        <dsp:cNvSpPr/>
      </dsp:nvSpPr>
      <dsp:spPr>
        <a:xfrm>
          <a:off x="406400" y="670158"/>
          <a:ext cx="5689600" cy="590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MX" sz="2000" kern="1200" dirty="0"/>
            <a:t>El valor de los honorarios del abogado y del perito</a:t>
          </a:r>
        </a:p>
      </dsp:txBody>
      <dsp:txXfrm>
        <a:off x="435221" y="698979"/>
        <a:ext cx="5631958" cy="532758"/>
      </dsp:txXfrm>
    </dsp:sp>
    <dsp:sp modelId="{669B166C-F007-1747-8FA2-F2F54E2FE28F}">
      <dsp:nvSpPr>
        <dsp:cNvPr id="0" name=""/>
        <dsp:cNvSpPr/>
      </dsp:nvSpPr>
      <dsp:spPr>
        <a:xfrm>
          <a:off x="0" y="2439558"/>
          <a:ext cx="8128000" cy="80325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Corrupción administrativa. </a:t>
          </a:r>
        </a:p>
      </dsp:txBody>
      <dsp:txXfrm>
        <a:off x="0" y="2439558"/>
        <a:ext cx="8128000" cy="803250"/>
      </dsp:txXfrm>
    </dsp:sp>
    <dsp:sp modelId="{EE1D1A2F-4B81-F44D-B647-771D03389E88}">
      <dsp:nvSpPr>
        <dsp:cNvPr id="0" name=""/>
        <dsp:cNvSpPr/>
      </dsp:nvSpPr>
      <dsp:spPr>
        <a:xfrm>
          <a:off x="406400" y="2144358"/>
          <a:ext cx="5689600" cy="590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89000">
            <a:lnSpc>
              <a:spcPct val="90000"/>
            </a:lnSpc>
            <a:spcBef>
              <a:spcPct val="0"/>
            </a:spcBef>
            <a:spcAft>
              <a:spcPct val="35000"/>
            </a:spcAft>
            <a:buNone/>
          </a:pPr>
          <a:r>
            <a:rPr lang="es-MX" sz="2000" kern="1200" dirty="0"/>
            <a:t>Hechos o conductas corruptas</a:t>
          </a:r>
        </a:p>
      </dsp:txBody>
      <dsp:txXfrm>
        <a:off x="435221" y="2173179"/>
        <a:ext cx="5631958" cy="532758"/>
      </dsp:txXfrm>
    </dsp:sp>
    <dsp:sp modelId="{1C956532-8C40-624C-86BC-716282673318}">
      <dsp:nvSpPr>
        <dsp:cNvPr id="0" name=""/>
        <dsp:cNvSpPr/>
      </dsp:nvSpPr>
      <dsp:spPr>
        <a:xfrm>
          <a:off x="0" y="3646008"/>
          <a:ext cx="8128000" cy="11025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416560" rIns="630823"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Precedente judicial. </a:t>
          </a:r>
        </a:p>
        <a:p>
          <a:pPr marL="171450" lvl="1" indent="-171450" algn="l" defTabSz="800100">
            <a:lnSpc>
              <a:spcPct val="90000"/>
            </a:lnSpc>
            <a:spcBef>
              <a:spcPct val="0"/>
            </a:spcBef>
            <a:spcAft>
              <a:spcPct val="15000"/>
            </a:spcAft>
            <a:buChar char="•"/>
          </a:pPr>
          <a:endParaRPr lang="es-MX" sz="1800" kern="1200" dirty="0"/>
        </a:p>
      </dsp:txBody>
      <dsp:txXfrm>
        <a:off x="0" y="3646008"/>
        <a:ext cx="8128000" cy="1102500"/>
      </dsp:txXfrm>
    </dsp:sp>
    <dsp:sp modelId="{9651C469-B30A-6B4A-97E0-7DCED355499E}">
      <dsp:nvSpPr>
        <dsp:cNvPr id="0" name=""/>
        <dsp:cNvSpPr/>
      </dsp:nvSpPr>
      <dsp:spPr>
        <a:xfrm>
          <a:off x="406400" y="3350808"/>
          <a:ext cx="5689600" cy="5904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MX" sz="1800" kern="1200" dirty="0"/>
            <a:t>Complejidad del problema jurídico. </a:t>
          </a:r>
        </a:p>
      </dsp:txBody>
      <dsp:txXfrm>
        <a:off x="435221" y="3379629"/>
        <a:ext cx="563195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7C350-BC0F-49FC-A692-A466C8C1C815}" type="datetimeFigureOut">
              <a:rPr lang="es-CO" smtClean="0"/>
              <a:t>23/03/2024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292B3-5AC9-4AF4-9BA5-2E28098EC5EE}" type="slidenum">
              <a:rPr lang="es-CO" smtClean="0"/>
              <a:t>‹Nº›</a:t>
            </a:fld>
            <a:endParaRPr lang="es-CO"/>
          </a:p>
        </p:txBody>
      </p:sp>
    </p:spTree>
    <p:extLst>
      <p:ext uri="{BB962C8B-B14F-4D97-AF65-F5344CB8AC3E}">
        <p14:creationId xmlns:p14="http://schemas.microsoft.com/office/powerpoint/2010/main" val="289356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2AED8-393B-2488-34AC-12738F9D4B7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E511DA2-5948-AEBA-34DB-3748786308C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8C88A1-5593-F6AD-2D17-A3272D472A89}"/>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07066FF-A3C7-7209-1622-3A24302E5D2E}"/>
              </a:ext>
            </a:extLst>
          </p:cNvPr>
          <p:cNvSpPr>
            <a:spLocks noGrp="1"/>
          </p:cNvSpPr>
          <p:nvPr>
            <p:ph type="sldNum" sz="quarter" idx="5"/>
          </p:nvPr>
        </p:nvSpPr>
        <p:spPr/>
        <p:txBody>
          <a:bodyPr/>
          <a:lstStyle/>
          <a:p>
            <a:fld id="{BE7C8EB3-952A-49F4-B557-D575501E5D89}" type="slidenum">
              <a:rPr lang="es-CO" smtClean="0"/>
              <a:t>14</a:t>
            </a:fld>
            <a:endParaRPr lang="es-CO" dirty="0"/>
          </a:p>
        </p:txBody>
      </p:sp>
    </p:spTree>
    <p:extLst>
      <p:ext uri="{BB962C8B-B14F-4D97-AF65-F5344CB8AC3E}">
        <p14:creationId xmlns:p14="http://schemas.microsoft.com/office/powerpoint/2010/main" val="256803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40C2-230C-F474-6F48-A74933C80B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CF84EB-BFB8-F462-24BC-46CB3DEB5CF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79264D3-D24A-834D-DE67-C7531765CD45}"/>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9B16638D-285E-C653-C6F0-6F931790E93F}"/>
              </a:ext>
            </a:extLst>
          </p:cNvPr>
          <p:cNvSpPr>
            <a:spLocks noGrp="1"/>
          </p:cNvSpPr>
          <p:nvPr>
            <p:ph type="sldNum" sz="quarter" idx="5"/>
          </p:nvPr>
        </p:nvSpPr>
        <p:spPr/>
        <p:txBody>
          <a:bodyPr/>
          <a:lstStyle/>
          <a:p>
            <a:fld id="{BE7C8EB3-952A-49F4-B557-D575501E5D89}" type="slidenum">
              <a:rPr lang="es-CO" smtClean="0"/>
              <a:t>16</a:t>
            </a:fld>
            <a:endParaRPr lang="es-CO" dirty="0"/>
          </a:p>
        </p:txBody>
      </p:sp>
    </p:spTree>
    <p:extLst>
      <p:ext uri="{BB962C8B-B14F-4D97-AF65-F5344CB8AC3E}">
        <p14:creationId xmlns:p14="http://schemas.microsoft.com/office/powerpoint/2010/main" val="322961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E7C8EB3-952A-49F4-B557-D575501E5D89}" type="slidenum">
              <a:rPr lang="es-CO" smtClean="0"/>
              <a:t>18</a:t>
            </a:fld>
            <a:endParaRPr lang="es-CO" dirty="0"/>
          </a:p>
        </p:txBody>
      </p:sp>
    </p:spTree>
    <p:extLst>
      <p:ext uri="{BB962C8B-B14F-4D97-AF65-F5344CB8AC3E}">
        <p14:creationId xmlns:p14="http://schemas.microsoft.com/office/powerpoint/2010/main" val="424643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64F1-4AFF-631D-E208-8A3E7AD6FC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8151C3-482C-1E23-E6AB-3D14FA4408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737074-42A5-5043-C21B-431D84DBDE50}"/>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A0C7381-38C2-FA45-2685-B359BD7B72AD}"/>
              </a:ext>
            </a:extLst>
          </p:cNvPr>
          <p:cNvSpPr>
            <a:spLocks noGrp="1"/>
          </p:cNvSpPr>
          <p:nvPr>
            <p:ph type="sldNum" sz="quarter" idx="5"/>
          </p:nvPr>
        </p:nvSpPr>
        <p:spPr/>
        <p:txBody>
          <a:bodyPr/>
          <a:lstStyle/>
          <a:p>
            <a:fld id="{BE7C8EB3-952A-49F4-B557-D575501E5D89}" type="slidenum">
              <a:rPr lang="es-CO" smtClean="0"/>
              <a:t>19</a:t>
            </a:fld>
            <a:endParaRPr lang="es-CO" dirty="0"/>
          </a:p>
        </p:txBody>
      </p:sp>
    </p:spTree>
    <p:extLst>
      <p:ext uri="{BB962C8B-B14F-4D97-AF65-F5344CB8AC3E}">
        <p14:creationId xmlns:p14="http://schemas.microsoft.com/office/powerpoint/2010/main" val="175899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66B3B-5C84-368E-573A-3734137D48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1297B1-7D05-758B-CAE8-61E70FA3119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7C5CE0-1CAC-14C5-FF92-EEF4066C3CD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64D37301-EB16-C522-E5FB-E9405F4C3141}"/>
              </a:ext>
            </a:extLst>
          </p:cNvPr>
          <p:cNvSpPr>
            <a:spLocks noGrp="1"/>
          </p:cNvSpPr>
          <p:nvPr>
            <p:ph type="sldNum" sz="quarter" idx="5"/>
          </p:nvPr>
        </p:nvSpPr>
        <p:spPr/>
        <p:txBody>
          <a:bodyPr/>
          <a:lstStyle/>
          <a:p>
            <a:fld id="{BE7C8EB3-952A-49F4-B557-D575501E5D89}" type="slidenum">
              <a:rPr lang="es-CO" smtClean="0"/>
              <a:t>20</a:t>
            </a:fld>
            <a:endParaRPr lang="es-CO" dirty="0"/>
          </a:p>
        </p:txBody>
      </p:sp>
    </p:spTree>
    <p:extLst>
      <p:ext uri="{BB962C8B-B14F-4D97-AF65-F5344CB8AC3E}">
        <p14:creationId xmlns:p14="http://schemas.microsoft.com/office/powerpoint/2010/main" val="184425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67FDA-8767-FC1E-D9A2-D10250F2D3D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587E477-ACEF-9D17-40CC-CB67BE8E1B0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2B0D4E4-5A3E-399D-36E7-9D802C9A2C03}"/>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3FB638A8-D8C6-29E6-F3E0-6989E072079B}"/>
              </a:ext>
            </a:extLst>
          </p:cNvPr>
          <p:cNvSpPr>
            <a:spLocks noGrp="1"/>
          </p:cNvSpPr>
          <p:nvPr>
            <p:ph type="sldNum" sz="quarter" idx="5"/>
          </p:nvPr>
        </p:nvSpPr>
        <p:spPr/>
        <p:txBody>
          <a:bodyPr/>
          <a:lstStyle/>
          <a:p>
            <a:fld id="{BE7C8EB3-952A-49F4-B557-D575501E5D89}" type="slidenum">
              <a:rPr lang="es-CO" smtClean="0"/>
              <a:t>21</a:t>
            </a:fld>
            <a:endParaRPr lang="es-CO" dirty="0"/>
          </a:p>
        </p:txBody>
      </p:sp>
    </p:spTree>
    <p:extLst>
      <p:ext uri="{BB962C8B-B14F-4D97-AF65-F5344CB8AC3E}">
        <p14:creationId xmlns:p14="http://schemas.microsoft.com/office/powerpoint/2010/main" val="263593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760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956528-1EB7-4B16-9462-4FCBD12ABB4D}" type="datetimeFigureOut">
              <a:rPr lang="es-CO" smtClean="0"/>
              <a:t>23/03/2024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97656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956528-1EB7-4B16-9462-4FCBD12ABB4D}" type="datetimeFigureOut">
              <a:rPr lang="es-CO" smtClean="0"/>
              <a:t>23/03/2024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308848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956528-1EB7-4B16-9462-4FCBD12ABB4D}" type="datetimeFigureOut">
              <a:rPr lang="es-CO" smtClean="0"/>
              <a:t>23/03/2024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387735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bg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70" lvl="0" indent="-457177">
              <a:spcBef>
                <a:spcPts val="0"/>
              </a:spcBef>
              <a:spcAft>
                <a:spcPts val="0"/>
              </a:spcAft>
              <a:buSzPts val="1800"/>
              <a:buChar char="●"/>
              <a:defRPr/>
            </a:lvl1pPr>
            <a:lvl2pPr marL="1219139" lvl="1" indent="-423312">
              <a:spcBef>
                <a:spcPts val="0"/>
              </a:spcBef>
              <a:spcAft>
                <a:spcPts val="0"/>
              </a:spcAft>
              <a:buSzPts val="1400"/>
              <a:buChar char="○"/>
              <a:defRPr/>
            </a:lvl2pPr>
            <a:lvl3pPr marL="1828709" lvl="2" indent="-423312">
              <a:spcBef>
                <a:spcPts val="0"/>
              </a:spcBef>
              <a:spcAft>
                <a:spcPts val="0"/>
              </a:spcAft>
              <a:buSzPts val="1400"/>
              <a:buChar char="■"/>
              <a:defRPr/>
            </a:lvl3pPr>
            <a:lvl4pPr marL="2438278" lvl="3" indent="-423312">
              <a:spcBef>
                <a:spcPts val="0"/>
              </a:spcBef>
              <a:spcAft>
                <a:spcPts val="0"/>
              </a:spcAft>
              <a:buSzPts val="1400"/>
              <a:buChar char="●"/>
              <a:defRPr/>
            </a:lvl4pPr>
            <a:lvl5pPr marL="3047848" lvl="4" indent="-423312">
              <a:spcBef>
                <a:spcPts val="0"/>
              </a:spcBef>
              <a:spcAft>
                <a:spcPts val="0"/>
              </a:spcAft>
              <a:buSzPts val="1400"/>
              <a:buChar char="○"/>
              <a:defRPr/>
            </a:lvl5pPr>
            <a:lvl6pPr marL="3657417" lvl="5" indent="-423312">
              <a:spcBef>
                <a:spcPts val="0"/>
              </a:spcBef>
              <a:spcAft>
                <a:spcPts val="0"/>
              </a:spcAft>
              <a:buSzPts val="1400"/>
              <a:buChar char="■"/>
              <a:defRPr/>
            </a:lvl6pPr>
            <a:lvl7pPr marL="4266987" lvl="6" indent="-423312">
              <a:spcBef>
                <a:spcPts val="0"/>
              </a:spcBef>
              <a:spcAft>
                <a:spcPts val="0"/>
              </a:spcAft>
              <a:buSzPts val="1400"/>
              <a:buChar char="●"/>
              <a:defRPr/>
            </a:lvl7pPr>
            <a:lvl8pPr marL="4876557" lvl="7" indent="-423312">
              <a:spcBef>
                <a:spcPts val="0"/>
              </a:spcBef>
              <a:spcAft>
                <a:spcPts val="0"/>
              </a:spcAft>
              <a:buSzPts val="1400"/>
              <a:buChar char="○"/>
              <a:defRPr/>
            </a:lvl8pPr>
            <a:lvl9pPr marL="5486126" lvl="8" indent="-423312">
              <a:spcBef>
                <a:spcPts val="0"/>
              </a:spcBef>
              <a:spcAft>
                <a:spcPts val="0"/>
              </a:spcAft>
              <a:buSzPts val="1400"/>
              <a:buChar char="■"/>
              <a:defRPr/>
            </a:lvl9pPr>
          </a:lstStyle>
          <a:p>
            <a:endParaRPr dirty="0"/>
          </a:p>
        </p:txBody>
      </p:sp>
      <p:sp>
        <p:nvSpPr>
          <p:cNvPr id="26" name="Google Shape;26;p4"/>
          <p:cNvSpPr txBox="1">
            <a:spLocks noGrp="1"/>
          </p:cNvSpPr>
          <p:nvPr>
            <p:ph type="sldNum" idx="12"/>
          </p:nvPr>
        </p:nvSpPr>
        <p:spPr>
          <a:xfrm>
            <a:off x="11296612"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166B879-3B03-449A-8CFB-B36F43D73C60}" type="slidenum">
              <a:rPr lang="es-CO" smtClean="0"/>
              <a:t>‹Nº›</a:t>
            </a:fld>
            <a:endParaRPr lang="es-CO"/>
          </a:p>
        </p:txBody>
      </p:sp>
    </p:spTree>
    <p:extLst>
      <p:ext uri="{BB962C8B-B14F-4D97-AF65-F5344CB8AC3E}">
        <p14:creationId xmlns:p14="http://schemas.microsoft.com/office/powerpoint/2010/main" val="212859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64656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956528-1EB7-4B16-9462-4FCBD12ABB4D}" type="datetimeFigureOut">
              <a:rPr lang="es-CO" smtClean="0"/>
              <a:t>23/03/2024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34755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4956528-1EB7-4B16-9462-4FCBD12ABB4D}" type="datetimeFigureOut">
              <a:rPr lang="es-CO" smtClean="0"/>
              <a:t>23/03/2024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412971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956528-1EB7-4B16-9462-4FCBD12ABB4D}" type="datetimeFigureOut">
              <a:rPr lang="es-CO" smtClean="0"/>
              <a:t>23/03/2024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18211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956528-1EB7-4B16-9462-4FCBD12ABB4D}" type="datetimeFigureOut">
              <a:rPr lang="es-CO" smtClean="0"/>
              <a:t>23/03/2024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379844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956528-1EB7-4B16-9462-4FCBD12ABB4D}" type="datetimeFigureOut">
              <a:rPr lang="es-CO" smtClean="0"/>
              <a:t>23/03/2024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249759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56528-1EB7-4B16-9462-4FCBD12ABB4D}" type="datetimeFigureOut">
              <a:rPr lang="es-CO" smtClean="0"/>
              <a:t>23/03/2024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381097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956528-1EB7-4B16-9462-4FCBD12ABB4D}" type="datetimeFigureOut">
              <a:rPr lang="es-CO" smtClean="0"/>
              <a:t>23/03/2024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206606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956528-1EB7-4B16-9462-4FCBD12ABB4D}" type="datetimeFigureOut">
              <a:rPr lang="es-CO" smtClean="0"/>
              <a:t>23/03/2024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66B879-3B03-449A-8CFB-B36F43D73C60}" type="slidenum">
              <a:rPr lang="es-CO" smtClean="0"/>
              <a:t>‹Nº›</a:t>
            </a:fld>
            <a:endParaRPr lang="es-CO"/>
          </a:p>
        </p:txBody>
      </p:sp>
    </p:spTree>
    <p:extLst>
      <p:ext uri="{BB962C8B-B14F-4D97-AF65-F5344CB8AC3E}">
        <p14:creationId xmlns:p14="http://schemas.microsoft.com/office/powerpoint/2010/main" val="205721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56528-1EB7-4B16-9462-4FCBD12ABB4D}" type="datetimeFigureOut">
              <a:rPr lang="es-CO" smtClean="0"/>
              <a:t>23/03/2024</a:t>
            </a:fld>
            <a:endParaRPr lang="es-CO"/>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6B879-3B03-449A-8CFB-B36F43D73C60}" type="slidenum">
              <a:rPr lang="es-CO" smtClean="0"/>
              <a:t>‹Nº›</a:t>
            </a:fld>
            <a:endParaRPr lang="es-CO"/>
          </a:p>
        </p:txBody>
      </p:sp>
    </p:spTree>
    <p:extLst>
      <p:ext uri="{BB962C8B-B14F-4D97-AF65-F5344CB8AC3E}">
        <p14:creationId xmlns:p14="http://schemas.microsoft.com/office/powerpoint/2010/main" val="3827428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flickr.com/photos/41111966@N04/3487057839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https://docs.google.com/spreadsheets/d/1mjR4-gmZt03-GK7kQHQjmWweBXA80jBp/edit?usp=sharing&amp;ouid=114965163708289474749&amp;rtpof=true&amp;sd=true" TargetMode="External"/><Relationship Id="rId7" Type="http://schemas.openxmlformats.org/officeDocument/2006/relationships/diagramLayout" Target="../diagrams/layout4.xml"/><Relationship Id="rId12" Type="http://schemas.microsoft.com/office/2007/relationships/hdphoto" Target="../media/hdphoto1.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png"/><Relationship Id="rId5" Type="http://schemas.openxmlformats.org/officeDocument/2006/relationships/image" Target="../media/image3.jpeg"/><Relationship Id="rId10" Type="http://schemas.microsoft.com/office/2007/relationships/diagramDrawing" Target="../diagrams/drawing4.xml"/><Relationship Id="rId4" Type="http://schemas.openxmlformats.org/officeDocument/2006/relationships/image" Target="../media/image18.jpe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hyperlink" Target="https://docs.google.com/spreadsheets/d/1mjR4-gmZt03-GK7kQHQjmWweBXA80jBp/edit#gid=174220955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docs.google.com/spreadsheets/d/1mjR4-gmZt03-GK7kQHQjmWweBXA80jBp/edit?usp=sharing&amp;ouid=114965163708289474749&amp;rtpof=true&amp;sd=true" TargetMode="External"/><Relationship Id="rId7" Type="http://schemas.microsoft.com/office/2007/relationships/hdphoto" Target="../media/hdphoto2.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jpeg"/><Relationship Id="rId4" Type="http://schemas.openxmlformats.org/officeDocument/2006/relationships/image" Target="../media/image18.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jpg"/><Relationship Id="rId7" Type="http://schemas.openxmlformats.org/officeDocument/2006/relationships/hyperlink" Target="https://www.youtube.com/watch?v=uyUYzwTQOBY&amp;t=131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9.png"/><Relationship Id="rId11" Type="http://schemas.microsoft.com/office/2007/relationships/hdphoto" Target="../media/hdphoto1.wdp"/><Relationship Id="rId5" Type="http://schemas.openxmlformats.org/officeDocument/2006/relationships/hyperlink" Target="https://www.youtube.com/watch?v=oS4IWYm0_Kc&amp;t=1029s" TargetMode="External"/><Relationship Id="rId10" Type="http://schemas.openxmlformats.org/officeDocument/2006/relationships/image" Target="../media/image2.png"/><Relationship Id="rId4" Type="http://schemas.openxmlformats.org/officeDocument/2006/relationships/image" Target="../media/image28.png"/><Relationship Id="rId9" Type="http://schemas.openxmlformats.org/officeDocument/2006/relationships/hyperlink" Target="https://www.youtube.com/watch?v=xcvlbTuIIv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slide" Target="slide3.xml"/><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7" Type="http://schemas.microsoft.com/office/2007/relationships/hdphoto" Target="../media/hdphoto1.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slide" Target="slide10.xm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5.png"/><Relationship Id="rId4" Type="http://schemas.openxmlformats.org/officeDocument/2006/relationships/hyperlink" Target="https://www.flickr.com/photos/41111966@N04/34870578391" TargetMode="Externa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jpg"/><Relationship Id="rId7" Type="http://schemas.openxmlformats.org/officeDocument/2006/relationships/diagramData" Target="../diagrams/data6.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2.png"/><Relationship Id="rId11" Type="http://schemas.microsoft.com/office/2007/relationships/diagramDrawing" Target="../diagrams/drawing6.xml"/><Relationship Id="rId5" Type="http://schemas.openxmlformats.org/officeDocument/2006/relationships/image" Target="../media/image3.jpeg"/><Relationship Id="rId10" Type="http://schemas.openxmlformats.org/officeDocument/2006/relationships/diagramColors" Target="../diagrams/colors6.xml"/><Relationship Id="rId4" Type="http://schemas.openxmlformats.org/officeDocument/2006/relationships/hyperlink" Target="https://www.flickr.com/photos/41111966@N04/34870578391" TargetMode="External"/><Relationship Id="rId9"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jpg"/><Relationship Id="rId7" Type="http://schemas.openxmlformats.org/officeDocument/2006/relationships/diagramData" Target="../diagrams/data7.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2.png"/><Relationship Id="rId11" Type="http://schemas.microsoft.com/office/2007/relationships/diagramDrawing" Target="../diagrams/drawing7.xml"/><Relationship Id="rId5" Type="http://schemas.openxmlformats.org/officeDocument/2006/relationships/image" Target="../media/image3.jpeg"/><Relationship Id="rId10" Type="http://schemas.openxmlformats.org/officeDocument/2006/relationships/diagramColors" Target="../diagrams/colors7.xml"/><Relationship Id="rId4" Type="http://schemas.openxmlformats.org/officeDocument/2006/relationships/hyperlink" Target="https://www.flickr.com/photos/41111966@N04/34870578391" TargetMode="External"/><Relationship Id="rId9"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1.jpg"/><Relationship Id="rId7" Type="http://schemas.openxmlformats.org/officeDocument/2006/relationships/diagramData" Target="../diagrams/data8.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2.png"/><Relationship Id="rId11" Type="http://schemas.microsoft.com/office/2007/relationships/diagramDrawing" Target="../diagrams/drawing8.xml"/><Relationship Id="rId5" Type="http://schemas.openxmlformats.org/officeDocument/2006/relationships/image" Target="../media/image3.jpeg"/><Relationship Id="rId10" Type="http://schemas.openxmlformats.org/officeDocument/2006/relationships/diagramColors" Target="../diagrams/colors8.xml"/><Relationship Id="rId4" Type="http://schemas.openxmlformats.org/officeDocument/2006/relationships/hyperlink" Target="https://www.flickr.com/photos/41111966@N04/34870578391" TargetMode="External"/><Relationship Id="rId9"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jpg"/><Relationship Id="rId7" Type="http://schemas.openxmlformats.org/officeDocument/2006/relationships/diagramData" Target="../diagrams/data9.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2.png"/><Relationship Id="rId11" Type="http://schemas.microsoft.com/office/2007/relationships/diagramDrawing" Target="../diagrams/drawing9.xml"/><Relationship Id="rId5" Type="http://schemas.openxmlformats.org/officeDocument/2006/relationships/image" Target="../media/image3.jpeg"/><Relationship Id="rId10" Type="http://schemas.openxmlformats.org/officeDocument/2006/relationships/diagramColors" Target="../diagrams/colors9.xml"/><Relationship Id="rId4" Type="http://schemas.openxmlformats.org/officeDocument/2006/relationships/hyperlink" Target="https://www.flickr.com/photos/41111966@N04/34870578391" TargetMode="External"/><Relationship Id="rId9"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hemeOverride" Target="../theme/themeOverride19.xml"/><Relationship Id="rId6" Type="http://schemas.openxmlformats.org/officeDocument/2006/relationships/image" Target="../media/image2.png"/><Relationship Id="rId5" Type="http://schemas.openxmlformats.org/officeDocument/2006/relationships/hyperlink" Target="https://www.flickr.com/photos/41111966@N04/34870578391" TargetMode="External"/><Relationship Id="rId4" Type="http://schemas.openxmlformats.org/officeDocument/2006/relationships/image" Target="../media/image1.jp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3.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hyperlink" Target="https://www.flickr.com/photos/41111966@N04/34870578391"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hyperlink" Target="https://www.flickr.com/photos/41111966@N04/34870578391" TargetMode="Externa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1.jp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slideLayout" Target="../slideLayouts/slideLayout2.xml"/><Relationship Id="rId16" Type="http://schemas.microsoft.com/office/2007/relationships/diagramDrawing" Target="../diagrams/drawing2.xml"/><Relationship Id="rId1" Type="http://schemas.openxmlformats.org/officeDocument/2006/relationships/themeOverride" Target="../theme/themeOverride8.xml"/><Relationship Id="rId6" Type="http://schemas.openxmlformats.org/officeDocument/2006/relationships/image" Target="../media/image3.jpeg"/><Relationship Id="rId11" Type="http://schemas.microsoft.com/office/2007/relationships/diagramDrawing" Target="../diagrams/drawing1.xml"/><Relationship Id="rId5" Type="http://schemas.openxmlformats.org/officeDocument/2006/relationships/image" Target="../media/image7.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hyperlink" Target="https://www.flickr.com/photos/41111966@N04/34870578391" TargetMode="External"/><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flickr.com/photos/41111966@N04/348705783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22" name="Rectángulo 21"/>
          <p:cNvSpPr/>
          <p:nvPr/>
        </p:nvSpPr>
        <p:spPr>
          <a:xfrm>
            <a:off x="8089083" y="1274445"/>
            <a:ext cx="4090416" cy="3047237"/>
          </a:xfrm>
          <a:prstGeom prst="rect">
            <a:avLst/>
          </a:prstGeom>
          <a:solidFill>
            <a:srgbClr val="C81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1417320" y="1609343"/>
            <a:ext cx="9006840" cy="2377440"/>
          </a:xfrm>
          <a:prstGeom prst="rect">
            <a:avLst/>
          </a:prstGeom>
          <a:solidFill>
            <a:srgbClr val="F1B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COMITÉ JURÍDICO DISTRITAL</a:t>
            </a:r>
          </a:p>
          <a:p>
            <a:pPr algn="ctr"/>
            <a:endParaRPr lang="es-CO" sz="3200" b="1" dirty="0">
              <a:solidFill>
                <a:schemeClr val="bg1"/>
              </a:solidFill>
            </a:endParaRPr>
          </a:p>
          <a:p>
            <a:pPr algn="ctr"/>
            <a:r>
              <a:rPr lang="es-CO" sz="3200" b="1" dirty="0">
                <a:solidFill>
                  <a:schemeClr val="bg1"/>
                </a:solidFill>
              </a:rPr>
              <a:t>Primera sesión</a:t>
            </a:r>
          </a:p>
          <a:p>
            <a:pPr algn="ctr"/>
            <a:r>
              <a:rPr lang="es-CO" sz="3200" b="1" dirty="0">
                <a:solidFill>
                  <a:schemeClr val="bg1"/>
                </a:solidFill>
              </a:rPr>
              <a:t>Febrero 29 de 2024</a:t>
            </a:r>
            <a:endParaRPr lang="en-US" sz="3200" b="1" dirty="0">
              <a:solidFill>
                <a:schemeClr val="bg1"/>
              </a:solidFill>
            </a:endParaRPr>
          </a:p>
        </p:txBody>
      </p:sp>
      <p:sp>
        <p:nvSpPr>
          <p:cNvPr id="2" name="Paralelogramo 1"/>
          <p:cNvSpPr/>
          <p:nvPr/>
        </p:nvSpPr>
        <p:spPr>
          <a:xfrm>
            <a:off x="9240980" y="5852160"/>
            <a:ext cx="3213488" cy="100584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9883808" y="6092502"/>
            <a:ext cx="1927831" cy="658159"/>
          </a:xfrm>
          <a:prstGeom prst="rect">
            <a:avLst/>
          </a:prstGeom>
        </p:spPr>
      </p:pic>
    </p:spTree>
    <p:extLst>
      <p:ext uri="{BB962C8B-B14F-4D97-AF65-F5344CB8AC3E}">
        <p14:creationId xmlns:p14="http://schemas.microsoft.com/office/powerpoint/2010/main" val="1871251610"/>
      </p:ext>
    </p:extLst>
  </p:cSld>
  <p:clrMapOvr>
    <a:overrideClrMapping bg1="lt1" tx1="dk1" bg2="lt2" tx2="dk2" accent1="accent1" accent2="accent2" accent3="accent3" accent4="accent4" accent5="accent5" accent6="accent6" hlink="hlink" folHlink="folHlink"/>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10" name="CuadroTexto 9"/>
          <p:cNvSpPr txBox="1"/>
          <p:nvPr/>
        </p:nvSpPr>
        <p:spPr>
          <a:xfrm>
            <a:off x="2920481" y="2593910"/>
            <a:ext cx="6895323" cy="646331"/>
          </a:xfrm>
          <a:prstGeom prst="rect">
            <a:avLst/>
          </a:prstGeom>
          <a:noFill/>
        </p:spPr>
        <p:txBody>
          <a:bodyPr wrap="square" rtlCol="0">
            <a:spAutoFit/>
          </a:bodyPr>
          <a:lstStyle/>
          <a:p>
            <a:pPr lvl="0" algn="ctr"/>
            <a:r>
              <a:rPr lang="es-MX" sz="3600" b="1" dirty="0">
                <a:solidFill>
                  <a:prstClr val="black"/>
                </a:solidFill>
              </a:rPr>
              <a:t>Agenda Regulatoria</a:t>
            </a:r>
            <a:endParaRPr kumimoji="0" lang="es-CO"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02278"/>
      </p:ext>
    </p:extLst>
  </p:cSld>
  <p:clrMapOvr>
    <a:overrideClrMapping bg1="lt1" tx1="dk1" bg2="lt2" tx2="dk2" accent1="accent1" accent2="accent2" accent3="accent3" accent4="accent4" accent5="accent5" accent6="accent6" hlink="hlink" folHlink="folHlink"/>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6" name="CuadroTexto 5"/>
          <p:cNvSpPr txBox="1"/>
          <p:nvPr/>
        </p:nvSpPr>
        <p:spPr>
          <a:xfrm>
            <a:off x="2845836" y="2659137"/>
            <a:ext cx="6895323" cy="1200329"/>
          </a:xfrm>
          <a:prstGeom prst="rect">
            <a:avLst/>
          </a:prstGeom>
          <a:noFill/>
        </p:spPr>
        <p:txBody>
          <a:bodyPr wrap="square" rtlCol="0">
            <a:spAutoFit/>
          </a:bodyPr>
          <a:lstStyle/>
          <a:p>
            <a:pPr lvl="0" algn="ctr"/>
            <a:r>
              <a:rPr lang="es-MX" sz="3600" b="1" dirty="0">
                <a:solidFill>
                  <a:prstClr val="black"/>
                </a:solidFill>
              </a:rPr>
              <a:t>Política de recuperación de recursos – Plan de Acción</a:t>
            </a:r>
            <a:endParaRPr kumimoji="0" lang="es-CO"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879107"/>
      </p:ext>
    </p:extLst>
  </p:cSld>
  <p:clrMapOvr>
    <a:overrideClrMapping bg1="lt1" tx1="dk1" bg2="lt2" tx2="dk2" accent1="accent1" accent2="accent2" accent3="accent3" accent4="accent4" accent5="accent5" accent6="accent6" hlink="hlink" folHlink="folHlink"/>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6" name="Rectángulo 5">
            <a:extLst>
              <a:ext uri="{FF2B5EF4-FFF2-40B4-BE49-F238E27FC236}">
                <a16:creationId xmlns:a16="http://schemas.microsoft.com/office/drawing/2014/main" id="{47BA6394-CC5D-BE5F-C25F-159210BB1662}"/>
              </a:ext>
            </a:extLst>
          </p:cNvPr>
          <p:cNvSpPr/>
          <p:nvPr/>
        </p:nvSpPr>
        <p:spPr>
          <a:xfrm>
            <a:off x="545409" y="100584"/>
            <a:ext cx="10716147" cy="646331"/>
          </a:xfrm>
          <a:prstGeom prst="rect">
            <a:avLst/>
          </a:prstGeom>
        </p:spPr>
        <p:txBody>
          <a:bodyPr wrap="square">
            <a:spAutoFit/>
          </a:bodyPr>
          <a:lstStyle/>
          <a:p>
            <a:pPr algn="ctr"/>
            <a:r>
              <a:rPr lang="es-CO" sz="3600" b="1" dirty="0">
                <a:solidFill>
                  <a:schemeClr val="accent5">
                    <a:lumMod val="50000"/>
                  </a:schemeClr>
                </a:solidFill>
                <a:latin typeface="Poppins SemiBold" panose="00000700000000000000" pitchFamily="2" charset="0"/>
                <a:cs typeface="Poppins SemiBold" panose="00000700000000000000" pitchFamily="2" charset="0"/>
              </a:rPr>
              <a:t>PLAN MAESTRO DE ACCIONES JUDICIALES  </a:t>
            </a:r>
          </a:p>
        </p:txBody>
      </p:sp>
      <p:sp>
        <p:nvSpPr>
          <p:cNvPr id="10" name="Pentagon 17">
            <a:extLst>
              <a:ext uri="{FF2B5EF4-FFF2-40B4-BE49-F238E27FC236}">
                <a16:creationId xmlns:a16="http://schemas.microsoft.com/office/drawing/2014/main" id="{38845B87-8D0B-55C0-BAC6-9F55C2CE9A06}"/>
              </a:ext>
            </a:extLst>
          </p:cNvPr>
          <p:cNvSpPr/>
          <p:nvPr/>
        </p:nvSpPr>
        <p:spPr>
          <a:xfrm>
            <a:off x="467447" y="1396697"/>
            <a:ext cx="5628552" cy="1077976"/>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s-CO" sz="2000" b="1"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sym typeface="Arial"/>
              </a:rPr>
              <a:t>Meta Sectorial 515  - Plan Distrital de Desarrollo Distrital </a:t>
            </a:r>
          </a:p>
        </p:txBody>
      </p:sp>
      <p:sp>
        <p:nvSpPr>
          <p:cNvPr id="11" name="CuadroTexto 10">
            <a:extLst>
              <a:ext uri="{FF2B5EF4-FFF2-40B4-BE49-F238E27FC236}">
                <a16:creationId xmlns:a16="http://schemas.microsoft.com/office/drawing/2014/main" id="{B303968D-132F-B276-1321-F7CD628DED83}"/>
              </a:ext>
            </a:extLst>
          </p:cNvPr>
          <p:cNvSpPr txBox="1"/>
          <p:nvPr/>
        </p:nvSpPr>
        <p:spPr>
          <a:xfrm>
            <a:off x="6299781" y="1201746"/>
            <a:ext cx="5499310" cy="1677382"/>
          </a:xfrm>
          <a:prstGeom prst="rect">
            <a:avLst/>
          </a:prstGeom>
          <a:noFill/>
        </p:spPr>
        <p:txBody>
          <a:bodyPr wrap="square">
            <a:spAutoFit/>
          </a:bodyPr>
          <a:lstStyle/>
          <a:p>
            <a:pPr algn="just"/>
            <a:r>
              <a:rPr lang="es-ES_tradnl" sz="1700" i="1" kern="0" dirty="0">
                <a:solidFill>
                  <a:srgbClr val="000000"/>
                </a:solidFill>
                <a:latin typeface="Poppins SemiBold" panose="00000700000000000000" pitchFamily="2" charset="0"/>
                <a:cs typeface="Poppins SemiBold" panose="00000700000000000000" pitchFamily="2" charset="0"/>
              </a:rPr>
              <a:t>Acuerdo 761 de 2020, propósito 5 "Construir Bogotá Región con gobierno abierto, transparente y ciudadanía consciente" Meta No. 515: Generar un plan maestro de acciones judiciales para la defensa y la recuperación del patrimonio distrital</a:t>
            </a:r>
            <a:r>
              <a:rPr lang="es-ES_tradnl" i="1" kern="0" dirty="0">
                <a:solidFill>
                  <a:srgbClr val="000000"/>
                </a:solidFill>
                <a:latin typeface="Poppins SemiBold" panose="00000700000000000000" pitchFamily="2" charset="0"/>
                <a:cs typeface="Poppins SemiBold" panose="00000700000000000000" pitchFamily="2" charset="0"/>
              </a:rPr>
              <a:t>.</a:t>
            </a:r>
            <a:endParaRPr lang="es-CO" i="1" kern="0" dirty="0">
              <a:solidFill>
                <a:srgbClr val="000000"/>
              </a:solidFill>
              <a:latin typeface="Poppins SemiBold" panose="00000700000000000000" pitchFamily="2" charset="0"/>
              <a:cs typeface="Poppins SemiBold" panose="00000700000000000000" pitchFamily="2" charset="0"/>
            </a:endParaRPr>
          </a:p>
        </p:txBody>
      </p:sp>
      <p:sp>
        <p:nvSpPr>
          <p:cNvPr id="12" name="Pentagon 17">
            <a:extLst>
              <a:ext uri="{FF2B5EF4-FFF2-40B4-BE49-F238E27FC236}">
                <a16:creationId xmlns:a16="http://schemas.microsoft.com/office/drawing/2014/main" id="{132D878B-85BD-7443-908E-7803C7834A83}"/>
              </a:ext>
            </a:extLst>
          </p:cNvPr>
          <p:cNvSpPr/>
          <p:nvPr/>
        </p:nvSpPr>
        <p:spPr>
          <a:xfrm>
            <a:off x="574941" y="3307775"/>
            <a:ext cx="5628552" cy="1077976"/>
          </a:xfrm>
          <a:prstGeom prst="homePlate">
            <a:avLst/>
          </a:prstGeom>
          <a:solidFill>
            <a:srgbClr val="F2A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s-ES" sz="2000" b="1"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sym typeface="Arial"/>
              </a:rPr>
              <a:t>Decreto Distrital 556  de 20 de diciembre de  2021  </a:t>
            </a:r>
            <a:endParaRPr lang="es-CO" sz="2000" b="1"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sym typeface="Arial"/>
            </a:endParaRPr>
          </a:p>
        </p:txBody>
      </p:sp>
      <p:sp>
        <p:nvSpPr>
          <p:cNvPr id="15" name="CuadroTexto 14">
            <a:extLst>
              <a:ext uri="{FF2B5EF4-FFF2-40B4-BE49-F238E27FC236}">
                <a16:creationId xmlns:a16="http://schemas.microsoft.com/office/drawing/2014/main" id="{6ABD2EFD-6C99-CD12-20DD-5D36AF471B5F}"/>
              </a:ext>
            </a:extLst>
          </p:cNvPr>
          <p:cNvSpPr txBox="1"/>
          <p:nvPr/>
        </p:nvSpPr>
        <p:spPr>
          <a:xfrm>
            <a:off x="6416523" y="3401792"/>
            <a:ext cx="5499309" cy="1154162"/>
          </a:xfrm>
          <a:prstGeom prst="rect">
            <a:avLst/>
          </a:prstGeom>
          <a:noFill/>
        </p:spPr>
        <p:txBody>
          <a:bodyPr wrap="square">
            <a:spAutoFit/>
          </a:bodyPr>
          <a:lstStyle/>
          <a:p>
            <a:pPr algn="just" defTabSz="457200"/>
            <a:r>
              <a:rPr lang="es-MX" sz="1700" i="1" kern="0" dirty="0">
                <a:solidFill>
                  <a:srgbClr val="000000"/>
                </a:solidFill>
                <a:latin typeface="Poppins SemiBold" panose="00000700000000000000" pitchFamily="2" charset="0"/>
                <a:cs typeface="Poppins SemiBold" panose="00000700000000000000" pitchFamily="2" charset="0"/>
              </a:rPr>
              <a:t>El Plan Maestro tiene como objetivo general orientar la gestión de las entidades y organismos del Distrito  la  recuperación del patrimonio público</a:t>
            </a:r>
            <a:r>
              <a:rPr lang="es-MX" i="1" kern="0" dirty="0">
                <a:solidFill>
                  <a:srgbClr val="000000"/>
                </a:solidFill>
                <a:latin typeface="Poppins SemiBold" panose="00000700000000000000" pitchFamily="2" charset="0"/>
                <a:cs typeface="Poppins SemiBold" panose="00000700000000000000" pitchFamily="2" charset="0"/>
              </a:rPr>
              <a:t>.</a:t>
            </a:r>
            <a:endParaRPr lang="es-CO" i="1" kern="0" dirty="0">
              <a:solidFill>
                <a:srgbClr val="000000"/>
              </a:solidFill>
              <a:latin typeface="Poppins SemiBold" panose="00000700000000000000" pitchFamily="2" charset="0"/>
              <a:cs typeface="Poppins SemiBold" panose="00000700000000000000" pitchFamily="2" charset="0"/>
            </a:endParaRPr>
          </a:p>
        </p:txBody>
      </p:sp>
      <p:sp>
        <p:nvSpPr>
          <p:cNvPr id="17" name="Pentagon 17">
            <a:extLst>
              <a:ext uri="{FF2B5EF4-FFF2-40B4-BE49-F238E27FC236}">
                <a16:creationId xmlns:a16="http://schemas.microsoft.com/office/drawing/2014/main" id="{A4FFE570-6503-FDDA-C5E8-AC687CCCA521}"/>
              </a:ext>
            </a:extLst>
          </p:cNvPr>
          <p:cNvSpPr/>
          <p:nvPr/>
        </p:nvSpPr>
        <p:spPr>
          <a:xfrm>
            <a:off x="574941" y="5383212"/>
            <a:ext cx="5557815" cy="1077976"/>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CO" sz="2000" b="1"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Implementación</a:t>
            </a:r>
          </a:p>
        </p:txBody>
      </p:sp>
      <p:sp>
        <p:nvSpPr>
          <p:cNvPr id="18" name="CuadroTexto 17">
            <a:extLst>
              <a:ext uri="{FF2B5EF4-FFF2-40B4-BE49-F238E27FC236}">
                <a16:creationId xmlns:a16="http://schemas.microsoft.com/office/drawing/2014/main" id="{8BCB0FC0-DC87-EC75-C293-CE9A8ED74060}"/>
              </a:ext>
            </a:extLst>
          </p:cNvPr>
          <p:cNvSpPr txBox="1"/>
          <p:nvPr/>
        </p:nvSpPr>
        <p:spPr>
          <a:xfrm>
            <a:off x="6299782" y="5357090"/>
            <a:ext cx="5499309" cy="1154162"/>
          </a:xfrm>
          <a:prstGeom prst="rect">
            <a:avLst/>
          </a:prstGeom>
          <a:noFill/>
        </p:spPr>
        <p:txBody>
          <a:bodyPr wrap="square">
            <a:spAutoFit/>
          </a:bodyPr>
          <a:lstStyle/>
          <a:p>
            <a:pPr algn="just" defTabSz="457200"/>
            <a:r>
              <a:rPr lang="es-MX" sz="1700" i="1" kern="0" dirty="0">
                <a:solidFill>
                  <a:srgbClr val="000000"/>
                </a:solidFill>
                <a:latin typeface="Poppins SemiBold" panose="00000700000000000000" pitchFamily="2" charset="0"/>
                <a:cs typeface="Poppins SemiBold" panose="00000700000000000000" pitchFamily="2" charset="0"/>
              </a:rPr>
              <a:t>Para la implementación de la Política de Recuperación del Patrimonio Distrital, se implementarán las siguientes fases i) Preparación, ii) Ejecución y iii) Seguimiento</a:t>
            </a:r>
            <a:r>
              <a:rPr lang="es-MX" i="1" kern="0" dirty="0">
                <a:solidFill>
                  <a:srgbClr val="000000"/>
                </a:solidFill>
                <a:latin typeface="Poppins SemiBold" panose="00000700000000000000" pitchFamily="2" charset="0"/>
                <a:cs typeface="Poppins SemiBold" panose="00000700000000000000" pitchFamily="2" charset="0"/>
              </a:rPr>
              <a:t>.</a:t>
            </a:r>
            <a:endParaRPr lang="es-CO" i="1" kern="0" dirty="0">
              <a:solidFill>
                <a:srgbClr val="000000"/>
              </a:solidFill>
              <a:latin typeface="Poppins SemiBold" panose="00000700000000000000" pitchFamily="2" charset="0"/>
              <a:cs typeface="Poppins SemiBold" panose="00000700000000000000" pitchFamily="2" charset="0"/>
            </a:endParaRPr>
          </a:p>
        </p:txBody>
      </p:sp>
      <p:pic>
        <p:nvPicPr>
          <p:cNvPr id="13" name="Imagen 12">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991461" y="6375341"/>
            <a:ext cx="1083279" cy="416157"/>
          </a:xfrm>
          <a:prstGeom prst="rect">
            <a:avLst/>
          </a:prstGeom>
        </p:spPr>
      </p:pic>
    </p:spTree>
    <p:extLst>
      <p:ext uri="{BB962C8B-B14F-4D97-AF65-F5344CB8AC3E}">
        <p14:creationId xmlns:p14="http://schemas.microsoft.com/office/powerpoint/2010/main" val="7357418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3" name="Rectángulo 2">
            <a:extLst>
              <a:ext uri="{FF2B5EF4-FFF2-40B4-BE49-F238E27FC236}">
                <a16:creationId xmlns:a16="http://schemas.microsoft.com/office/drawing/2014/main" id="{F5C5FB4A-20FC-C286-1FC7-AFA4926842F5}"/>
              </a:ext>
            </a:extLst>
          </p:cNvPr>
          <p:cNvSpPr/>
          <p:nvPr/>
        </p:nvSpPr>
        <p:spPr>
          <a:xfrm>
            <a:off x="0" y="140176"/>
            <a:ext cx="3586137" cy="1200329"/>
          </a:xfrm>
          <a:prstGeom prst="rect">
            <a:avLst/>
          </a:prstGeom>
        </p:spPr>
        <p:txBody>
          <a:bodyPr wrap="square">
            <a:spAutoFit/>
          </a:bodyPr>
          <a:lstStyle/>
          <a:p>
            <a:pPr algn="ctr"/>
            <a:r>
              <a:rPr lang="es-CO" sz="3600" b="1" dirty="0">
                <a:solidFill>
                  <a:schemeClr val="accent5">
                    <a:lumMod val="50000"/>
                  </a:schemeClr>
                </a:solidFill>
                <a:latin typeface="Poppins SemiBold" panose="00000700000000000000" pitchFamily="2" charset="0"/>
                <a:cs typeface="Poppins SemiBold" panose="00000700000000000000" pitchFamily="2" charset="0"/>
              </a:rPr>
              <a:t>OBJETIVOS   ESPECÍFICOS  </a:t>
            </a:r>
          </a:p>
        </p:txBody>
      </p:sp>
      <p:sp>
        <p:nvSpPr>
          <p:cNvPr id="5" name="Freeform 1">
            <a:extLst>
              <a:ext uri="{FF2B5EF4-FFF2-40B4-BE49-F238E27FC236}">
                <a16:creationId xmlns:a16="http://schemas.microsoft.com/office/drawing/2014/main" id="{6A81CB9E-7E1C-2421-9177-34E267662119}"/>
              </a:ext>
            </a:extLst>
          </p:cNvPr>
          <p:cNvSpPr>
            <a:spLocks noChangeArrowheads="1"/>
          </p:cNvSpPr>
          <p:nvPr/>
        </p:nvSpPr>
        <p:spPr bwMode="auto">
          <a:xfrm>
            <a:off x="241733" y="2957185"/>
            <a:ext cx="4255855" cy="3918815"/>
          </a:xfrm>
          <a:custGeom>
            <a:avLst/>
            <a:gdLst>
              <a:gd name="T0" fmla="*/ 1024 w 4235"/>
              <a:gd name="T1" fmla="*/ 463 h 3897"/>
              <a:gd name="T2" fmla="*/ 2285 w 4235"/>
              <a:gd name="T3" fmla="*/ 0 h 3897"/>
              <a:gd name="T4" fmla="*/ 2285 w 4235"/>
              <a:gd name="T5" fmla="*/ 0 h 3897"/>
              <a:gd name="T6" fmla="*/ 2285 w 4235"/>
              <a:gd name="T7" fmla="*/ 0 h 3897"/>
              <a:gd name="T8" fmla="*/ 4234 w 4235"/>
              <a:gd name="T9" fmla="*/ 1947 h 3897"/>
              <a:gd name="T10" fmla="*/ 4234 w 4235"/>
              <a:gd name="T11" fmla="*/ 1947 h 3897"/>
              <a:gd name="T12" fmla="*/ 4234 w 4235"/>
              <a:gd name="T13" fmla="*/ 1947 h 3897"/>
              <a:gd name="T14" fmla="*/ 2285 w 4235"/>
              <a:gd name="T15" fmla="*/ 3896 h 3897"/>
              <a:gd name="T16" fmla="*/ 2285 w 4235"/>
              <a:gd name="T17" fmla="*/ 3896 h 3897"/>
              <a:gd name="T18" fmla="*/ 2285 w 4235"/>
              <a:gd name="T19" fmla="*/ 3896 h 3897"/>
              <a:gd name="T20" fmla="*/ 880 w 4235"/>
              <a:gd name="T21" fmla="*/ 3297 h 3897"/>
              <a:gd name="T22" fmla="*/ 880 w 4235"/>
              <a:gd name="T23" fmla="*/ 3297 h 3897"/>
              <a:gd name="T24" fmla="*/ 0 w 4235"/>
              <a:gd name="T25" fmla="*/ 3297 h 3897"/>
              <a:gd name="T26" fmla="*/ 0 w 4235"/>
              <a:gd name="T27" fmla="*/ 2655 h 3897"/>
              <a:gd name="T28" fmla="*/ 530 w 4235"/>
              <a:gd name="T29" fmla="*/ 2655 h 3897"/>
              <a:gd name="T30" fmla="*/ 530 w 4235"/>
              <a:gd name="T31" fmla="*/ 1481 h 3897"/>
              <a:gd name="T32" fmla="*/ 62 w 4235"/>
              <a:gd name="T33" fmla="*/ 1481 h 3897"/>
              <a:gd name="T34" fmla="*/ 62 w 4235"/>
              <a:gd name="T35" fmla="*/ 973 h 3897"/>
              <a:gd name="T36" fmla="*/ 104 w 4235"/>
              <a:gd name="T37" fmla="*/ 965 h 3897"/>
              <a:gd name="T38" fmla="*/ 104 w 4235"/>
              <a:gd name="T39" fmla="*/ 965 h 3897"/>
              <a:gd name="T40" fmla="*/ 734 w 4235"/>
              <a:gd name="T41" fmla="*/ 731 h 3897"/>
              <a:gd name="T42" fmla="*/ 734 w 4235"/>
              <a:gd name="T43" fmla="*/ 731 h 3897"/>
              <a:gd name="T44" fmla="*/ 746 w 4235"/>
              <a:gd name="T45" fmla="*/ 723 h 3897"/>
              <a:gd name="T46" fmla="*/ 1304 w 4235"/>
              <a:gd name="T47" fmla="*/ 723 h 3897"/>
              <a:gd name="T48" fmla="*/ 1304 w 4235"/>
              <a:gd name="T49" fmla="*/ 2655 h 3897"/>
              <a:gd name="T50" fmla="*/ 1696 w 4235"/>
              <a:gd name="T51" fmla="*/ 2655 h 3897"/>
              <a:gd name="T52" fmla="*/ 1696 w 4235"/>
              <a:gd name="T53" fmla="*/ 2759 h 3897"/>
              <a:gd name="T54" fmla="*/ 1201 w 4235"/>
              <a:gd name="T55" fmla="*/ 2759 h 3897"/>
              <a:gd name="T56" fmla="*/ 1201 w 4235"/>
              <a:gd name="T57" fmla="*/ 826 h 3897"/>
              <a:gd name="T58" fmla="*/ 776 w 4235"/>
              <a:gd name="T59" fmla="*/ 826 h 3897"/>
              <a:gd name="T60" fmla="*/ 776 w 4235"/>
              <a:gd name="T61" fmla="*/ 826 h 3897"/>
              <a:gd name="T62" fmla="*/ 166 w 4235"/>
              <a:gd name="T63" fmla="*/ 1059 h 3897"/>
              <a:gd name="T64" fmla="*/ 166 w 4235"/>
              <a:gd name="T65" fmla="*/ 1059 h 3897"/>
              <a:gd name="T66" fmla="*/ 166 w 4235"/>
              <a:gd name="T67" fmla="*/ 1378 h 3897"/>
              <a:gd name="T68" fmla="*/ 633 w 4235"/>
              <a:gd name="T69" fmla="*/ 1378 h 3897"/>
              <a:gd name="T70" fmla="*/ 633 w 4235"/>
              <a:gd name="T71" fmla="*/ 2759 h 3897"/>
              <a:gd name="T72" fmla="*/ 104 w 4235"/>
              <a:gd name="T73" fmla="*/ 2759 h 3897"/>
              <a:gd name="T74" fmla="*/ 104 w 4235"/>
              <a:gd name="T75" fmla="*/ 3193 h 3897"/>
              <a:gd name="T76" fmla="*/ 924 w 4235"/>
              <a:gd name="T77" fmla="*/ 3193 h 3897"/>
              <a:gd name="T78" fmla="*/ 924 w 4235"/>
              <a:gd name="T79" fmla="*/ 3193 h 3897"/>
              <a:gd name="T80" fmla="*/ 2285 w 4235"/>
              <a:gd name="T81" fmla="*/ 3792 h 3897"/>
              <a:gd name="T82" fmla="*/ 2285 w 4235"/>
              <a:gd name="T83" fmla="*/ 3792 h 3897"/>
              <a:gd name="T84" fmla="*/ 2285 w 4235"/>
              <a:gd name="T85" fmla="*/ 3792 h 3897"/>
              <a:gd name="T86" fmla="*/ 4130 w 4235"/>
              <a:gd name="T87" fmla="*/ 1947 h 3897"/>
              <a:gd name="T88" fmla="*/ 4130 w 4235"/>
              <a:gd name="T89" fmla="*/ 1947 h 3897"/>
              <a:gd name="T90" fmla="*/ 4130 w 4235"/>
              <a:gd name="T91" fmla="*/ 1947 h 3897"/>
              <a:gd name="T92" fmla="*/ 2285 w 4235"/>
              <a:gd name="T93" fmla="*/ 103 h 3897"/>
              <a:gd name="T94" fmla="*/ 2285 w 4235"/>
              <a:gd name="T95" fmla="*/ 103 h 3897"/>
              <a:gd name="T96" fmla="*/ 2285 w 4235"/>
              <a:gd name="T97" fmla="*/ 103 h 3897"/>
              <a:gd name="T98" fmla="*/ 1091 w 4235"/>
              <a:gd name="T99" fmla="*/ 542 h 3897"/>
              <a:gd name="T100" fmla="*/ 1091 w 4235"/>
              <a:gd name="T101" fmla="*/ 542 h 3897"/>
              <a:gd name="T102" fmla="*/ 1024 w 4235"/>
              <a:gd name="T103" fmla="*/ 463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35" h="3897">
                <a:moveTo>
                  <a:pt x="1024" y="463"/>
                </a:moveTo>
                <a:cubicBezTo>
                  <a:pt x="1375" y="164"/>
                  <a:pt x="1823" y="0"/>
                  <a:pt x="2285" y="0"/>
                </a:cubicBezTo>
                <a:lnTo>
                  <a:pt x="2285" y="0"/>
                </a:lnTo>
                <a:lnTo>
                  <a:pt x="2285" y="0"/>
                </a:lnTo>
                <a:cubicBezTo>
                  <a:pt x="3359" y="0"/>
                  <a:pt x="4234" y="874"/>
                  <a:pt x="4234" y="1947"/>
                </a:cubicBezTo>
                <a:lnTo>
                  <a:pt x="4234" y="1947"/>
                </a:lnTo>
                <a:lnTo>
                  <a:pt x="4234" y="1947"/>
                </a:lnTo>
                <a:cubicBezTo>
                  <a:pt x="4234" y="3022"/>
                  <a:pt x="3359" y="3896"/>
                  <a:pt x="2285" y="3896"/>
                </a:cubicBezTo>
                <a:lnTo>
                  <a:pt x="2285" y="3896"/>
                </a:lnTo>
                <a:lnTo>
                  <a:pt x="2285" y="3896"/>
                </a:lnTo>
                <a:cubicBezTo>
                  <a:pt x="1756" y="3896"/>
                  <a:pt x="1246" y="3678"/>
                  <a:pt x="880" y="3297"/>
                </a:cubicBezTo>
                <a:lnTo>
                  <a:pt x="880" y="3297"/>
                </a:lnTo>
                <a:lnTo>
                  <a:pt x="0" y="3297"/>
                </a:lnTo>
                <a:lnTo>
                  <a:pt x="0" y="2655"/>
                </a:lnTo>
                <a:lnTo>
                  <a:pt x="530" y="2655"/>
                </a:lnTo>
                <a:lnTo>
                  <a:pt x="530" y="1481"/>
                </a:lnTo>
                <a:lnTo>
                  <a:pt x="62" y="1481"/>
                </a:lnTo>
                <a:lnTo>
                  <a:pt x="62" y="973"/>
                </a:lnTo>
                <a:lnTo>
                  <a:pt x="104" y="965"/>
                </a:lnTo>
                <a:lnTo>
                  <a:pt x="104" y="965"/>
                </a:lnTo>
                <a:cubicBezTo>
                  <a:pt x="370" y="914"/>
                  <a:pt x="546" y="848"/>
                  <a:pt x="734" y="731"/>
                </a:cubicBezTo>
                <a:lnTo>
                  <a:pt x="734" y="731"/>
                </a:lnTo>
                <a:lnTo>
                  <a:pt x="746" y="723"/>
                </a:lnTo>
                <a:lnTo>
                  <a:pt x="1304" y="723"/>
                </a:lnTo>
                <a:lnTo>
                  <a:pt x="1304" y="2655"/>
                </a:lnTo>
                <a:lnTo>
                  <a:pt x="1696" y="2655"/>
                </a:lnTo>
                <a:lnTo>
                  <a:pt x="1696" y="2759"/>
                </a:lnTo>
                <a:lnTo>
                  <a:pt x="1201" y="2759"/>
                </a:lnTo>
                <a:lnTo>
                  <a:pt x="1201" y="826"/>
                </a:lnTo>
                <a:lnTo>
                  <a:pt x="776" y="826"/>
                </a:lnTo>
                <a:lnTo>
                  <a:pt x="776" y="826"/>
                </a:lnTo>
                <a:cubicBezTo>
                  <a:pt x="591" y="940"/>
                  <a:pt x="416" y="1006"/>
                  <a:pt x="166" y="1059"/>
                </a:cubicBezTo>
                <a:lnTo>
                  <a:pt x="166" y="1059"/>
                </a:lnTo>
                <a:lnTo>
                  <a:pt x="166" y="1378"/>
                </a:lnTo>
                <a:lnTo>
                  <a:pt x="633" y="1378"/>
                </a:lnTo>
                <a:lnTo>
                  <a:pt x="633" y="2759"/>
                </a:lnTo>
                <a:lnTo>
                  <a:pt x="104" y="2759"/>
                </a:lnTo>
                <a:lnTo>
                  <a:pt x="104" y="3193"/>
                </a:lnTo>
                <a:lnTo>
                  <a:pt x="924" y="3193"/>
                </a:lnTo>
                <a:lnTo>
                  <a:pt x="924" y="3193"/>
                </a:lnTo>
                <a:cubicBezTo>
                  <a:pt x="1273" y="3572"/>
                  <a:pt x="1771" y="3792"/>
                  <a:pt x="2285" y="3792"/>
                </a:cubicBezTo>
                <a:lnTo>
                  <a:pt x="2285" y="3792"/>
                </a:lnTo>
                <a:lnTo>
                  <a:pt x="2285" y="3792"/>
                </a:lnTo>
                <a:cubicBezTo>
                  <a:pt x="3303" y="3792"/>
                  <a:pt x="4130" y="2965"/>
                  <a:pt x="4130" y="1947"/>
                </a:cubicBezTo>
                <a:lnTo>
                  <a:pt x="4130" y="1947"/>
                </a:lnTo>
                <a:lnTo>
                  <a:pt x="4130" y="1947"/>
                </a:lnTo>
                <a:cubicBezTo>
                  <a:pt x="4130" y="931"/>
                  <a:pt x="3303" y="103"/>
                  <a:pt x="2285" y="103"/>
                </a:cubicBezTo>
                <a:lnTo>
                  <a:pt x="2285" y="103"/>
                </a:lnTo>
                <a:lnTo>
                  <a:pt x="2285" y="103"/>
                </a:lnTo>
                <a:cubicBezTo>
                  <a:pt x="1848" y="103"/>
                  <a:pt x="1423" y="259"/>
                  <a:pt x="1091" y="542"/>
                </a:cubicBezTo>
                <a:lnTo>
                  <a:pt x="1091" y="542"/>
                </a:lnTo>
                <a:lnTo>
                  <a:pt x="1024" y="463"/>
                </a:lnTo>
              </a:path>
            </a:pathLst>
          </a:custGeom>
          <a:solidFill>
            <a:schemeClr val="accent1"/>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7" name="CuadroTexto 6">
            <a:extLst>
              <a:ext uri="{FF2B5EF4-FFF2-40B4-BE49-F238E27FC236}">
                <a16:creationId xmlns:a16="http://schemas.microsoft.com/office/drawing/2014/main" id="{9D27DF10-4E5A-1D9D-89BD-49CE86C1AD15}"/>
              </a:ext>
            </a:extLst>
          </p:cNvPr>
          <p:cNvSpPr txBox="1"/>
          <p:nvPr/>
        </p:nvSpPr>
        <p:spPr>
          <a:xfrm>
            <a:off x="1576873" y="3947499"/>
            <a:ext cx="2659225" cy="160043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solidFill>
                  <a:srgbClr val="604878">
                    <a:lumMod val="50000"/>
                  </a:srgbClr>
                </a:solidFill>
                <a:effectLst>
                  <a:outerShdw blurRad="38100" dist="19050" dir="2700000" algn="tl" rotWithShape="0">
                    <a:prstClr val="black">
                      <a:lumMod val="50000"/>
                      <a:alpha val="40000"/>
                    </a:prstClr>
                  </a:outerShdw>
                </a:effectLst>
                <a:uLnTx/>
                <a:uFillTx/>
                <a:latin typeface="Arial" panose="020B0604020202020204" pitchFamily="34" charset="0"/>
                <a:cs typeface="Arial" panose="020B0604020202020204" pitchFamily="34" charset="0"/>
              </a:rPr>
              <a:t>Identificar lesiones a los bienes, derechos y obligaciones, que son propiedad del </a:t>
            </a:r>
            <a:r>
              <a:rPr lang="es-ES"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rPr>
              <a:t>distrito </a:t>
            </a:r>
            <a:r>
              <a:rPr kumimoji="0" lang="es-ES" sz="1400" b="1" i="0" u="none" strike="noStrike" kern="1200" cap="none" spc="0" normalizeH="0" baseline="0" noProof="0" dirty="0">
                <a:ln/>
                <a:solidFill>
                  <a:srgbClr val="604878">
                    <a:lumMod val="50000"/>
                  </a:srgbClr>
                </a:solidFill>
                <a:effectLst>
                  <a:outerShdw blurRad="38100" dist="19050" dir="2700000" algn="tl" rotWithShape="0">
                    <a:prstClr val="black">
                      <a:lumMod val="50000"/>
                      <a:alpha val="40000"/>
                    </a:prstClr>
                  </a:outerShdw>
                </a:effectLst>
                <a:uLnTx/>
                <a:uFillTx/>
                <a:latin typeface="Arial" panose="020B0604020202020204" pitchFamily="34" charset="0"/>
                <a:cs typeface="Arial" panose="020B0604020202020204" pitchFamily="34" charset="0"/>
              </a:rPr>
              <a:t>y que se emplean para el cumplimiento de sus atribuciones.</a:t>
            </a:r>
            <a:endParaRPr kumimoji="0" lang="es-CO" sz="1400" b="1" i="0" u="none" strike="noStrike" kern="1200" cap="none" spc="0" normalizeH="0" baseline="0" noProof="0" dirty="0">
              <a:ln/>
              <a:solidFill>
                <a:srgbClr val="604878">
                  <a:lumMod val="50000"/>
                </a:srgbClr>
              </a:solidFill>
              <a:effectLst>
                <a:outerShdw blurRad="38100" dist="19050" dir="2700000" algn="tl" rotWithShape="0">
                  <a:prstClr val="black">
                    <a:lumMod val="50000"/>
                    <a:alpha val="40000"/>
                  </a:prstClr>
                </a:outerShdw>
              </a:effectLst>
              <a:uLnTx/>
              <a:uFillTx/>
              <a:latin typeface="Arial" panose="020B0604020202020204" pitchFamily="34" charset="0"/>
              <a:cs typeface="Arial" panose="020B0604020202020204" pitchFamily="34" charset="0"/>
            </a:endParaRPr>
          </a:p>
        </p:txBody>
      </p:sp>
      <p:sp>
        <p:nvSpPr>
          <p:cNvPr id="9" name="Freeform 3">
            <a:extLst>
              <a:ext uri="{FF2B5EF4-FFF2-40B4-BE49-F238E27FC236}">
                <a16:creationId xmlns:a16="http://schemas.microsoft.com/office/drawing/2014/main" id="{9F2B14B5-C305-F0C0-4AF1-ED1D12D1E985}"/>
              </a:ext>
            </a:extLst>
          </p:cNvPr>
          <p:cNvSpPr>
            <a:spLocks noChangeArrowheads="1"/>
          </p:cNvSpPr>
          <p:nvPr/>
        </p:nvSpPr>
        <p:spPr bwMode="auto">
          <a:xfrm>
            <a:off x="3545629" y="106016"/>
            <a:ext cx="4533782" cy="3570246"/>
          </a:xfrm>
          <a:custGeom>
            <a:avLst/>
            <a:gdLst>
              <a:gd name="T0" fmla="*/ 2382 w 4332"/>
              <a:gd name="T1" fmla="*/ 0 h 3897"/>
              <a:gd name="T2" fmla="*/ 2382 w 4332"/>
              <a:gd name="T3" fmla="*/ 0 h 3897"/>
              <a:gd name="T4" fmla="*/ 4331 w 4332"/>
              <a:gd name="T5" fmla="*/ 1947 h 3897"/>
              <a:gd name="T6" fmla="*/ 2382 w 4332"/>
              <a:gd name="T7" fmla="*/ 3896 h 3897"/>
              <a:gd name="T8" fmla="*/ 2382 w 4332"/>
              <a:gd name="T9" fmla="*/ 3896 h 3897"/>
              <a:gd name="T10" fmla="*/ 977 w 4332"/>
              <a:gd name="T11" fmla="*/ 3297 h 3897"/>
              <a:gd name="T12" fmla="*/ 51 w 4332"/>
              <a:gd name="T13" fmla="*/ 2840 h 3897"/>
              <a:gd name="T14" fmla="*/ 83 w 4332"/>
              <a:gd name="T15" fmla="*/ 2812 h 3897"/>
              <a:gd name="T16" fmla="*/ 1089 w 4332"/>
              <a:gd name="T17" fmla="*/ 1577 h 3897"/>
              <a:gd name="T18" fmla="*/ 836 w 4332"/>
              <a:gd name="T19" fmla="*/ 1302 h 3897"/>
              <a:gd name="T20" fmla="*/ 836 w 4332"/>
              <a:gd name="T21" fmla="*/ 1302 h 3897"/>
              <a:gd name="T22" fmla="*/ 467 w 4332"/>
              <a:gd name="T23" fmla="*/ 1520 h 3897"/>
              <a:gd name="T24" fmla="*/ 0 w 4332"/>
              <a:gd name="T25" fmla="*/ 1126 h 3897"/>
              <a:gd name="T26" fmla="*/ 35 w 4332"/>
              <a:gd name="T27" fmla="*/ 1090 h 3897"/>
              <a:gd name="T28" fmla="*/ 930 w 4332"/>
              <a:gd name="T29" fmla="*/ 676 h 3897"/>
              <a:gd name="T30" fmla="*/ 1577 w 4332"/>
              <a:gd name="T31" fmla="*/ 911 h 3897"/>
              <a:gd name="T32" fmla="*/ 1577 w 4332"/>
              <a:gd name="T33" fmla="*/ 911 h 3897"/>
              <a:gd name="T34" fmla="*/ 1831 w 4332"/>
              <a:gd name="T35" fmla="*/ 1539 h 3897"/>
              <a:gd name="T36" fmla="*/ 1206 w 4332"/>
              <a:gd name="T37" fmla="*/ 2648 h 3897"/>
              <a:gd name="T38" fmla="*/ 1206 w 4332"/>
              <a:gd name="T39" fmla="*/ 2648 h 3897"/>
              <a:gd name="T40" fmla="*/ 1484 w 4332"/>
              <a:gd name="T41" fmla="*/ 2632 h 3897"/>
              <a:gd name="T42" fmla="*/ 1948 w 4332"/>
              <a:gd name="T43" fmla="*/ 3245 h 3897"/>
              <a:gd name="T44" fmla="*/ 1845 w 4332"/>
              <a:gd name="T45" fmla="*/ 2735 h 3897"/>
              <a:gd name="T46" fmla="*/ 1484 w 4332"/>
              <a:gd name="T47" fmla="*/ 2735 h 3897"/>
              <a:gd name="T48" fmla="*/ 1076 w 4332"/>
              <a:gd name="T49" fmla="*/ 2766 h 3897"/>
              <a:gd name="T50" fmla="*/ 1033 w 4332"/>
              <a:gd name="T51" fmla="*/ 2679 h 3897"/>
              <a:gd name="T52" fmla="*/ 1728 w 4332"/>
              <a:gd name="T53" fmla="*/ 1539 h 3897"/>
              <a:gd name="T54" fmla="*/ 1728 w 4332"/>
              <a:gd name="T55" fmla="*/ 1539 h 3897"/>
              <a:gd name="T56" fmla="*/ 930 w 4332"/>
              <a:gd name="T57" fmla="*/ 780 h 3897"/>
              <a:gd name="T58" fmla="*/ 144 w 4332"/>
              <a:gd name="T59" fmla="*/ 1124 h 3897"/>
              <a:gd name="T60" fmla="*/ 431 w 4332"/>
              <a:gd name="T61" fmla="*/ 1411 h 3897"/>
              <a:gd name="T62" fmla="*/ 836 w 4332"/>
              <a:gd name="T63" fmla="*/ 1198 h 3897"/>
              <a:gd name="T64" fmla="*/ 836 w 4332"/>
              <a:gd name="T65" fmla="*/ 1198 h 3897"/>
              <a:gd name="T66" fmla="*/ 1192 w 4332"/>
              <a:gd name="T67" fmla="*/ 1577 h 3897"/>
              <a:gd name="T68" fmla="*/ 155 w 4332"/>
              <a:gd name="T69" fmla="*/ 2886 h 3897"/>
              <a:gd name="T70" fmla="*/ 155 w 4332"/>
              <a:gd name="T71" fmla="*/ 3193 h 3897"/>
              <a:gd name="T72" fmla="*/ 1020 w 4332"/>
              <a:gd name="T73" fmla="*/ 3193 h 3897"/>
              <a:gd name="T74" fmla="*/ 2382 w 4332"/>
              <a:gd name="T75" fmla="*/ 3792 h 3897"/>
              <a:gd name="T76" fmla="*/ 4228 w 4332"/>
              <a:gd name="T77" fmla="*/ 1947 h 3897"/>
              <a:gd name="T78" fmla="*/ 4228 w 4332"/>
              <a:gd name="T79" fmla="*/ 1947 h 3897"/>
              <a:gd name="T80" fmla="*/ 2382 w 4332"/>
              <a:gd name="T81" fmla="*/ 103 h 3897"/>
              <a:gd name="T82" fmla="*/ 1260 w 4332"/>
              <a:gd name="T83" fmla="*/ 483 h 3897"/>
              <a:gd name="T84" fmla="*/ 1197 w 4332"/>
              <a:gd name="T85" fmla="*/ 401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32" h="3897">
                <a:moveTo>
                  <a:pt x="1197" y="401"/>
                </a:moveTo>
                <a:cubicBezTo>
                  <a:pt x="1540" y="139"/>
                  <a:pt x="1950" y="0"/>
                  <a:pt x="2382" y="0"/>
                </a:cubicBezTo>
                <a:lnTo>
                  <a:pt x="2382" y="0"/>
                </a:lnTo>
                <a:lnTo>
                  <a:pt x="2382" y="0"/>
                </a:lnTo>
                <a:cubicBezTo>
                  <a:pt x="3456" y="0"/>
                  <a:pt x="4331" y="874"/>
                  <a:pt x="4331" y="1947"/>
                </a:cubicBezTo>
                <a:lnTo>
                  <a:pt x="4331" y="1947"/>
                </a:lnTo>
                <a:lnTo>
                  <a:pt x="4331" y="1947"/>
                </a:lnTo>
                <a:cubicBezTo>
                  <a:pt x="4331" y="3022"/>
                  <a:pt x="3456" y="3896"/>
                  <a:pt x="2382" y="3896"/>
                </a:cubicBezTo>
                <a:lnTo>
                  <a:pt x="2382" y="3896"/>
                </a:lnTo>
                <a:lnTo>
                  <a:pt x="2382" y="3896"/>
                </a:lnTo>
                <a:cubicBezTo>
                  <a:pt x="1853" y="3896"/>
                  <a:pt x="1343" y="3678"/>
                  <a:pt x="977" y="3297"/>
                </a:cubicBezTo>
                <a:lnTo>
                  <a:pt x="977" y="3297"/>
                </a:lnTo>
                <a:lnTo>
                  <a:pt x="51" y="3297"/>
                </a:lnTo>
                <a:lnTo>
                  <a:pt x="51" y="2840"/>
                </a:lnTo>
                <a:lnTo>
                  <a:pt x="83" y="2812"/>
                </a:lnTo>
                <a:lnTo>
                  <a:pt x="83" y="2812"/>
                </a:lnTo>
                <a:cubicBezTo>
                  <a:pt x="645" y="2295"/>
                  <a:pt x="1089" y="1886"/>
                  <a:pt x="1089" y="1577"/>
                </a:cubicBezTo>
                <a:lnTo>
                  <a:pt x="1089" y="1577"/>
                </a:lnTo>
                <a:lnTo>
                  <a:pt x="1089" y="1577"/>
                </a:lnTo>
                <a:cubicBezTo>
                  <a:pt x="1089" y="1397"/>
                  <a:pt x="1001" y="1302"/>
                  <a:pt x="836" y="1302"/>
                </a:cubicBezTo>
                <a:lnTo>
                  <a:pt x="836" y="1302"/>
                </a:lnTo>
                <a:lnTo>
                  <a:pt x="836" y="1302"/>
                </a:lnTo>
                <a:cubicBezTo>
                  <a:pt x="698" y="1302"/>
                  <a:pt x="587" y="1401"/>
                  <a:pt x="467" y="1520"/>
                </a:cubicBezTo>
                <a:lnTo>
                  <a:pt x="467" y="1520"/>
                </a:lnTo>
                <a:lnTo>
                  <a:pt x="431" y="1557"/>
                </a:lnTo>
                <a:lnTo>
                  <a:pt x="0" y="1126"/>
                </a:lnTo>
                <a:lnTo>
                  <a:pt x="35" y="1090"/>
                </a:lnTo>
                <a:lnTo>
                  <a:pt x="35" y="1090"/>
                </a:lnTo>
                <a:cubicBezTo>
                  <a:pt x="315" y="792"/>
                  <a:pt x="567" y="676"/>
                  <a:pt x="930" y="676"/>
                </a:cubicBezTo>
                <a:lnTo>
                  <a:pt x="930" y="676"/>
                </a:lnTo>
                <a:lnTo>
                  <a:pt x="930" y="676"/>
                </a:lnTo>
                <a:cubicBezTo>
                  <a:pt x="1190" y="676"/>
                  <a:pt x="1414" y="758"/>
                  <a:pt x="1577" y="911"/>
                </a:cubicBezTo>
                <a:lnTo>
                  <a:pt x="1577" y="911"/>
                </a:lnTo>
                <a:lnTo>
                  <a:pt x="1577" y="911"/>
                </a:lnTo>
                <a:cubicBezTo>
                  <a:pt x="1743" y="1068"/>
                  <a:pt x="1831" y="1285"/>
                  <a:pt x="1831" y="1539"/>
                </a:cubicBezTo>
                <a:lnTo>
                  <a:pt x="1831" y="1539"/>
                </a:lnTo>
                <a:lnTo>
                  <a:pt x="1831" y="1539"/>
                </a:lnTo>
                <a:cubicBezTo>
                  <a:pt x="1831" y="1916"/>
                  <a:pt x="1515" y="2319"/>
                  <a:pt x="1206" y="2648"/>
                </a:cubicBezTo>
                <a:lnTo>
                  <a:pt x="1206" y="2648"/>
                </a:lnTo>
                <a:lnTo>
                  <a:pt x="1206" y="2648"/>
                </a:lnTo>
                <a:cubicBezTo>
                  <a:pt x="1303" y="2639"/>
                  <a:pt x="1408" y="2632"/>
                  <a:pt x="1484" y="2632"/>
                </a:cubicBezTo>
                <a:lnTo>
                  <a:pt x="1484" y="2632"/>
                </a:lnTo>
                <a:lnTo>
                  <a:pt x="1948" y="2632"/>
                </a:lnTo>
                <a:lnTo>
                  <a:pt x="1948" y="3245"/>
                </a:lnTo>
                <a:lnTo>
                  <a:pt x="1845" y="3245"/>
                </a:lnTo>
                <a:lnTo>
                  <a:pt x="1845" y="2735"/>
                </a:lnTo>
                <a:lnTo>
                  <a:pt x="1484" y="2735"/>
                </a:lnTo>
                <a:lnTo>
                  <a:pt x="1484" y="2735"/>
                </a:lnTo>
                <a:cubicBezTo>
                  <a:pt x="1373" y="2735"/>
                  <a:pt x="1195" y="2751"/>
                  <a:pt x="1076" y="2766"/>
                </a:cubicBezTo>
                <a:lnTo>
                  <a:pt x="1076" y="2766"/>
                </a:lnTo>
                <a:lnTo>
                  <a:pt x="930" y="2784"/>
                </a:lnTo>
                <a:lnTo>
                  <a:pt x="1033" y="2679"/>
                </a:lnTo>
                <a:lnTo>
                  <a:pt x="1033" y="2679"/>
                </a:lnTo>
                <a:cubicBezTo>
                  <a:pt x="1357" y="2348"/>
                  <a:pt x="1728" y="1919"/>
                  <a:pt x="1728" y="1539"/>
                </a:cubicBezTo>
                <a:lnTo>
                  <a:pt x="1728" y="1539"/>
                </a:lnTo>
                <a:lnTo>
                  <a:pt x="1728" y="1539"/>
                </a:lnTo>
                <a:cubicBezTo>
                  <a:pt x="1728" y="1085"/>
                  <a:pt x="1407" y="780"/>
                  <a:pt x="930" y="780"/>
                </a:cubicBezTo>
                <a:lnTo>
                  <a:pt x="930" y="780"/>
                </a:lnTo>
                <a:lnTo>
                  <a:pt x="930" y="780"/>
                </a:lnTo>
                <a:cubicBezTo>
                  <a:pt x="609" y="780"/>
                  <a:pt x="392" y="874"/>
                  <a:pt x="144" y="1124"/>
                </a:cubicBezTo>
                <a:lnTo>
                  <a:pt x="144" y="1124"/>
                </a:lnTo>
                <a:lnTo>
                  <a:pt x="431" y="1411"/>
                </a:lnTo>
                <a:lnTo>
                  <a:pt x="431" y="1411"/>
                </a:lnTo>
                <a:cubicBezTo>
                  <a:pt x="532" y="1312"/>
                  <a:pt x="665" y="1198"/>
                  <a:pt x="836" y="1198"/>
                </a:cubicBezTo>
                <a:lnTo>
                  <a:pt x="836" y="1198"/>
                </a:lnTo>
                <a:lnTo>
                  <a:pt x="836" y="1198"/>
                </a:lnTo>
                <a:cubicBezTo>
                  <a:pt x="1059" y="1198"/>
                  <a:pt x="1192" y="1340"/>
                  <a:pt x="1192" y="1577"/>
                </a:cubicBezTo>
                <a:lnTo>
                  <a:pt x="1192" y="1577"/>
                </a:lnTo>
                <a:lnTo>
                  <a:pt x="1192" y="1577"/>
                </a:lnTo>
                <a:cubicBezTo>
                  <a:pt x="1192" y="1931"/>
                  <a:pt x="757" y="2332"/>
                  <a:pt x="155" y="2886"/>
                </a:cubicBezTo>
                <a:lnTo>
                  <a:pt x="155" y="2886"/>
                </a:lnTo>
                <a:lnTo>
                  <a:pt x="155" y="3193"/>
                </a:lnTo>
                <a:lnTo>
                  <a:pt x="1020" y="3193"/>
                </a:lnTo>
                <a:lnTo>
                  <a:pt x="1020" y="3193"/>
                </a:lnTo>
                <a:cubicBezTo>
                  <a:pt x="1368" y="3566"/>
                  <a:pt x="1873" y="3792"/>
                  <a:pt x="2382" y="3792"/>
                </a:cubicBezTo>
                <a:lnTo>
                  <a:pt x="2382" y="3792"/>
                </a:lnTo>
                <a:lnTo>
                  <a:pt x="2382" y="3792"/>
                </a:lnTo>
                <a:cubicBezTo>
                  <a:pt x="3399" y="3792"/>
                  <a:pt x="4228" y="2965"/>
                  <a:pt x="4228" y="1947"/>
                </a:cubicBezTo>
                <a:lnTo>
                  <a:pt x="4228" y="1947"/>
                </a:lnTo>
                <a:lnTo>
                  <a:pt x="4228" y="1947"/>
                </a:lnTo>
                <a:cubicBezTo>
                  <a:pt x="4228" y="931"/>
                  <a:pt x="3399" y="103"/>
                  <a:pt x="2382" y="103"/>
                </a:cubicBezTo>
                <a:lnTo>
                  <a:pt x="2382" y="103"/>
                </a:lnTo>
                <a:lnTo>
                  <a:pt x="2382" y="103"/>
                </a:lnTo>
                <a:cubicBezTo>
                  <a:pt x="1973" y="103"/>
                  <a:pt x="1585" y="235"/>
                  <a:pt x="1260" y="483"/>
                </a:cubicBezTo>
                <a:lnTo>
                  <a:pt x="1260" y="483"/>
                </a:lnTo>
                <a:lnTo>
                  <a:pt x="1197" y="401"/>
                </a:lnTo>
              </a:path>
            </a:pathLst>
          </a:custGeom>
          <a:solidFill>
            <a:schemeClr val="accent2"/>
          </a:solidFill>
          <a:ln>
            <a:no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11" name="CuadroTexto 10">
            <a:extLst>
              <a:ext uri="{FF2B5EF4-FFF2-40B4-BE49-F238E27FC236}">
                <a16:creationId xmlns:a16="http://schemas.microsoft.com/office/drawing/2014/main" id="{EFD9BF60-2012-ED5B-22D4-31D453851E6F}"/>
              </a:ext>
            </a:extLst>
          </p:cNvPr>
          <p:cNvSpPr txBox="1"/>
          <p:nvPr/>
        </p:nvSpPr>
        <p:spPr>
          <a:xfrm>
            <a:off x="5798841" y="840368"/>
            <a:ext cx="2356114" cy="1600438"/>
          </a:xfrm>
          <a:prstGeom prst="rect">
            <a:avLst/>
          </a:prstGeom>
          <a:noFill/>
        </p:spPr>
        <p:txBody>
          <a:bodyPr wrap="square">
            <a:spAutoFit/>
          </a:bodyPr>
          <a:lstStyle/>
          <a:p>
            <a:pPr algn="just"/>
            <a:r>
              <a:rPr lang="es-ES"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rPr>
              <a:t>Brindar herramientas para aumentar la recuperación del patrimonio público mediante el ejercicio de acciones judiciales y extrajudiciales</a:t>
            </a:r>
            <a:endParaRPr lang="es-CO"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endParaRPr>
          </a:p>
        </p:txBody>
      </p:sp>
      <p:sp>
        <p:nvSpPr>
          <p:cNvPr id="12" name="Freeform 5">
            <a:extLst>
              <a:ext uri="{FF2B5EF4-FFF2-40B4-BE49-F238E27FC236}">
                <a16:creationId xmlns:a16="http://schemas.microsoft.com/office/drawing/2014/main" id="{12D7F2EC-06E3-7FB7-69B7-F38FE7B32065}"/>
              </a:ext>
            </a:extLst>
          </p:cNvPr>
          <p:cNvSpPr>
            <a:spLocks noChangeArrowheads="1"/>
          </p:cNvSpPr>
          <p:nvPr/>
        </p:nvSpPr>
        <p:spPr bwMode="auto">
          <a:xfrm>
            <a:off x="7152958" y="2387526"/>
            <a:ext cx="4387370" cy="4318480"/>
          </a:xfrm>
          <a:custGeom>
            <a:avLst/>
            <a:gdLst>
              <a:gd name="T0" fmla="*/ 2317 w 4267"/>
              <a:gd name="T1" fmla="*/ 0 h 3897"/>
              <a:gd name="T2" fmla="*/ 2317 w 4267"/>
              <a:gd name="T3" fmla="*/ 0 h 3897"/>
              <a:gd name="T4" fmla="*/ 4266 w 4267"/>
              <a:gd name="T5" fmla="*/ 1947 h 3897"/>
              <a:gd name="T6" fmla="*/ 2317 w 4267"/>
              <a:gd name="T7" fmla="*/ 3896 h 3897"/>
              <a:gd name="T8" fmla="*/ 2317 w 4267"/>
              <a:gd name="T9" fmla="*/ 3896 h 3897"/>
              <a:gd name="T10" fmla="*/ 958 w 4267"/>
              <a:gd name="T11" fmla="*/ 3344 h 3897"/>
              <a:gd name="T12" fmla="*/ 947 w 4267"/>
              <a:gd name="T13" fmla="*/ 3344 h 3897"/>
              <a:gd name="T14" fmla="*/ 26 w 4267"/>
              <a:gd name="T15" fmla="*/ 2974 h 3897"/>
              <a:gd name="T16" fmla="*/ 362 w 4267"/>
              <a:gd name="T17" fmla="*/ 2443 h 3897"/>
              <a:gd name="T18" fmla="*/ 404 w 4267"/>
              <a:gd name="T19" fmla="*/ 2482 h 3897"/>
              <a:gd name="T20" fmla="*/ 876 w 4267"/>
              <a:gd name="T21" fmla="*/ 2702 h 3897"/>
              <a:gd name="T22" fmla="*/ 1183 w 4267"/>
              <a:gd name="T23" fmla="*/ 2520 h 3897"/>
              <a:gd name="T24" fmla="*/ 1183 w 4267"/>
              <a:gd name="T25" fmla="*/ 2520 h 3897"/>
              <a:gd name="T26" fmla="*/ 619 w 4267"/>
              <a:gd name="T27" fmla="*/ 2275 h 3897"/>
              <a:gd name="T28" fmla="*/ 567 w 4267"/>
              <a:gd name="T29" fmla="*/ 1704 h 3897"/>
              <a:gd name="T30" fmla="*/ 619 w 4267"/>
              <a:gd name="T31" fmla="*/ 1704 h 3897"/>
              <a:gd name="T32" fmla="*/ 1105 w 4267"/>
              <a:gd name="T33" fmla="*/ 1476 h 3897"/>
              <a:gd name="T34" fmla="*/ 900 w 4267"/>
              <a:gd name="T35" fmla="*/ 1302 h 3897"/>
              <a:gd name="T36" fmla="*/ 900 w 4267"/>
              <a:gd name="T37" fmla="*/ 1302 h 3897"/>
              <a:gd name="T38" fmla="*/ 497 w 4267"/>
              <a:gd name="T39" fmla="*/ 1492 h 3897"/>
              <a:gd name="T40" fmla="*/ 55 w 4267"/>
              <a:gd name="T41" fmla="*/ 1041 h 3897"/>
              <a:gd name="T42" fmla="*/ 94 w 4267"/>
              <a:gd name="T43" fmla="*/ 1008 h 3897"/>
              <a:gd name="T44" fmla="*/ 931 w 4267"/>
              <a:gd name="T45" fmla="*/ 676 h 3897"/>
              <a:gd name="T46" fmla="*/ 1615 w 4267"/>
              <a:gd name="T47" fmla="*/ 867 h 3897"/>
              <a:gd name="T48" fmla="*/ 1615 w 4267"/>
              <a:gd name="T49" fmla="*/ 867 h 3897"/>
              <a:gd name="T50" fmla="*/ 1879 w 4267"/>
              <a:gd name="T51" fmla="*/ 1426 h 3897"/>
              <a:gd name="T52" fmla="*/ 1543 w 4267"/>
              <a:gd name="T53" fmla="*/ 1960 h 3897"/>
              <a:gd name="T54" fmla="*/ 1543 w 4267"/>
              <a:gd name="T55" fmla="*/ 1960 h 3897"/>
              <a:gd name="T56" fmla="*/ 1957 w 4267"/>
              <a:gd name="T57" fmla="*/ 2567 h 3897"/>
              <a:gd name="T58" fmla="*/ 1853 w 4267"/>
              <a:gd name="T59" fmla="*/ 2567 h 3897"/>
              <a:gd name="T60" fmla="*/ 1415 w 4267"/>
              <a:gd name="T61" fmla="*/ 2023 h 3897"/>
              <a:gd name="T62" fmla="*/ 1378 w 4267"/>
              <a:gd name="T63" fmla="*/ 1925 h 3897"/>
              <a:gd name="T64" fmla="*/ 1409 w 4267"/>
              <a:gd name="T65" fmla="*/ 1911 h 3897"/>
              <a:gd name="T66" fmla="*/ 1775 w 4267"/>
              <a:gd name="T67" fmla="*/ 1426 h 3897"/>
              <a:gd name="T68" fmla="*/ 931 w 4267"/>
              <a:gd name="T69" fmla="*/ 780 h 3897"/>
              <a:gd name="T70" fmla="*/ 931 w 4267"/>
              <a:gd name="T71" fmla="*/ 780 h 3897"/>
              <a:gd name="T72" fmla="*/ 201 w 4267"/>
              <a:gd name="T73" fmla="*/ 1055 h 3897"/>
              <a:gd name="T74" fmla="*/ 470 w 4267"/>
              <a:gd name="T75" fmla="*/ 1380 h 3897"/>
              <a:gd name="T76" fmla="*/ 900 w 4267"/>
              <a:gd name="T77" fmla="*/ 1198 h 3897"/>
              <a:gd name="T78" fmla="*/ 1209 w 4267"/>
              <a:gd name="T79" fmla="*/ 1476 h 3897"/>
              <a:gd name="T80" fmla="*/ 1209 w 4267"/>
              <a:gd name="T81" fmla="*/ 1476 h 3897"/>
              <a:gd name="T82" fmla="*/ 671 w 4267"/>
              <a:gd name="T83" fmla="*/ 1807 h 3897"/>
              <a:gd name="T84" fmla="*/ 671 w 4267"/>
              <a:gd name="T85" fmla="*/ 2173 h 3897"/>
              <a:gd name="T86" fmla="*/ 1287 w 4267"/>
              <a:gd name="T87" fmla="*/ 2520 h 3897"/>
              <a:gd name="T88" fmla="*/ 876 w 4267"/>
              <a:gd name="T89" fmla="*/ 2806 h 3897"/>
              <a:gd name="T90" fmla="*/ 876 w 4267"/>
              <a:gd name="T91" fmla="*/ 2806 h 3897"/>
              <a:gd name="T92" fmla="*/ 378 w 4267"/>
              <a:gd name="T93" fmla="*/ 2597 h 3897"/>
              <a:gd name="T94" fmla="*/ 131 w 4267"/>
              <a:gd name="T95" fmla="*/ 2937 h 3897"/>
              <a:gd name="T96" fmla="*/ 947 w 4267"/>
              <a:gd name="T97" fmla="*/ 3240 h 3897"/>
              <a:gd name="T98" fmla="*/ 1003 w 4267"/>
              <a:gd name="T99" fmla="*/ 3240 h 3897"/>
              <a:gd name="T100" fmla="*/ 2317 w 4267"/>
              <a:gd name="T101" fmla="*/ 3792 h 3897"/>
              <a:gd name="T102" fmla="*/ 4163 w 4267"/>
              <a:gd name="T103" fmla="*/ 1947 h 3897"/>
              <a:gd name="T104" fmla="*/ 4163 w 4267"/>
              <a:gd name="T105" fmla="*/ 1947 h 3897"/>
              <a:gd name="T106" fmla="*/ 2317 w 4267"/>
              <a:gd name="T107" fmla="*/ 103 h 3897"/>
              <a:gd name="T108" fmla="*/ 1196 w 4267"/>
              <a:gd name="T109" fmla="*/ 483 h 3897"/>
              <a:gd name="T110" fmla="*/ 1133 w 4267"/>
              <a:gd name="T111" fmla="*/ 402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67" h="3897">
                <a:moveTo>
                  <a:pt x="1133" y="402"/>
                </a:moveTo>
                <a:cubicBezTo>
                  <a:pt x="1475" y="139"/>
                  <a:pt x="1885" y="0"/>
                  <a:pt x="2317" y="0"/>
                </a:cubicBezTo>
                <a:lnTo>
                  <a:pt x="2317" y="0"/>
                </a:lnTo>
                <a:lnTo>
                  <a:pt x="2317" y="0"/>
                </a:lnTo>
                <a:cubicBezTo>
                  <a:pt x="3392" y="0"/>
                  <a:pt x="4266" y="874"/>
                  <a:pt x="4266" y="1947"/>
                </a:cubicBezTo>
                <a:lnTo>
                  <a:pt x="4266" y="1947"/>
                </a:lnTo>
                <a:lnTo>
                  <a:pt x="4266" y="1947"/>
                </a:lnTo>
                <a:cubicBezTo>
                  <a:pt x="4266" y="3022"/>
                  <a:pt x="3392" y="3896"/>
                  <a:pt x="2317" y="3896"/>
                </a:cubicBezTo>
                <a:lnTo>
                  <a:pt x="2317" y="3896"/>
                </a:lnTo>
                <a:lnTo>
                  <a:pt x="2317" y="3896"/>
                </a:lnTo>
                <a:cubicBezTo>
                  <a:pt x="1807" y="3896"/>
                  <a:pt x="1324" y="3700"/>
                  <a:pt x="958" y="3344"/>
                </a:cubicBezTo>
                <a:lnTo>
                  <a:pt x="958" y="3344"/>
                </a:lnTo>
                <a:lnTo>
                  <a:pt x="947" y="3344"/>
                </a:lnTo>
                <a:lnTo>
                  <a:pt x="947" y="3344"/>
                </a:lnTo>
                <a:cubicBezTo>
                  <a:pt x="551" y="3344"/>
                  <a:pt x="233" y="3216"/>
                  <a:pt x="26" y="2974"/>
                </a:cubicBezTo>
                <a:lnTo>
                  <a:pt x="26" y="2974"/>
                </a:lnTo>
                <a:lnTo>
                  <a:pt x="0" y="2944"/>
                </a:lnTo>
                <a:lnTo>
                  <a:pt x="362" y="2443"/>
                </a:lnTo>
                <a:lnTo>
                  <a:pt x="404" y="2482"/>
                </a:lnTo>
                <a:lnTo>
                  <a:pt x="404" y="2482"/>
                </a:lnTo>
                <a:cubicBezTo>
                  <a:pt x="558" y="2624"/>
                  <a:pt x="726" y="2702"/>
                  <a:pt x="876" y="2702"/>
                </a:cubicBezTo>
                <a:lnTo>
                  <a:pt x="876" y="2702"/>
                </a:lnTo>
                <a:lnTo>
                  <a:pt x="876" y="2702"/>
                </a:lnTo>
                <a:cubicBezTo>
                  <a:pt x="991" y="2702"/>
                  <a:pt x="1183" y="2678"/>
                  <a:pt x="1183" y="2520"/>
                </a:cubicBezTo>
                <a:lnTo>
                  <a:pt x="1183" y="2520"/>
                </a:lnTo>
                <a:lnTo>
                  <a:pt x="1183" y="2520"/>
                </a:lnTo>
                <a:cubicBezTo>
                  <a:pt x="1183" y="2411"/>
                  <a:pt x="1183" y="2275"/>
                  <a:pt x="619" y="2275"/>
                </a:cubicBezTo>
                <a:lnTo>
                  <a:pt x="619" y="2275"/>
                </a:lnTo>
                <a:lnTo>
                  <a:pt x="567" y="2275"/>
                </a:lnTo>
                <a:lnTo>
                  <a:pt x="567" y="1704"/>
                </a:lnTo>
                <a:lnTo>
                  <a:pt x="619" y="1704"/>
                </a:lnTo>
                <a:lnTo>
                  <a:pt x="619" y="1704"/>
                </a:lnTo>
                <a:cubicBezTo>
                  <a:pt x="1048" y="1704"/>
                  <a:pt x="1105" y="1590"/>
                  <a:pt x="1105" y="1476"/>
                </a:cubicBezTo>
                <a:lnTo>
                  <a:pt x="1105" y="1476"/>
                </a:lnTo>
                <a:lnTo>
                  <a:pt x="1105" y="1476"/>
                </a:lnTo>
                <a:cubicBezTo>
                  <a:pt x="1105" y="1320"/>
                  <a:pt x="988" y="1302"/>
                  <a:pt x="900" y="1302"/>
                </a:cubicBezTo>
                <a:lnTo>
                  <a:pt x="900" y="1302"/>
                </a:lnTo>
                <a:lnTo>
                  <a:pt x="900" y="1302"/>
                </a:lnTo>
                <a:cubicBezTo>
                  <a:pt x="749" y="1302"/>
                  <a:pt x="642" y="1369"/>
                  <a:pt x="497" y="1492"/>
                </a:cubicBezTo>
                <a:lnTo>
                  <a:pt x="497" y="1492"/>
                </a:lnTo>
                <a:lnTo>
                  <a:pt x="457" y="1526"/>
                </a:lnTo>
                <a:lnTo>
                  <a:pt x="55" y="1041"/>
                </a:lnTo>
                <a:lnTo>
                  <a:pt x="94" y="1008"/>
                </a:lnTo>
                <a:lnTo>
                  <a:pt x="94" y="1008"/>
                </a:lnTo>
                <a:cubicBezTo>
                  <a:pt x="361" y="784"/>
                  <a:pt x="634" y="676"/>
                  <a:pt x="931" y="676"/>
                </a:cubicBezTo>
                <a:lnTo>
                  <a:pt x="931" y="676"/>
                </a:lnTo>
                <a:lnTo>
                  <a:pt x="931" y="676"/>
                </a:lnTo>
                <a:cubicBezTo>
                  <a:pt x="1213" y="676"/>
                  <a:pt x="1450" y="742"/>
                  <a:pt x="1615" y="867"/>
                </a:cubicBezTo>
                <a:lnTo>
                  <a:pt x="1615" y="867"/>
                </a:lnTo>
                <a:lnTo>
                  <a:pt x="1615" y="867"/>
                </a:lnTo>
                <a:cubicBezTo>
                  <a:pt x="1788" y="999"/>
                  <a:pt x="1879" y="1192"/>
                  <a:pt x="1879" y="1426"/>
                </a:cubicBezTo>
                <a:lnTo>
                  <a:pt x="1879" y="1426"/>
                </a:lnTo>
                <a:lnTo>
                  <a:pt x="1879" y="1426"/>
                </a:lnTo>
                <a:cubicBezTo>
                  <a:pt x="1879" y="1655"/>
                  <a:pt x="1766" y="1835"/>
                  <a:pt x="1543" y="1960"/>
                </a:cubicBezTo>
                <a:lnTo>
                  <a:pt x="1543" y="1960"/>
                </a:lnTo>
                <a:lnTo>
                  <a:pt x="1543" y="1960"/>
                </a:lnTo>
                <a:cubicBezTo>
                  <a:pt x="1811" y="2074"/>
                  <a:pt x="1957" y="2286"/>
                  <a:pt x="1957" y="2567"/>
                </a:cubicBezTo>
                <a:lnTo>
                  <a:pt x="1957" y="2567"/>
                </a:lnTo>
                <a:lnTo>
                  <a:pt x="1853" y="2567"/>
                </a:lnTo>
                <a:lnTo>
                  <a:pt x="1853" y="2567"/>
                </a:lnTo>
                <a:cubicBezTo>
                  <a:pt x="1853" y="2303"/>
                  <a:pt x="1698" y="2110"/>
                  <a:pt x="1415" y="2023"/>
                </a:cubicBezTo>
                <a:lnTo>
                  <a:pt x="1415" y="2023"/>
                </a:lnTo>
                <a:lnTo>
                  <a:pt x="1378" y="2012"/>
                </a:lnTo>
                <a:lnTo>
                  <a:pt x="1378" y="1925"/>
                </a:lnTo>
                <a:lnTo>
                  <a:pt x="1409" y="1911"/>
                </a:lnTo>
                <a:lnTo>
                  <a:pt x="1409" y="1911"/>
                </a:lnTo>
                <a:cubicBezTo>
                  <a:pt x="1656" y="1802"/>
                  <a:pt x="1775" y="1643"/>
                  <a:pt x="1775" y="1426"/>
                </a:cubicBezTo>
                <a:lnTo>
                  <a:pt x="1775" y="1426"/>
                </a:lnTo>
                <a:lnTo>
                  <a:pt x="1775" y="1426"/>
                </a:lnTo>
                <a:cubicBezTo>
                  <a:pt x="1775" y="1021"/>
                  <a:pt x="1460" y="780"/>
                  <a:pt x="931" y="780"/>
                </a:cubicBezTo>
                <a:lnTo>
                  <a:pt x="931" y="780"/>
                </a:lnTo>
                <a:lnTo>
                  <a:pt x="931" y="780"/>
                </a:lnTo>
                <a:cubicBezTo>
                  <a:pt x="671" y="780"/>
                  <a:pt x="437" y="867"/>
                  <a:pt x="201" y="1055"/>
                </a:cubicBezTo>
                <a:lnTo>
                  <a:pt x="201" y="1055"/>
                </a:lnTo>
                <a:lnTo>
                  <a:pt x="470" y="1380"/>
                </a:lnTo>
                <a:lnTo>
                  <a:pt x="470" y="1380"/>
                </a:lnTo>
                <a:cubicBezTo>
                  <a:pt x="612" y="1264"/>
                  <a:pt x="734" y="1198"/>
                  <a:pt x="900" y="1198"/>
                </a:cubicBezTo>
                <a:lnTo>
                  <a:pt x="900" y="1198"/>
                </a:lnTo>
                <a:lnTo>
                  <a:pt x="900" y="1198"/>
                </a:lnTo>
                <a:cubicBezTo>
                  <a:pt x="1096" y="1198"/>
                  <a:pt x="1209" y="1299"/>
                  <a:pt x="1209" y="1476"/>
                </a:cubicBezTo>
                <a:lnTo>
                  <a:pt x="1209" y="1476"/>
                </a:lnTo>
                <a:lnTo>
                  <a:pt x="1209" y="1476"/>
                </a:lnTo>
                <a:cubicBezTo>
                  <a:pt x="1209" y="1753"/>
                  <a:pt x="916" y="1802"/>
                  <a:pt x="671" y="1807"/>
                </a:cubicBezTo>
                <a:lnTo>
                  <a:pt x="671" y="1807"/>
                </a:lnTo>
                <a:lnTo>
                  <a:pt x="671" y="2173"/>
                </a:lnTo>
                <a:lnTo>
                  <a:pt x="671" y="2173"/>
                </a:lnTo>
                <a:cubicBezTo>
                  <a:pt x="1118" y="2179"/>
                  <a:pt x="1287" y="2275"/>
                  <a:pt x="1287" y="2520"/>
                </a:cubicBezTo>
                <a:lnTo>
                  <a:pt x="1287" y="2520"/>
                </a:lnTo>
                <a:lnTo>
                  <a:pt x="1287" y="2520"/>
                </a:lnTo>
                <a:cubicBezTo>
                  <a:pt x="1287" y="2699"/>
                  <a:pt x="1133" y="2806"/>
                  <a:pt x="876" y="2806"/>
                </a:cubicBezTo>
                <a:lnTo>
                  <a:pt x="876" y="2806"/>
                </a:lnTo>
                <a:lnTo>
                  <a:pt x="876" y="2806"/>
                </a:lnTo>
                <a:cubicBezTo>
                  <a:pt x="715" y="2806"/>
                  <a:pt x="540" y="2732"/>
                  <a:pt x="378" y="2597"/>
                </a:cubicBezTo>
                <a:lnTo>
                  <a:pt x="378" y="2597"/>
                </a:lnTo>
                <a:lnTo>
                  <a:pt x="131" y="2937"/>
                </a:lnTo>
                <a:lnTo>
                  <a:pt x="131" y="2937"/>
                </a:lnTo>
                <a:cubicBezTo>
                  <a:pt x="319" y="3136"/>
                  <a:pt x="600" y="3240"/>
                  <a:pt x="947" y="3240"/>
                </a:cubicBezTo>
                <a:lnTo>
                  <a:pt x="947" y="3240"/>
                </a:lnTo>
                <a:lnTo>
                  <a:pt x="1003" y="3240"/>
                </a:lnTo>
                <a:lnTo>
                  <a:pt x="1003" y="3240"/>
                </a:lnTo>
                <a:cubicBezTo>
                  <a:pt x="1351" y="3583"/>
                  <a:pt x="1829" y="3792"/>
                  <a:pt x="2317" y="3792"/>
                </a:cubicBezTo>
                <a:lnTo>
                  <a:pt x="2317" y="3792"/>
                </a:lnTo>
                <a:lnTo>
                  <a:pt x="2317" y="3792"/>
                </a:lnTo>
                <a:cubicBezTo>
                  <a:pt x="3335" y="3792"/>
                  <a:pt x="4163" y="2965"/>
                  <a:pt x="4163" y="1947"/>
                </a:cubicBezTo>
                <a:lnTo>
                  <a:pt x="4163" y="1947"/>
                </a:lnTo>
                <a:lnTo>
                  <a:pt x="4163" y="1947"/>
                </a:lnTo>
                <a:cubicBezTo>
                  <a:pt x="4163" y="931"/>
                  <a:pt x="3335" y="103"/>
                  <a:pt x="2317" y="103"/>
                </a:cubicBezTo>
                <a:lnTo>
                  <a:pt x="2317" y="103"/>
                </a:lnTo>
                <a:lnTo>
                  <a:pt x="2317" y="103"/>
                </a:lnTo>
                <a:cubicBezTo>
                  <a:pt x="1908" y="103"/>
                  <a:pt x="1520" y="235"/>
                  <a:pt x="1196" y="483"/>
                </a:cubicBezTo>
                <a:lnTo>
                  <a:pt x="1196" y="483"/>
                </a:lnTo>
                <a:lnTo>
                  <a:pt x="1133" y="402"/>
                </a:lnTo>
              </a:path>
            </a:pathLst>
          </a:custGeom>
          <a:solidFill>
            <a:schemeClr val="accent6">
              <a:lumMod val="75000"/>
            </a:schemeClr>
          </a:solidFill>
          <a:ln>
            <a:solidFill>
              <a:schemeClr val="bg1"/>
            </a:solidFill>
          </a:ln>
          <a:effectLst/>
        </p:spPr>
        <p:txBody>
          <a:bodyPr wrap="none"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6532" dirty="0">
              <a:latin typeface="Open Sans Light" panose="020B0306030504020204" pitchFamily="34" charset="0"/>
            </a:endParaRPr>
          </a:p>
        </p:txBody>
      </p:sp>
      <p:sp>
        <p:nvSpPr>
          <p:cNvPr id="16" name="CuadroTexto 15">
            <a:extLst>
              <a:ext uri="{FF2B5EF4-FFF2-40B4-BE49-F238E27FC236}">
                <a16:creationId xmlns:a16="http://schemas.microsoft.com/office/drawing/2014/main" id="{75C97DF1-B4B3-1FC3-E522-797AE7F955D6}"/>
              </a:ext>
            </a:extLst>
          </p:cNvPr>
          <p:cNvSpPr txBox="1"/>
          <p:nvPr/>
        </p:nvSpPr>
        <p:spPr>
          <a:xfrm>
            <a:off x="9241251" y="4050563"/>
            <a:ext cx="2313562" cy="1169551"/>
          </a:xfrm>
          <a:prstGeom prst="rect">
            <a:avLst/>
          </a:prstGeom>
          <a:noFill/>
        </p:spPr>
        <p:txBody>
          <a:bodyPr wrap="square">
            <a:spAutoFit/>
          </a:bodyPr>
          <a:lstStyle/>
          <a:p>
            <a:pPr algn="just"/>
            <a:r>
              <a:rPr lang="es-ES"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rPr>
              <a:t>Obtención de los recursos.</a:t>
            </a:r>
          </a:p>
          <a:p>
            <a:pPr algn="just"/>
            <a:r>
              <a:rPr lang="es-ES"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rPr>
              <a:t>Índice de gestión jurídica para la recuperación del patrimonio distrital</a:t>
            </a:r>
            <a:endParaRPr lang="es-CO" sz="1400" b="1" dirty="0">
              <a:ln/>
              <a:solidFill>
                <a:srgbClr val="604878">
                  <a:lumMod val="50000"/>
                </a:srgbClr>
              </a:solidFill>
              <a:effectLst>
                <a:outerShdw blurRad="38100" dist="19050" dir="2700000" algn="tl" rotWithShape="0">
                  <a:prstClr val="black">
                    <a:lumMod val="50000"/>
                    <a:alpha val="40000"/>
                  </a:prstClr>
                </a:outerShdw>
              </a:effectLst>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636898" y="6239131"/>
            <a:ext cx="1437842" cy="552367"/>
          </a:xfrm>
          <a:prstGeom prst="rect">
            <a:avLst/>
          </a:prstGeom>
        </p:spPr>
      </p:pic>
    </p:spTree>
    <p:extLst>
      <p:ext uri="{BB962C8B-B14F-4D97-AF65-F5344CB8AC3E}">
        <p14:creationId xmlns:p14="http://schemas.microsoft.com/office/powerpoint/2010/main" val="41535853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a:extLst>
            <a:ext uri="{FF2B5EF4-FFF2-40B4-BE49-F238E27FC236}">
              <a16:creationId xmlns:a16="http://schemas.microsoft.com/office/drawing/2014/main" id="{3ACB56E3-847E-CE76-E7B8-3B8DEB2D917F}"/>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D217967-A60D-F8BC-5A87-5442B1EA4B70}"/>
              </a:ext>
            </a:extLst>
          </p:cNvPr>
          <p:cNvSpPr txBox="1"/>
          <p:nvPr/>
        </p:nvSpPr>
        <p:spPr>
          <a:xfrm>
            <a:off x="179398" y="1571925"/>
            <a:ext cx="7348470" cy="5186035"/>
          </a:xfrm>
          <a:prstGeom prst="rect">
            <a:avLst/>
          </a:prstGeom>
          <a:noFill/>
        </p:spPr>
        <p:txBody>
          <a:bodyPr wrap="square" rtlCol="0">
            <a:spAutoFit/>
          </a:bodyPr>
          <a:lstStyle/>
          <a:p>
            <a:pPr marL="285750" indent="-285750" algn="just" defTabSz="457200">
              <a:buFont typeface="Wingdings" panose="05000000000000000000" pitchFamily="2" charset="2"/>
              <a:buChar char="ü"/>
            </a:pPr>
            <a:endParaRPr lang="es-MX" sz="1700" i="1" kern="0" dirty="0">
              <a:solidFill>
                <a:srgbClr val="000000"/>
              </a:solidFill>
              <a:latin typeface="Arial" panose="020B0604020202020204" pitchFamily="34" charset="0"/>
              <a:cs typeface="Arial" panose="020B0604020202020204" pitchFamily="34" charset="0"/>
            </a:endParaRPr>
          </a:p>
          <a:p>
            <a:pPr algn="just" defTabSz="457200"/>
            <a:r>
              <a:rPr lang="es-MX" sz="1700" i="1" kern="0" dirty="0">
                <a:solidFill>
                  <a:srgbClr val="000000"/>
                </a:solidFill>
                <a:latin typeface="Arial" panose="020B0604020202020204" pitchFamily="34" charset="0"/>
                <a:cs typeface="Arial" panose="020B0604020202020204" pitchFamily="34" charset="0"/>
              </a:rPr>
              <a:t>En ejecución de los planes anuales de recuperación de recursos públicos las entidades deberán tener en cuenta  entre otros, los siguientes lineamientos.</a:t>
            </a:r>
          </a:p>
          <a:p>
            <a:pPr algn="just" defTabSz="457200"/>
            <a:endParaRPr lang="es-MX" sz="1700" i="1" kern="0" dirty="0">
              <a:solidFill>
                <a:srgbClr val="000000"/>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ü"/>
            </a:pPr>
            <a:r>
              <a:rPr lang="es-MX" sz="1700" b="1" i="1" kern="0" dirty="0">
                <a:solidFill>
                  <a:srgbClr val="FF0000"/>
                </a:solidFill>
                <a:latin typeface="Arial" panose="020B0604020202020204" pitchFamily="34" charset="0"/>
                <a:cs typeface="Arial" panose="020B0604020202020204" pitchFamily="34" charset="0"/>
              </a:rPr>
              <a:t>La recuperación de recursos públicos será responsabilidad de todas las entidades y organismos distritales</a:t>
            </a:r>
            <a:r>
              <a:rPr lang="es-MX" sz="1700" b="1" i="1" kern="0" dirty="0">
                <a:solidFill>
                  <a:srgbClr val="000000"/>
                </a:solidFill>
                <a:latin typeface="Arial" panose="020B0604020202020204" pitchFamily="34" charset="0"/>
                <a:cs typeface="Arial" panose="020B0604020202020204" pitchFamily="34" charset="0"/>
              </a:rPr>
              <a:t>, y deberán garantizar la a efectos de cumplir con la implementación de la política general del plan maestro.  </a:t>
            </a:r>
          </a:p>
          <a:p>
            <a:pPr marL="285750" indent="-285750" algn="just" defTabSz="457200">
              <a:buFont typeface="Wingdings" panose="05000000000000000000" pitchFamily="2" charset="2"/>
              <a:buChar char="ü"/>
            </a:pPr>
            <a:endParaRPr lang="es-MX" sz="1700" i="1" kern="0" dirty="0">
              <a:solidFill>
                <a:srgbClr val="000000"/>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ü"/>
            </a:pPr>
            <a:r>
              <a:rPr lang="es-MX" sz="1700" i="1" kern="0" dirty="0">
                <a:solidFill>
                  <a:srgbClr val="FF0000"/>
                </a:solidFill>
                <a:latin typeface="Arial" panose="020B0604020202020204" pitchFamily="34" charset="0"/>
                <a:cs typeface="Arial" panose="020B0604020202020204" pitchFamily="34" charset="0"/>
              </a:rPr>
              <a:t>Efectuar las actividades de coordinación y articulación con entidades, organismos distritales e instituciones nacionales </a:t>
            </a:r>
            <a:r>
              <a:rPr lang="es-MX" sz="1700" i="1" kern="0" dirty="0">
                <a:solidFill>
                  <a:srgbClr val="000000"/>
                </a:solidFill>
                <a:latin typeface="Arial" panose="020B0604020202020204" pitchFamily="34" charset="0"/>
                <a:cs typeface="Arial" panose="020B0604020202020204" pitchFamily="34" charset="0"/>
              </a:rPr>
              <a:t>para la adecuada gestión de la recuperación de los recursos públicos. </a:t>
            </a:r>
          </a:p>
          <a:p>
            <a:pPr algn="just" defTabSz="457200"/>
            <a:endParaRPr lang="es-MX" sz="1700" i="1" kern="0" dirty="0">
              <a:solidFill>
                <a:srgbClr val="000000"/>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ü"/>
            </a:pPr>
            <a:r>
              <a:rPr lang="es-MX" sz="1700" i="1" kern="0" dirty="0">
                <a:solidFill>
                  <a:srgbClr val="000000"/>
                </a:solidFill>
                <a:latin typeface="Arial" panose="020B0604020202020204" pitchFamily="34" charset="0"/>
                <a:cs typeface="Arial" panose="020B0604020202020204" pitchFamily="34" charset="0"/>
              </a:rPr>
              <a:t> Solicitar a las áreas de </a:t>
            </a:r>
            <a:r>
              <a:rPr lang="es-MX" sz="1700" i="1" kern="0" dirty="0">
                <a:solidFill>
                  <a:srgbClr val="FF0000"/>
                </a:solidFill>
                <a:latin typeface="Arial" panose="020B0604020202020204" pitchFamily="34" charset="0"/>
                <a:cs typeface="Arial" panose="020B0604020202020204" pitchFamily="34" charset="0"/>
              </a:rPr>
              <a:t>Talento Humano o quien haga sus veces, la incorporación </a:t>
            </a:r>
            <a:r>
              <a:rPr lang="es-MX" sz="1700" i="1" kern="0" dirty="0">
                <a:solidFill>
                  <a:srgbClr val="000000"/>
                </a:solidFill>
                <a:latin typeface="Arial" panose="020B0604020202020204" pitchFamily="34" charset="0"/>
                <a:cs typeface="Arial" panose="020B0604020202020204" pitchFamily="34" charset="0"/>
              </a:rPr>
              <a:t>en el plan de capacitación de la entidad u organismo distrital de temáticas sobre la recuperación del patrimonio público</a:t>
            </a:r>
            <a:r>
              <a:rPr lang="es-MX" sz="1400" dirty="0">
                <a:solidFill>
                  <a:prstClr val="black"/>
                </a:solidFill>
                <a:latin typeface="Arial" panose="020B0604020202020204" pitchFamily="34" charset="0"/>
                <a:cs typeface="Arial" panose="020B0604020202020204" pitchFamily="34" charset="0"/>
              </a:rPr>
              <a:t>.</a:t>
            </a:r>
          </a:p>
          <a:p>
            <a:pPr marL="285750" indent="-285750" algn="just" defTabSz="457200">
              <a:buFont typeface="Wingdings" panose="05000000000000000000" pitchFamily="2" charset="2"/>
              <a:buChar char="ü"/>
            </a:pPr>
            <a:endParaRPr lang="es-MX" sz="1400" dirty="0">
              <a:solidFill>
                <a:prstClr val="black"/>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ü"/>
            </a:pPr>
            <a:endParaRPr lang="es-MX" sz="1400" dirty="0">
              <a:solidFill>
                <a:prstClr val="black"/>
              </a:solidFill>
              <a:latin typeface="Arial" panose="020B0604020202020204" pitchFamily="34" charset="0"/>
              <a:cs typeface="Arial" panose="020B0604020202020204" pitchFamily="34" charset="0"/>
            </a:endParaRPr>
          </a:p>
          <a:p>
            <a:pPr marL="285750" indent="-285750" algn="just" defTabSz="457200">
              <a:buFont typeface="Wingdings" panose="05000000000000000000" pitchFamily="2" charset="2"/>
              <a:buChar char="ü"/>
            </a:pPr>
            <a:endParaRPr lang="es-MX" sz="1400" dirty="0">
              <a:solidFill>
                <a:prstClr val="black"/>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090442B3-355F-8F49-F1E9-47B913DE641D}"/>
              </a:ext>
            </a:extLst>
          </p:cNvPr>
          <p:cNvSpPr txBox="1"/>
          <p:nvPr/>
        </p:nvSpPr>
        <p:spPr>
          <a:xfrm>
            <a:off x="1117213" y="232508"/>
            <a:ext cx="11074787" cy="646331"/>
          </a:xfrm>
          <a:prstGeom prst="rect">
            <a:avLst/>
          </a:prstGeom>
          <a:noFill/>
        </p:spPr>
        <p:txBody>
          <a:bodyPr wrap="square">
            <a:spAutoFit/>
          </a:bodyPr>
          <a:lstStyle/>
          <a:p>
            <a:pPr algn="just" defTabSz="457200"/>
            <a:r>
              <a:rPr lang="es-MX" sz="3600" b="1" dirty="0">
                <a:solidFill>
                  <a:schemeClr val="accent5">
                    <a:lumMod val="50000"/>
                  </a:schemeClr>
                </a:solidFill>
                <a:latin typeface="Poppins SemiBold" panose="00000700000000000000" pitchFamily="2" charset="0"/>
                <a:cs typeface="Poppins SemiBold" panose="00000700000000000000" pitchFamily="2" charset="0"/>
              </a:rPr>
              <a:t>Principios y responsabilidades </a:t>
            </a:r>
            <a:endParaRPr lang="es-ES_tradnl" sz="3600" b="1" dirty="0">
              <a:solidFill>
                <a:schemeClr val="accent5">
                  <a:lumMod val="50000"/>
                </a:schemeClr>
              </a:solidFill>
              <a:latin typeface="Poppins SemiBold" panose="00000700000000000000" pitchFamily="2" charset="0"/>
              <a:cs typeface="Poppins SemiBold" panose="00000700000000000000" pitchFamily="2" charset="0"/>
            </a:endParaRPr>
          </a:p>
        </p:txBody>
      </p:sp>
      <p:sp>
        <p:nvSpPr>
          <p:cNvPr id="2" name="Llamada de flecha hacia abajo 11">
            <a:extLst>
              <a:ext uri="{FF2B5EF4-FFF2-40B4-BE49-F238E27FC236}">
                <a16:creationId xmlns:a16="http://schemas.microsoft.com/office/drawing/2014/main" id="{F25F7DEE-A706-9724-93A3-B792E2B3FD4C}"/>
              </a:ext>
            </a:extLst>
          </p:cNvPr>
          <p:cNvSpPr/>
          <p:nvPr/>
        </p:nvSpPr>
        <p:spPr>
          <a:xfrm>
            <a:off x="8666258" y="1105490"/>
            <a:ext cx="2812782" cy="49444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CO" b="1" dirty="0">
                <a:solidFill>
                  <a:srgbClr val="000000"/>
                </a:solidFill>
                <a:latin typeface="Arial Black" panose="020B0A04020102020204" pitchFamily="34" charset="0"/>
                <a:cs typeface="Arial" panose="020B0604020202020204" pitchFamily="34" charset="0"/>
              </a:rPr>
              <a:t>Principios</a:t>
            </a:r>
          </a:p>
        </p:txBody>
      </p:sp>
      <p:graphicFrame>
        <p:nvGraphicFramePr>
          <p:cNvPr id="5" name="Diagrama 4">
            <a:extLst>
              <a:ext uri="{FF2B5EF4-FFF2-40B4-BE49-F238E27FC236}">
                <a16:creationId xmlns:a16="http://schemas.microsoft.com/office/drawing/2014/main" id="{CEA9F0F5-5F5A-B011-D844-1B09B600E5DE}"/>
              </a:ext>
            </a:extLst>
          </p:cNvPr>
          <p:cNvGraphicFramePr/>
          <p:nvPr/>
        </p:nvGraphicFramePr>
        <p:xfrm>
          <a:off x="8827257" y="2005656"/>
          <a:ext cx="3005287" cy="3382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lamada de flecha hacia abajo 7">
            <a:extLst>
              <a:ext uri="{FF2B5EF4-FFF2-40B4-BE49-F238E27FC236}">
                <a16:creationId xmlns:a16="http://schemas.microsoft.com/office/drawing/2014/main" id="{D98E87BC-5F45-BD50-FA5A-263F7E1E2BCC}"/>
              </a:ext>
            </a:extLst>
          </p:cNvPr>
          <p:cNvSpPr/>
          <p:nvPr/>
        </p:nvSpPr>
        <p:spPr>
          <a:xfrm>
            <a:off x="520790" y="991507"/>
            <a:ext cx="5357115" cy="5666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MX"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Responsabilidades entidades distritales</a:t>
            </a:r>
            <a:endParaRPr lang="es-CO" sz="1500" dirty="0">
              <a:solidFill>
                <a:prstClr val="white"/>
              </a:solidFill>
              <a:latin typeface="Arial Black" panose="020B0A040201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B7D47A72-D4DD-4A43-86E5-6543510D0AEF}"/>
              </a:ext>
            </a:extLst>
          </p:cNvPr>
          <p:cNvPicPr>
            <a:picLocks noChangeAspect="1"/>
          </p:cNvPicPr>
          <p:nvPr/>
        </p:nvPicPr>
        <p:blipFill>
          <a:blip r:embed="rId9">
            <a:clrChange>
              <a:clrFrom>
                <a:srgbClr val="FDFFFF"/>
              </a:clrFrom>
              <a:clrTo>
                <a:srgbClr val="FDFFFF">
                  <a:alpha val="0"/>
                </a:srgbClr>
              </a:clrTo>
            </a:clrChange>
            <a:extLst>
              <a:ext uri="{BEBA8EAE-BF5A-486C-A8C5-ECC9F3942E4B}">
                <a14:imgProps xmlns:a14="http://schemas.microsoft.com/office/drawing/2010/main">
                  <a14:imgLayer r:embed="rId10">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279498457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a:extLst>
            <a:ext uri="{FF2B5EF4-FFF2-40B4-BE49-F238E27FC236}">
              <a16:creationId xmlns:a16="http://schemas.microsoft.com/office/drawing/2014/main" id="{885FEA08-271E-FFC8-C226-86107E7D61B1}"/>
            </a:ext>
          </a:extLst>
        </p:cNvPr>
        <p:cNvGrpSpPr/>
        <p:nvPr/>
      </p:nvGrpSpPr>
      <p:grpSpPr>
        <a:xfrm>
          <a:off x="0" y="0"/>
          <a:ext cx="0" cy="0"/>
          <a:chOff x="0" y="0"/>
          <a:chExt cx="0" cy="0"/>
        </a:xfrm>
      </p:grpSpPr>
      <p:pic>
        <p:nvPicPr>
          <p:cNvPr id="3" name="Imagen 2">
            <a:hlinkClick r:id="rId3"/>
            <a:extLst>
              <a:ext uri="{FF2B5EF4-FFF2-40B4-BE49-F238E27FC236}">
                <a16:creationId xmlns:a16="http://schemas.microsoft.com/office/drawing/2014/main" id="{0DBE6CA3-B252-CF6F-AD7C-B58A444177A3}"/>
              </a:ext>
            </a:extLst>
          </p:cNvPr>
          <p:cNvPicPr>
            <a:picLocks noChangeAspect="1"/>
          </p:cNvPicPr>
          <p:nvPr/>
        </p:nvPicPr>
        <p:blipFill>
          <a:blip r:embed="rId4">
            <a:alphaModFix amt="17000"/>
            <a:extLst>
              <a:ext uri="{28A0092B-C50C-407E-A947-70E740481C1C}">
                <a14:useLocalDpi xmlns:a14="http://schemas.microsoft.com/office/drawing/2010/main" val="0"/>
              </a:ext>
            </a:extLst>
          </a:blip>
          <a:stretch>
            <a:fillRect/>
          </a:stretch>
        </p:blipFill>
        <p:spPr>
          <a:xfrm>
            <a:off x="-15199" y="0"/>
            <a:ext cx="12207199" cy="6894000"/>
          </a:xfrm>
          <a:prstGeom prst="rect">
            <a:avLst/>
          </a:prstGeom>
        </p:spPr>
      </p:pic>
      <p:pic>
        <p:nvPicPr>
          <p:cNvPr id="8" name="Imagen 7" descr="Logotipo&#10;&#10;Descripción generada automáticamente">
            <a:extLst>
              <a:ext uri="{FF2B5EF4-FFF2-40B4-BE49-F238E27FC236}">
                <a16:creationId xmlns:a16="http://schemas.microsoft.com/office/drawing/2014/main" id="{D6E975F6-6430-31A1-7299-0BEB1DA200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0CBD2901-2558-3AB2-A2BA-62B243B8DE4E}"/>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6" name="Rectángulo 5">
            <a:extLst>
              <a:ext uri="{FF2B5EF4-FFF2-40B4-BE49-F238E27FC236}">
                <a16:creationId xmlns:a16="http://schemas.microsoft.com/office/drawing/2014/main" id="{C3961DBA-7529-87AF-5976-338B585DF7E8}"/>
              </a:ext>
            </a:extLst>
          </p:cNvPr>
          <p:cNvSpPr/>
          <p:nvPr/>
        </p:nvSpPr>
        <p:spPr>
          <a:xfrm>
            <a:off x="550346" y="69209"/>
            <a:ext cx="10716147" cy="1200329"/>
          </a:xfrm>
          <a:prstGeom prst="rect">
            <a:avLst/>
          </a:prstGeom>
        </p:spPr>
        <p:txBody>
          <a:bodyPr wrap="square">
            <a:spAutoFit/>
          </a:bodyPr>
          <a:lstStyle/>
          <a:p>
            <a:pPr algn="ctr"/>
            <a:r>
              <a:rPr lang="es-CO" sz="3600" b="1" dirty="0">
                <a:solidFill>
                  <a:schemeClr val="accent5">
                    <a:lumMod val="50000"/>
                  </a:schemeClr>
                </a:solidFill>
                <a:latin typeface="Poppins SemiBold" panose="00000700000000000000" pitchFamily="2" charset="0"/>
                <a:cs typeface="Poppins SemiBold" panose="00000700000000000000" pitchFamily="2" charset="0"/>
              </a:rPr>
              <a:t>RESPONSABILIDADES DE LOS COMITÉS Y LAS OFICINAS JURÍDICA   </a:t>
            </a:r>
          </a:p>
        </p:txBody>
      </p:sp>
      <p:graphicFrame>
        <p:nvGraphicFramePr>
          <p:cNvPr id="13" name="Diagrama 12">
            <a:extLst>
              <a:ext uri="{FF2B5EF4-FFF2-40B4-BE49-F238E27FC236}">
                <a16:creationId xmlns:a16="http://schemas.microsoft.com/office/drawing/2014/main" id="{3502BA14-2342-186B-6A87-2C23AF8EC4D9}"/>
              </a:ext>
            </a:extLst>
          </p:cNvPr>
          <p:cNvGraphicFramePr/>
          <p:nvPr/>
        </p:nvGraphicFramePr>
        <p:xfrm>
          <a:off x="2140076" y="1415055"/>
          <a:ext cx="7051535" cy="21265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CuadroTexto 16">
            <a:extLst>
              <a:ext uri="{FF2B5EF4-FFF2-40B4-BE49-F238E27FC236}">
                <a16:creationId xmlns:a16="http://schemas.microsoft.com/office/drawing/2014/main" id="{A158CF60-3565-D03F-84AE-7517F6A0D8A9}"/>
              </a:ext>
            </a:extLst>
          </p:cNvPr>
          <p:cNvSpPr txBox="1"/>
          <p:nvPr/>
        </p:nvSpPr>
        <p:spPr>
          <a:xfrm>
            <a:off x="6294113" y="3915018"/>
            <a:ext cx="5294079" cy="254524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Aprobar</a:t>
            </a:r>
            <a:r>
              <a:rPr lang="en-US" b="1" dirty="0">
                <a:solidFill>
                  <a:schemeClr val="accent5">
                    <a:lumMod val="50000"/>
                  </a:schemeClr>
                </a:solidFill>
                <a:latin typeface="Poppins SemiBold" pitchFamily="2" charset="77"/>
                <a:ea typeface="League Spartan" charset="0"/>
                <a:cs typeface="Poppins SemiBold" pitchFamily="2" charset="77"/>
              </a:rPr>
              <a:t> </a:t>
            </a:r>
            <a:r>
              <a:rPr lang="es-CO" b="1" dirty="0">
                <a:solidFill>
                  <a:schemeClr val="accent5">
                    <a:lumMod val="50000"/>
                  </a:schemeClr>
                </a:solidFill>
                <a:latin typeface="Poppins SemiBold" pitchFamily="2" charset="77"/>
                <a:ea typeface="League Spartan" charset="0"/>
                <a:cs typeface="Poppins SemiBold" pitchFamily="2" charset="77"/>
              </a:rPr>
              <a:t>el</a:t>
            </a:r>
            <a:r>
              <a:rPr lang="en-US" b="1" dirty="0">
                <a:solidFill>
                  <a:schemeClr val="accent5">
                    <a:lumMod val="50000"/>
                  </a:schemeClr>
                </a:solidFill>
                <a:latin typeface="Poppins SemiBold" pitchFamily="2" charset="77"/>
                <a:ea typeface="League Spartan" charset="0"/>
                <a:cs typeface="Poppins SemiBold" pitchFamily="2" charset="77"/>
              </a:rPr>
              <a:t> </a:t>
            </a:r>
            <a:r>
              <a:rPr lang="es-CO" b="1" dirty="0">
                <a:solidFill>
                  <a:schemeClr val="accent5">
                    <a:lumMod val="50000"/>
                  </a:schemeClr>
                </a:solidFill>
                <a:latin typeface="Poppins SemiBold" pitchFamily="2" charset="77"/>
                <a:ea typeface="League Spartan" charset="0"/>
                <a:cs typeface="Poppins SemiBold" pitchFamily="2" charset="77"/>
              </a:rPr>
              <a:t>Plan Anual  RRP</a:t>
            </a:r>
          </a:p>
          <a:p>
            <a:pPr marL="342900" indent="-342900" algn="just">
              <a:lnSpc>
                <a:spcPct val="150000"/>
              </a:lnSpc>
              <a:buFont typeface="Arial" panose="020B0604020202020204" pitchFamily="34" charset="0"/>
              <a:buChar char="•"/>
            </a:pPr>
            <a:r>
              <a:rPr lang="en-US" b="1" dirty="0">
                <a:solidFill>
                  <a:schemeClr val="accent5">
                    <a:lumMod val="50000"/>
                  </a:schemeClr>
                </a:solidFill>
                <a:latin typeface="Poppins SemiBold" pitchFamily="2" charset="77"/>
                <a:ea typeface="League Spartan" charset="0"/>
                <a:cs typeface="Poppins SemiBold" pitchFamily="2" charset="77"/>
              </a:rPr>
              <a:t>R</a:t>
            </a:r>
            <a:r>
              <a:rPr lang="es-CO" b="1" dirty="0" err="1">
                <a:solidFill>
                  <a:schemeClr val="accent5">
                    <a:lumMod val="50000"/>
                  </a:schemeClr>
                </a:solidFill>
                <a:latin typeface="Poppins SemiBold" pitchFamily="2" charset="77"/>
                <a:ea typeface="League Spartan" charset="0"/>
                <a:cs typeface="Poppins SemiBold" pitchFamily="2" charset="77"/>
              </a:rPr>
              <a:t>ealizar</a:t>
            </a:r>
            <a:r>
              <a:rPr lang="en-US" b="1" dirty="0">
                <a:solidFill>
                  <a:schemeClr val="accent5">
                    <a:lumMod val="50000"/>
                  </a:schemeClr>
                </a:solidFill>
                <a:latin typeface="Poppins SemiBold" pitchFamily="2" charset="77"/>
                <a:ea typeface="League Spartan" charset="0"/>
                <a:cs typeface="Poppins SemiBold" pitchFamily="2" charset="77"/>
              </a:rPr>
              <a:t> </a:t>
            </a:r>
            <a:r>
              <a:rPr lang="es-CO" b="1" dirty="0">
                <a:solidFill>
                  <a:schemeClr val="accent5">
                    <a:lumMod val="50000"/>
                  </a:schemeClr>
                </a:solidFill>
                <a:latin typeface="Poppins SemiBold" pitchFamily="2" charset="77"/>
                <a:ea typeface="League Spartan" charset="0"/>
                <a:cs typeface="Poppins SemiBold" pitchFamily="2" charset="77"/>
              </a:rPr>
              <a:t>seguimiento al el</a:t>
            </a:r>
            <a:r>
              <a:rPr lang="en-US" b="1" dirty="0">
                <a:solidFill>
                  <a:schemeClr val="accent5">
                    <a:lumMod val="50000"/>
                  </a:schemeClr>
                </a:solidFill>
                <a:latin typeface="Poppins SemiBold" pitchFamily="2" charset="77"/>
                <a:ea typeface="League Spartan" charset="0"/>
                <a:cs typeface="Poppins SemiBold" pitchFamily="2" charset="77"/>
              </a:rPr>
              <a:t> </a:t>
            </a:r>
            <a:r>
              <a:rPr lang="es-CO" b="1" dirty="0">
                <a:solidFill>
                  <a:schemeClr val="accent5">
                    <a:lumMod val="50000"/>
                  </a:schemeClr>
                </a:solidFill>
                <a:latin typeface="Poppins SemiBold" pitchFamily="2" charset="77"/>
                <a:ea typeface="League Spartan" charset="0"/>
                <a:cs typeface="Poppins SemiBold" pitchFamily="2" charset="77"/>
              </a:rPr>
              <a:t>Plan Anual  RRP </a:t>
            </a:r>
          </a:p>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Recomendar  y/o aprobar el</a:t>
            </a:r>
          </a:p>
          <a:p>
            <a:pPr algn="just">
              <a:lnSpc>
                <a:spcPct val="150000"/>
              </a:lnSpc>
            </a:pPr>
            <a:r>
              <a:rPr lang="es-CO" b="1" dirty="0">
                <a:solidFill>
                  <a:schemeClr val="accent5">
                    <a:lumMod val="50000"/>
                  </a:schemeClr>
                </a:solidFill>
                <a:latin typeface="Poppins SemiBold" pitchFamily="2" charset="77"/>
                <a:ea typeface="League Spartan" charset="0"/>
                <a:cs typeface="Poppins SemiBold" pitchFamily="2" charset="77"/>
              </a:rPr>
              <a:t>       inicio de acciones judiciales </a:t>
            </a:r>
          </a:p>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Formula políticas – costo beneficio</a:t>
            </a:r>
            <a:endParaRPr lang="es-CO" dirty="0"/>
          </a:p>
        </p:txBody>
      </p:sp>
      <p:sp>
        <p:nvSpPr>
          <p:cNvPr id="18" name="TextBox 36">
            <a:extLst>
              <a:ext uri="{FF2B5EF4-FFF2-40B4-BE49-F238E27FC236}">
                <a16:creationId xmlns:a16="http://schemas.microsoft.com/office/drawing/2014/main" id="{6CA82B29-9D1F-D4B3-DEDD-969AB2BCC975}"/>
              </a:ext>
            </a:extLst>
          </p:cNvPr>
          <p:cNvSpPr txBox="1"/>
          <p:nvPr/>
        </p:nvSpPr>
        <p:spPr>
          <a:xfrm>
            <a:off x="603808" y="3964231"/>
            <a:ext cx="4963244" cy="2446824"/>
          </a:xfrm>
          <a:prstGeom prst="rect">
            <a:avLst/>
          </a:prstGeom>
          <a:noFill/>
        </p:spPr>
        <p:txBody>
          <a:bodyPr wrap="square" rtlCol="0" anchor="ctr" anchorCtr="0">
            <a:spAutoFit/>
          </a:bodyPr>
          <a:lstStyle/>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Formula el Plan Anual  RRP</a:t>
            </a:r>
          </a:p>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Ejecutar el Plan Anual</a:t>
            </a:r>
            <a:endParaRPr lang="en-US" b="1" dirty="0">
              <a:solidFill>
                <a:schemeClr val="accent5">
                  <a:lumMod val="50000"/>
                </a:schemeClr>
              </a:solidFill>
              <a:latin typeface="Poppins SemiBold" pitchFamily="2" charset="77"/>
              <a:ea typeface="League Spartan" charset="0"/>
              <a:cs typeface="Poppins SemiBold" pitchFamily="2" charset="77"/>
            </a:endParaRPr>
          </a:p>
          <a:p>
            <a:pPr marL="342900" indent="-342900" algn="just">
              <a:lnSpc>
                <a:spcPct val="150000"/>
              </a:lnSpc>
              <a:buFont typeface="Arial" panose="020B0604020202020204" pitchFamily="34" charset="0"/>
              <a:buChar char="•"/>
            </a:pPr>
            <a:r>
              <a:rPr lang="es-CO" b="1" dirty="0">
                <a:solidFill>
                  <a:schemeClr val="accent5">
                    <a:lumMod val="50000"/>
                  </a:schemeClr>
                </a:solidFill>
                <a:latin typeface="Poppins SemiBold" pitchFamily="2" charset="77"/>
                <a:ea typeface="League Spartan" charset="0"/>
                <a:cs typeface="Poppins SemiBold" pitchFamily="2" charset="77"/>
              </a:rPr>
              <a:t>Presentar</a:t>
            </a:r>
            <a:r>
              <a:rPr lang="en-US" b="1" dirty="0">
                <a:solidFill>
                  <a:schemeClr val="accent5">
                    <a:lumMod val="50000"/>
                  </a:schemeClr>
                </a:solidFill>
                <a:latin typeface="Poppins SemiBold" pitchFamily="2" charset="77"/>
                <a:ea typeface="League Spartan" charset="0"/>
                <a:cs typeface="Poppins SemiBold" pitchFamily="2" charset="77"/>
              </a:rPr>
              <a:t> </a:t>
            </a:r>
            <a:r>
              <a:rPr lang="es-CO" b="1" dirty="0">
                <a:solidFill>
                  <a:schemeClr val="accent5">
                    <a:lumMod val="50000"/>
                  </a:schemeClr>
                </a:solidFill>
                <a:latin typeface="Poppins SemiBold" pitchFamily="2" charset="77"/>
                <a:ea typeface="League Spartan" charset="0"/>
                <a:cs typeface="Poppins SemiBold" pitchFamily="2" charset="77"/>
              </a:rPr>
              <a:t>las posibles acciones judiciales   (solicitudes ciudadanas e información de las dependencias </a:t>
            </a:r>
          </a:p>
          <a:p>
            <a:pPr algn="just"/>
            <a:endParaRPr lang="en-US" b="1" dirty="0">
              <a:solidFill>
                <a:schemeClr val="accent5">
                  <a:lumMod val="50000"/>
                </a:schemeClr>
              </a:solidFill>
              <a:latin typeface="Poppins SemiBold" pitchFamily="2" charset="77"/>
              <a:ea typeface="League Spartan" charset="0"/>
              <a:cs typeface="Poppins SemiBold" pitchFamily="2" charset="77"/>
            </a:endParaRPr>
          </a:p>
        </p:txBody>
      </p:sp>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11">
            <a:clrChange>
              <a:clrFrom>
                <a:srgbClr val="FDFFFF"/>
              </a:clrFrom>
              <a:clrTo>
                <a:srgbClr val="FDFFFF">
                  <a:alpha val="0"/>
                </a:srgbClr>
              </a:clrTo>
            </a:clrChange>
            <a:extLst>
              <a:ext uri="{BEBA8EAE-BF5A-486C-A8C5-ECC9F3942E4B}">
                <a14:imgProps xmlns:a14="http://schemas.microsoft.com/office/drawing/2010/main">
                  <a14:imgLayer r:embed="rId12">
                    <a14:imgEffect>
                      <a14:colorTemperature colorTemp="6320"/>
                    </a14:imgEffect>
                    <a14:imgEffect>
                      <a14:saturation sat="245000"/>
                    </a14:imgEffect>
                  </a14:imgLayer>
                </a14:imgProps>
              </a:ext>
            </a:extLst>
          </a:blip>
          <a:stretch>
            <a:fillRect/>
          </a:stretch>
        </p:blipFill>
        <p:spPr>
          <a:xfrm>
            <a:off x="10879494" y="6332328"/>
            <a:ext cx="1195246" cy="459170"/>
          </a:xfrm>
          <a:prstGeom prst="rect">
            <a:avLst/>
          </a:prstGeom>
        </p:spPr>
      </p:pic>
    </p:spTree>
    <p:extLst>
      <p:ext uri="{BB962C8B-B14F-4D97-AF65-F5344CB8AC3E}">
        <p14:creationId xmlns:p14="http://schemas.microsoft.com/office/powerpoint/2010/main" val="10013952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a:extLst>
            <a:ext uri="{FF2B5EF4-FFF2-40B4-BE49-F238E27FC236}">
              <a16:creationId xmlns:a16="http://schemas.microsoft.com/office/drawing/2014/main" id="{053B8128-D78B-DB48-9DC6-10459ACF8118}"/>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0E58CF3F-6250-59D2-DCDE-9746837AC12B}"/>
              </a:ext>
            </a:extLst>
          </p:cNvPr>
          <p:cNvSpPr txBox="1"/>
          <p:nvPr/>
        </p:nvSpPr>
        <p:spPr>
          <a:xfrm>
            <a:off x="15196" y="194487"/>
            <a:ext cx="11074787" cy="1569660"/>
          </a:xfrm>
          <a:prstGeom prst="rect">
            <a:avLst/>
          </a:prstGeom>
          <a:noFill/>
        </p:spPr>
        <p:txBody>
          <a:bodyPr wrap="square">
            <a:spAutoFit/>
          </a:bodyPr>
          <a:lstStyle/>
          <a:p>
            <a:pPr algn="ctr"/>
            <a:r>
              <a:rPr lang="es-ES_tradnl" sz="3200" b="1" dirty="0">
                <a:solidFill>
                  <a:schemeClr val="accent5">
                    <a:lumMod val="50000"/>
                  </a:schemeClr>
                </a:solidFill>
                <a:latin typeface="Poppins SemiBold" panose="00000700000000000000" pitchFamily="2" charset="0"/>
                <a:cs typeface="Poppins SemiBold" panose="00000700000000000000" pitchFamily="2" charset="0"/>
              </a:rPr>
              <a:t>Diligenciamiento P</a:t>
            </a:r>
            <a:r>
              <a:rPr lang="es-ES" sz="3200" b="1" dirty="0">
                <a:solidFill>
                  <a:schemeClr val="accent5">
                    <a:lumMod val="50000"/>
                  </a:schemeClr>
                </a:solidFill>
                <a:latin typeface="Poppins SemiBold" panose="00000700000000000000" pitchFamily="2" charset="0"/>
                <a:cs typeface="Poppins SemiBold" panose="00000700000000000000" pitchFamily="2" charset="0"/>
              </a:rPr>
              <a:t>lan Anual de Acción para la Recuperación del Patrimonio Público</a:t>
            </a:r>
            <a:endParaRPr lang="es-ES_tradnl" sz="3200" b="1" dirty="0">
              <a:solidFill>
                <a:schemeClr val="accent5">
                  <a:lumMod val="50000"/>
                </a:schemeClr>
              </a:solidFill>
              <a:latin typeface="Poppins SemiBold" panose="00000700000000000000" pitchFamily="2" charset="0"/>
              <a:cs typeface="Poppins SemiBold" panose="00000700000000000000" pitchFamily="2" charset="0"/>
            </a:endParaRPr>
          </a:p>
          <a:p>
            <a:pPr algn="ctr"/>
            <a:endParaRPr lang="es-ES_tradnl" sz="3200" b="1" dirty="0">
              <a:solidFill>
                <a:schemeClr val="accent5">
                  <a:lumMod val="50000"/>
                </a:schemeClr>
              </a:solidFill>
              <a:latin typeface="Poppins SemiBold" panose="00000700000000000000" pitchFamily="2" charset="0"/>
              <a:cs typeface="Poppins SemiBold" panose="00000700000000000000" pitchFamily="2" charset="0"/>
            </a:endParaRPr>
          </a:p>
        </p:txBody>
      </p:sp>
      <p:pic>
        <p:nvPicPr>
          <p:cNvPr id="9" name="Imagen 8">
            <a:hlinkClick r:id="rId4"/>
            <a:extLst>
              <a:ext uri="{FF2B5EF4-FFF2-40B4-BE49-F238E27FC236}">
                <a16:creationId xmlns:a16="http://schemas.microsoft.com/office/drawing/2014/main" id="{A32CB98E-6AB8-F3CF-A1D3-6484C83D3B99}"/>
              </a:ext>
            </a:extLst>
          </p:cNvPr>
          <p:cNvPicPr>
            <a:picLocks noChangeAspect="1"/>
          </p:cNvPicPr>
          <p:nvPr/>
        </p:nvPicPr>
        <p:blipFill>
          <a:blip r:embed="rId5"/>
          <a:stretch>
            <a:fillRect/>
          </a:stretch>
        </p:blipFill>
        <p:spPr>
          <a:xfrm>
            <a:off x="5605914" y="1348316"/>
            <a:ext cx="6243316" cy="4566910"/>
          </a:xfrm>
          <a:prstGeom prst="rect">
            <a:avLst/>
          </a:prstGeom>
          <a:effectLst>
            <a:glow rad="127000">
              <a:schemeClr val="accent1">
                <a:alpha val="0"/>
              </a:schemeClr>
            </a:glow>
            <a:outerShdw blurRad="50800" dir="5400000" algn="ctr" rotWithShape="0">
              <a:srgbClr val="000000">
                <a:alpha val="39000"/>
              </a:srgbClr>
            </a:outerShdw>
            <a:softEdge rad="330200"/>
          </a:effectLst>
        </p:spPr>
      </p:pic>
      <p:sp>
        <p:nvSpPr>
          <p:cNvPr id="4" name="CuadroTexto 3">
            <a:extLst>
              <a:ext uri="{FF2B5EF4-FFF2-40B4-BE49-F238E27FC236}">
                <a16:creationId xmlns:a16="http://schemas.microsoft.com/office/drawing/2014/main" id="{37BA9479-4B3A-7A10-FB2B-71CCFBF66391}"/>
              </a:ext>
            </a:extLst>
          </p:cNvPr>
          <p:cNvSpPr txBox="1"/>
          <p:nvPr/>
        </p:nvSpPr>
        <p:spPr>
          <a:xfrm>
            <a:off x="321167" y="2335967"/>
            <a:ext cx="4941977" cy="2308324"/>
          </a:xfrm>
          <a:prstGeom prst="rect">
            <a:avLst/>
          </a:prstGeom>
          <a:noFill/>
        </p:spPr>
        <p:txBody>
          <a:bodyPr wrap="square">
            <a:spAutoFit/>
          </a:bodyPr>
          <a:lstStyle/>
          <a:p>
            <a:pPr algn="just"/>
            <a:r>
              <a:rPr lang="es-ES_tradnl" b="1" dirty="0">
                <a:solidFill>
                  <a:schemeClr val="accent5">
                    <a:lumMod val="50000"/>
                  </a:schemeClr>
                </a:solidFill>
                <a:latin typeface="Poppins SemiBold" pitchFamily="2" charset="77"/>
                <a:cs typeface="Poppins SemiBold" pitchFamily="2" charset="77"/>
              </a:rPr>
              <a:t>La Secretaría Jurídica Distrital en su calidad de ente rector de todos los asuntos jurídicos del Distrito y conforme lo estipulado en el numeral 6* del artículo 21 del Decreto Distrital 556 de 2021, emitió directriz.</a:t>
            </a:r>
          </a:p>
          <a:p>
            <a:pPr algn="just"/>
            <a:endParaRPr lang="es-ES_tradnl" b="1" dirty="0">
              <a:solidFill>
                <a:schemeClr val="accent5">
                  <a:lumMod val="50000"/>
                </a:schemeClr>
              </a:solidFill>
              <a:latin typeface="Poppins SemiBold" pitchFamily="2" charset="77"/>
              <a:cs typeface="Poppins SemiBold" pitchFamily="2" charset="77"/>
            </a:endParaRPr>
          </a:p>
          <a:p>
            <a:pPr algn="just"/>
            <a:endParaRPr lang="es-ES_tradnl" b="1" dirty="0">
              <a:solidFill>
                <a:schemeClr val="accent5">
                  <a:lumMod val="50000"/>
                </a:schemeClr>
              </a:solidFill>
              <a:latin typeface="Poppins SemiBold" pitchFamily="2" charset="77"/>
              <a:cs typeface="Poppins SemiBold" pitchFamily="2" charset="77"/>
            </a:endParaRPr>
          </a:p>
        </p:txBody>
      </p:sp>
      <p:sp>
        <p:nvSpPr>
          <p:cNvPr id="5" name="CuadroTexto 4">
            <a:extLst>
              <a:ext uri="{FF2B5EF4-FFF2-40B4-BE49-F238E27FC236}">
                <a16:creationId xmlns:a16="http://schemas.microsoft.com/office/drawing/2014/main" id="{3FEF80EB-1A6C-ECCF-F7CF-815B9DBBF3D0}"/>
              </a:ext>
            </a:extLst>
          </p:cNvPr>
          <p:cNvSpPr txBox="1"/>
          <p:nvPr/>
        </p:nvSpPr>
        <p:spPr>
          <a:xfrm>
            <a:off x="-122858" y="5855255"/>
            <a:ext cx="10199833" cy="861774"/>
          </a:xfrm>
          <a:prstGeom prst="rect">
            <a:avLst/>
          </a:prstGeom>
          <a:noFill/>
        </p:spPr>
        <p:txBody>
          <a:bodyPr wrap="square">
            <a:spAutoFit/>
          </a:bodyPr>
          <a:lstStyle/>
          <a:p>
            <a:pPr algn="just"/>
            <a:endParaRPr lang="es-ES_tradnl" b="1" dirty="0">
              <a:solidFill>
                <a:schemeClr val="accent5">
                  <a:lumMod val="50000"/>
                </a:schemeClr>
              </a:solidFill>
              <a:latin typeface="Poppins SemiBold" pitchFamily="2" charset="77"/>
              <a:cs typeface="Poppins SemiBold" pitchFamily="2" charset="77"/>
            </a:endParaRPr>
          </a:p>
          <a:p>
            <a:pPr algn="just"/>
            <a:r>
              <a:rPr lang="es-ES_tradnl" b="1" dirty="0">
                <a:solidFill>
                  <a:schemeClr val="accent5">
                    <a:lumMod val="50000"/>
                  </a:schemeClr>
                </a:solidFill>
                <a:latin typeface="Poppins SemiBold" pitchFamily="2" charset="77"/>
                <a:cs typeface="Poppins SemiBold" pitchFamily="2" charset="77"/>
              </a:rPr>
              <a:t> *</a:t>
            </a:r>
            <a:r>
              <a:rPr lang="es-ES_tradnl" sz="1400" b="1" dirty="0">
                <a:solidFill>
                  <a:schemeClr val="accent5">
                    <a:lumMod val="50000"/>
                  </a:schemeClr>
                </a:solidFill>
                <a:latin typeface="Poppins SemiBold" pitchFamily="2" charset="77"/>
                <a:cs typeface="Poppins SemiBold" pitchFamily="2" charset="77"/>
              </a:rPr>
              <a:t>Numeral 6 Art 21: “</a:t>
            </a:r>
            <a:r>
              <a:rPr lang="es-ES_tradnl" sz="1400" b="1" i="1" dirty="0">
                <a:solidFill>
                  <a:schemeClr val="accent5">
                    <a:lumMod val="50000"/>
                  </a:schemeClr>
                </a:solidFill>
                <a:latin typeface="Poppins SemiBold" pitchFamily="2" charset="77"/>
                <a:cs typeface="Poppins SemiBold" pitchFamily="2" charset="77"/>
              </a:rPr>
              <a:t>Elaborar los instrumentos necesarios para la implementación, seguimiento y evaluación del Plan Maestro de Acciones Judiciales</a:t>
            </a:r>
            <a:r>
              <a:rPr lang="es-ES_tradnl" sz="1400" b="1" dirty="0">
                <a:solidFill>
                  <a:schemeClr val="accent5">
                    <a:lumMod val="50000"/>
                  </a:schemeClr>
                </a:solidFill>
                <a:latin typeface="Poppins SemiBold" pitchFamily="2" charset="77"/>
                <a:cs typeface="Poppins SemiBold" pitchFamily="2" charset="77"/>
              </a:rPr>
              <a:t>”</a:t>
            </a:r>
            <a:endParaRPr lang="es-CO" sz="1400" b="1" dirty="0">
              <a:solidFill>
                <a:schemeClr val="accent5">
                  <a:lumMod val="50000"/>
                </a:schemeClr>
              </a:solidFill>
              <a:latin typeface="Poppins SemiBold" pitchFamily="2" charset="77"/>
              <a:cs typeface="Poppins SemiBold" pitchFamily="2" charset="77"/>
            </a:endParaRPr>
          </a:p>
        </p:txBody>
      </p:sp>
      <p:pic>
        <p:nvPicPr>
          <p:cNvPr id="14" name="Imagen 13">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07860" y="6103408"/>
            <a:ext cx="1964245" cy="754592"/>
          </a:xfrm>
          <a:prstGeom prst="rect">
            <a:avLst/>
          </a:prstGeom>
        </p:spPr>
      </p:pic>
    </p:spTree>
    <p:extLst>
      <p:ext uri="{BB962C8B-B14F-4D97-AF65-F5344CB8AC3E}">
        <p14:creationId xmlns:p14="http://schemas.microsoft.com/office/powerpoint/2010/main" val="102603564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a:extLst>
            <a:ext uri="{FF2B5EF4-FFF2-40B4-BE49-F238E27FC236}">
              <a16:creationId xmlns:a16="http://schemas.microsoft.com/office/drawing/2014/main" id="{E0B07515-D838-0B41-2702-B6CC7FBA71E7}"/>
            </a:ext>
          </a:extLst>
        </p:cNvPr>
        <p:cNvGrpSpPr/>
        <p:nvPr/>
      </p:nvGrpSpPr>
      <p:grpSpPr>
        <a:xfrm>
          <a:off x="0" y="0"/>
          <a:ext cx="0" cy="0"/>
          <a:chOff x="0" y="0"/>
          <a:chExt cx="0" cy="0"/>
        </a:xfrm>
      </p:grpSpPr>
      <p:pic>
        <p:nvPicPr>
          <p:cNvPr id="3" name="Imagen 2">
            <a:hlinkClick r:id="rId3"/>
            <a:extLst>
              <a:ext uri="{FF2B5EF4-FFF2-40B4-BE49-F238E27FC236}">
                <a16:creationId xmlns:a16="http://schemas.microsoft.com/office/drawing/2014/main" id="{18CFBB1C-C9C4-D6DE-0DDC-186063CE0A45}"/>
              </a:ext>
            </a:extLst>
          </p:cNvPr>
          <p:cNvPicPr>
            <a:picLocks noChangeAspect="1"/>
          </p:cNvPicPr>
          <p:nvPr/>
        </p:nvPicPr>
        <p:blipFill>
          <a:blip r:embed="rId4">
            <a:alphaModFix amt="17000"/>
            <a:extLst>
              <a:ext uri="{28A0092B-C50C-407E-A947-70E740481C1C}">
                <a14:useLocalDpi xmlns:a14="http://schemas.microsoft.com/office/drawing/2010/main" val="0"/>
              </a:ext>
            </a:extLst>
          </a:blip>
          <a:stretch>
            <a:fillRect/>
          </a:stretch>
        </p:blipFill>
        <p:spPr>
          <a:xfrm>
            <a:off x="-15199" y="0"/>
            <a:ext cx="12207199" cy="6894000"/>
          </a:xfrm>
          <a:prstGeom prst="rect">
            <a:avLst/>
          </a:prstGeom>
        </p:spPr>
      </p:pic>
      <p:pic>
        <p:nvPicPr>
          <p:cNvPr id="8" name="Imagen 7" descr="Logotipo&#10;&#10;Descripción generada automáticamente">
            <a:extLst>
              <a:ext uri="{FF2B5EF4-FFF2-40B4-BE49-F238E27FC236}">
                <a16:creationId xmlns:a16="http://schemas.microsoft.com/office/drawing/2014/main" id="{DEA4A9B9-BB03-7908-11C4-3BAB10A6F80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54B4976C-F868-5BD4-C907-DB6D43F2B846}"/>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6" name="Rectángulo 5">
            <a:extLst>
              <a:ext uri="{FF2B5EF4-FFF2-40B4-BE49-F238E27FC236}">
                <a16:creationId xmlns:a16="http://schemas.microsoft.com/office/drawing/2014/main" id="{97E23B44-3E8C-F40F-6517-A3F5B70DB7EF}"/>
              </a:ext>
            </a:extLst>
          </p:cNvPr>
          <p:cNvSpPr/>
          <p:nvPr/>
        </p:nvSpPr>
        <p:spPr>
          <a:xfrm>
            <a:off x="554419" y="132482"/>
            <a:ext cx="10716147" cy="707886"/>
          </a:xfrm>
          <a:prstGeom prst="rect">
            <a:avLst/>
          </a:prstGeom>
        </p:spPr>
        <p:txBody>
          <a:bodyPr wrap="square">
            <a:spAutoFit/>
          </a:bodyPr>
          <a:lstStyle/>
          <a:p>
            <a:pPr algn="ctr"/>
            <a:r>
              <a:rPr lang="es-CO" sz="4000" b="1" dirty="0">
                <a:solidFill>
                  <a:schemeClr val="accent5">
                    <a:lumMod val="50000"/>
                  </a:schemeClr>
                </a:solidFill>
                <a:latin typeface="Poppins SemiBold" panose="00000700000000000000" pitchFamily="2" charset="0"/>
                <a:cs typeface="Poppins SemiBold" panose="00000700000000000000" pitchFamily="2" charset="0"/>
              </a:rPr>
              <a:t>PLAN ANUAL VIGENCIA  2024</a:t>
            </a:r>
          </a:p>
        </p:txBody>
      </p:sp>
      <p:pic>
        <p:nvPicPr>
          <p:cNvPr id="5" name="Imagen 4" descr="Interfaz de usuario gráfica, Aplicación, Word&#10;&#10;Descripción generada automáticamente">
            <a:extLst>
              <a:ext uri="{FF2B5EF4-FFF2-40B4-BE49-F238E27FC236}">
                <a16:creationId xmlns:a16="http://schemas.microsoft.com/office/drawing/2014/main" id="{ECB854B8-E629-9435-8D02-3431549EB07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81000"/>
                    </a14:imgEffect>
                  </a14:imgLayer>
                </a14:imgProps>
              </a:ext>
            </a:extLst>
          </a:blip>
          <a:srcRect l="32043" t="42317" r="34465" b="19381"/>
          <a:stretch/>
        </p:blipFill>
        <p:spPr bwMode="auto">
          <a:xfrm>
            <a:off x="2018188" y="2077440"/>
            <a:ext cx="8625769" cy="3899963"/>
          </a:xfrm>
          <a:prstGeom prst="rect">
            <a:avLst/>
          </a:prstGeom>
          <a:ln>
            <a:noFill/>
          </a:ln>
          <a:effectLst>
            <a:outerShdw blurRad="50800" dist="50800" dir="5400000" algn="ctr" rotWithShape="0">
              <a:srgbClr val="000000">
                <a:alpha val="0"/>
              </a:srgbClr>
            </a:outerShdw>
            <a:reflection stA="5000" endPos="65000" dist="50800" dir="5400000" sy="-100000" algn="bl" rotWithShape="0"/>
          </a:effectLst>
          <a:extLst>
            <a:ext uri="{53640926-AAD7-44D8-BBD7-CCE9431645EC}">
              <a14:shadowObscured xmlns:a14="http://schemas.microsoft.com/office/drawing/2010/main"/>
            </a:ext>
          </a:extLst>
        </p:spPr>
      </p:pic>
      <p:sp>
        <p:nvSpPr>
          <p:cNvPr id="7" name="TextBox 36">
            <a:extLst>
              <a:ext uri="{FF2B5EF4-FFF2-40B4-BE49-F238E27FC236}">
                <a16:creationId xmlns:a16="http://schemas.microsoft.com/office/drawing/2014/main" id="{25D3CB5E-D7F3-EC09-7315-028A36879995}"/>
              </a:ext>
            </a:extLst>
          </p:cNvPr>
          <p:cNvSpPr txBox="1"/>
          <p:nvPr/>
        </p:nvSpPr>
        <p:spPr>
          <a:xfrm>
            <a:off x="4957011" y="2077440"/>
            <a:ext cx="2570130" cy="477054"/>
          </a:xfrm>
          <a:prstGeom prst="rect">
            <a:avLst/>
          </a:prstGeom>
          <a:noFill/>
        </p:spPr>
        <p:txBody>
          <a:bodyPr wrap="square" rtlCol="0" anchor="ctr" anchorCtr="0">
            <a:spAutoFit/>
          </a:bodyPr>
          <a:lstStyle/>
          <a:p>
            <a:pPr algn="ctr"/>
            <a:r>
              <a:rPr lang="en-US" sz="2500" b="1" dirty="0">
                <a:solidFill>
                  <a:schemeClr val="accent5">
                    <a:lumMod val="50000"/>
                  </a:schemeClr>
                </a:solidFill>
                <a:latin typeface="Poppins SemiBold" pitchFamily="2" charset="77"/>
                <a:ea typeface="League Spartan" charset="0"/>
                <a:cs typeface="Poppins SemiBold" pitchFamily="2" charset="77"/>
              </a:rPr>
              <a:t>13 </a:t>
            </a:r>
            <a:r>
              <a:rPr lang="es-CO" sz="2500" b="1" dirty="0">
                <a:solidFill>
                  <a:schemeClr val="accent5">
                    <a:lumMod val="50000"/>
                  </a:schemeClr>
                </a:solidFill>
                <a:latin typeface="Poppins SemiBold" pitchFamily="2" charset="77"/>
                <a:ea typeface="League Spartan" charset="0"/>
                <a:cs typeface="Poppins SemiBold" pitchFamily="2" charset="77"/>
              </a:rPr>
              <a:t>objetivos</a:t>
            </a:r>
            <a:r>
              <a:rPr lang="en-US" sz="2500" b="1" dirty="0">
                <a:solidFill>
                  <a:schemeClr val="accent5">
                    <a:lumMod val="50000"/>
                  </a:schemeClr>
                </a:solidFill>
                <a:latin typeface="Poppins SemiBold" pitchFamily="2" charset="77"/>
                <a:ea typeface="League Spartan" charset="0"/>
                <a:cs typeface="Poppins SemiBold" pitchFamily="2" charset="77"/>
              </a:rPr>
              <a:t> </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8">
            <a:clrChange>
              <a:clrFrom>
                <a:srgbClr val="FDFFFF"/>
              </a:clrFrom>
              <a:clrTo>
                <a:srgbClr val="FDFFFF">
                  <a:alpha val="0"/>
                </a:srgbClr>
              </a:clrTo>
            </a:clrChange>
            <a:extLst>
              <a:ext uri="{BEBA8EAE-BF5A-486C-A8C5-ECC9F3942E4B}">
                <a14:imgProps xmlns:a14="http://schemas.microsoft.com/office/drawing/2010/main">
                  <a14:imgLayer r:embed="rId9">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111412466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667DD2F3-8598-3CB1-70F4-87CDBEAA83B4}"/>
              </a:ext>
            </a:extLst>
          </p:cNvPr>
          <p:cNvGraphicFramePr/>
          <p:nvPr/>
        </p:nvGraphicFramePr>
        <p:xfrm>
          <a:off x="1588169" y="1398911"/>
          <a:ext cx="8419342" cy="5179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33649805-8E12-0D45-9194-31B72F300A51}"/>
              </a:ext>
            </a:extLst>
          </p:cNvPr>
          <p:cNvSpPr txBox="1"/>
          <p:nvPr/>
        </p:nvSpPr>
        <p:spPr>
          <a:xfrm>
            <a:off x="2235243" y="154968"/>
            <a:ext cx="8419341" cy="707886"/>
          </a:xfrm>
          <a:prstGeom prst="rect">
            <a:avLst/>
          </a:prstGeom>
          <a:noFill/>
        </p:spPr>
        <p:txBody>
          <a:bodyPr wrap="square">
            <a:spAutoFit/>
          </a:bodyPr>
          <a:lstStyle/>
          <a:p>
            <a:r>
              <a:rPr lang="es-ES_tradnl" sz="4000" b="1" dirty="0">
                <a:solidFill>
                  <a:schemeClr val="accent5">
                    <a:lumMod val="50000"/>
                  </a:schemeClr>
                </a:solidFill>
                <a:latin typeface="Poppins SemiBold" panose="00000700000000000000" pitchFamily="2" charset="0"/>
                <a:cs typeface="Poppins SemiBold" panose="00000700000000000000" pitchFamily="2" charset="0"/>
                <a:sym typeface="Fira Sans Extra Condensed Medium"/>
              </a:rPr>
              <a:t>PLANES ANUALES 2022 – 2023 </a:t>
            </a:r>
            <a:endParaRPr lang="es-ES_tradnl" sz="4000" b="1" dirty="0">
              <a:solidFill>
                <a:schemeClr val="accent5">
                  <a:lumMod val="50000"/>
                </a:schemeClr>
              </a:solidFill>
              <a:latin typeface="Poppins SemiBold" panose="00000700000000000000" pitchFamily="2" charset="0"/>
              <a:cs typeface="Poppins SemiBold" panose="00000700000000000000" pitchFamily="2" charset="0"/>
            </a:endParaRPr>
          </a:p>
        </p:txBody>
      </p:sp>
      <p:pic>
        <p:nvPicPr>
          <p:cNvPr id="12" name="Imagen 11">
            <a:extLst>
              <a:ext uri="{FF2B5EF4-FFF2-40B4-BE49-F238E27FC236}">
                <a16:creationId xmlns:a16="http://schemas.microsoft.com/office/drawing/2014/main" id="{B7D47A72-D4DD-4A43-86E5-6543510D0AEF}"/>
              </a:ext>
            </a:extLst>
          </p:cNvPr>
          <p:cNvPicPr>
            <a:picLocks noChangeAspect="1"/>
          </p:cNvPicPr>
          <p:nvPr/>
        </p:nvPicPr>
        <p:blipFill>
          <a:blip r:embed="rId9">
            <a:clrChange>
              <a:clrFrom>
                <a:srgbClr val="FDFFFF"/>
              </a:clrFrom>
              <a:clrTo>
                <a:srgbClr val="FDFFFF">
                  <a:alpha val="0"/>
                </a:srgbClr>
              </a:clrTo>
            </a:clrChange>
            <a:extLst>
              <a:ext uri="{BEBA8EAE-BF5A-486C-A8C5-ECC9F3942E4B}">
                <a14:imgProps xmlns:a14="http://schemas.microsoft.com/office/drawing/2010/main">
                  <a14:imgLayer r:embed="rId10">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277949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a:extLst>
            <a:ext uri="{FF2B5EF4-FFF2-40B4-BE49-F238E27FC236}">
              <a16:creationId xmlns:a16="http://schemas.microsoft.com/office/drawing/2014/main" id="{10397DF1-E5D2-7146-878F-F6384B146DD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B3CFF18-E2C4-D1A3-FB73-A14FB53EC4C4}"/>
              </a:ext>
            </a:extLst>
          </p:cNvPr>
          <p:cNvSpPr txBox="1"/>
          <p:nvPr/>
        </p:nvSpPr>
        <p:spPr>
          <a:xfrm>
            <a:off x="15197" y="194487"/>
            <a:ext cx="11162140" cy="584775"/>
          </a:xfrm>
          <a:prstGeom prst="rect">
            <a:avLst/>
          </a:prstGeom>
          <a:noFill/>
        </p:spPr>
        <p:txBody>
          <a:bodyPr wrap="square">
            <a:spAutoFit/>
          </a:bodyPr>
          <a:lstStyle/>
          <a:p>
            <a:pPr algn="ctr"/>
            <a:r>
              <a:rPr lang="es-ES" sz="3200" b="1" dirty="0">
                <a:solidFill>
                  <a:schemeClr val="accent5">
                    <a:lumMod val="50000"/>
                  </a:schemeClr>
                </a:solidFill>
                <a:latin typeface="Poppins SemiBold" panose="00000700000000000000" pitchFamily="2" charset="0"/>
                <a:cs typeface="Poppins SemiBold" panose="00000700000000000000" pitchFamily="2" charset="0"/>
              </a:rPr>
              <a:t>Línea base para –índice de Gestión Jurídica </a:t>
            </a:r>
            <a:endParaRPr lang="es-ES_tradnl" sz="3200" b="1" dirty="0">
              <a:solidFill>
                <a:schemeClr val="accent5">
                  <a:lumMod val="50000"/>
                </a:schemeClr>
              </a:solidFill>
              <a:latin typeface="Poppins SemiBold" panose="00000700000000000000" pitchFamily="2" charset="0"/>
              <a:cs typeface="Poppins SemiBold" panose="00000700000000000000" pitchFamily="2" charset="0"/>
            </a:endParaRPr>
          </a:p>
        </p:txBody>
      </p:sp>
      <p:sp>
        <p:nvSpPr>
          <p:cNvPr id="4" name="Pentagon 23">
            <a:extLst>
              <a:ext uri="{FF2B5EF4-FFF2-40B4-BE49-F238E27FC236}">
                <a16:creationId xmlns:a16="http://schemas.microsoft.com/office/drawing/2014/main" id="{2208FA41-2AC4-A640-2134-BD76A3D6731E}"/>
              </a:ext>
            </a:extLst>
          </p:cNvPr>
          <p:cNvSpPr/>
          <p:nvPr/>
        </p:nvSpPr>
        <p:spPr>
          <a:xfrm>
            <a:off x="35675" y="969693"/>
            <a:ext cx="7517993" cy="86213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línea base de las acciones judiciales </a:t>
            </a:r>
            <a:r>
              <a:rPr lang="es-ES"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iniciadas por las entidades a partir de la vigencia 2021</a:t>
            </a:r>
            <a:endParaRPr lang="en-US"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endParaRPr>
          </a:p>
        </p:txBody>
      </p:sp>
      <p:sp>
        <p:nvSpPr>
          <p:cNvPr id="7" name="Pentagon 17">
            <a:extLst>
              <a:ext uri="{FF2B5EF4-FFF2-40B4-BE49-F238E27FC236}">
                <a16:creationId xmlns:a16="http://schemas.microsoft.com/office/drawing/2014/main" id="{47EE9F1F-CE4B-D3AA-60B8-250C0155CEDC}"/>
              </a:ext>
            </a:extLst>
          </p:cNvPr>
          <p:cNvSpPr/>
          <p:nvPr/>
        </p:nvSpPr>
        <p:spPr>
          <a:xfrm>
            <a:off x="15199" y="1850072"/>
            <a:ext cx="8325853" cy="69173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uadroTexto 11">
            <a:extLst>
              <a:ext uri="{FF2B5EF4-FFF2-40B4-BE49-F238E27FC236}">
                <a16:creationId xmlns:a16="http://schemas.microsoft.com/office/drawing/2014/main" id="{20DE5BFD-80FE-8112-B590-9E0C7CFF52A6}"/>
              </a:ext>
            </a:extLst>
          </p:cNvPr>
          <p:cNvSpPr txBox="1"/>
          <p:nvPr/>
        </p:nvSpPr>
        <p:spPr>
          <a:xfrm>
            <a:off x="-20379" y="1938195"/>
            <a:ext cx="8016199" cy="384721"/>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361 de estos procesos pertenece a la jurisdicción penal</a:t>
            </a:r>
          </a:p>
        </p:txBody>
      </p:sp>
      <p:sp>
        <p:nvSpPr>
          <p:cNvPr id="13" name="Pentagon 17">
            <a:extLst>
              <a:ext uri="{FF2B5EF4-FFF2-40B4-BE49-F238E27FC236}">
                <a16:creationId xmlns:a16="http://schemas.microsoft.com/office/drawing/2014/main" id="{7D5995D1-D927-519E-BB6C-2BF55ECB05F0}"/>
              </a:ext>
            </a:extLst>
          </p:cNvPr>
          <p:cNvSpPr/>
          <p:nvPr/>
        </p:nvSpPr>
        <p:spPr>
          <a:xfrm>
            <a:off x="15199" y="2489417"/>
            <a:ext cx="9137072" cy="682783"/>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CuadroTexto 16">
            <a:extLst>
              <a:ext uri="{FF2B5EF4-FFF2-40B4-BE49-F238E27FC236}">
                <a16:creationId xmlns:a16="http://schemas.microsoft.com/office/drawing/2014/main" id="{D0E4C119-E332-EC8E-128E-CC6EC9B57FAF}"/>
              </a:ext>
            </a:extLst>
          </p:cNvPr>
          <p:cNvSpPr txBox="1"/>
          <p:nvPr/>
        </p:nvSpPr>
        <p:spPr>
          <a:xfrm>
            <a:off x="377258" y="5953033"/>
            <a:ext cx="9531991" cy="584775"/>
          </a:xfrm>
          <a:prstGeom prst="rect">
            <a:avLst/>
          </a:prstGeom>
          <a:noFill/>
        </p:spPr>
        <p:txBody>
          <a:bodyPr wrap="square">
            <a:spAutoFit/>
          </a:bodyPr>
          <a:lstStyle/>
          <a:p>
            <a:r>
              <a:rPr lang="es-ES" sz="3200" b="1" dirty="0">
                <a:solidFill>
                  <a:schemeClr val="accent5">
                    <a:lumMod val="50000"/>
                  </a:schemeClr>
                </a:solidFill>
                <a:latin typeface="Poppins SemiBold" panose="00000700000000000000" pitchFamily="2" charset="0"/>
                <a:cs typeface="Poppins SemiBold" panose="00000700000000000000" pitchFamily="2" charset="0"/>
              </a:rPr>
              <a:t>Línea base de </a:t>
            </a:r>
            <a:r>
              <a:rPr lang="es-CO" sz="3200" b="1" dirty="0">
                <a:solidFill>
                  <a:schemeClr val="accent5">
                    <a:lumMod val="50000"/>
                  </a:schemeClr>
                </a:solidFill>
                <a:latin typeface="Poppins SemiBold" panose="00000700000000000000" pitchFamily="2" charset="0"/>
                <a:cs typeface="Poppins SemiBold" panose="00000700000000000000" pitchFamily="2" charset="0"/>
              </a:rPr>
              <a:t>670 procesos en el año 2023</a:t>
            </a:r>
            <a:r>
              <a:rPr lang="es-ES" sz="3200" b="1" dirty="0">
                <a:solidFill>
                  <a:schemeClr val="accent5">
                    <a:lumMod val="50000"/>
                  </a:schemeClr>
                </a:solidFill>
                <a:latin typeface="Poppins SemiBold" panose="00000700000000000000" pitchFamily="2" charset="0"/>
                <a:cs typeface="Poppins SemiBold" panose="00000700000000000000" pitchFamily="2" charset="0"/>
              </a:rPr>
              <a:t> </a:t>
            </a:r>
            <a:endParaRPr lang="es-CO" sz="3200" b="1" dirty="0">
              <a:solidFill>
                <a:schemeClr val="accent5">
                  <a:lumMod val="50000"/>
                </a:schemeClr>
              </a:solidFill>
              <a:latin typeface="Poppins SemiBold" panose="00000700000000000000" pitchFamily="2" charset="0"/>
              <a:cs typeface="Poppins SemiBold" panose="00000700000000000000" pitchFamily="2" charset="0"/>
            </a:endParaRPr>
          </a:p>
        </p:txBody>
      </p:sp>
      <p:sp>
        <p:nvSpPr>
          <p:cNvPr id="18" name="Pentagon 17">
            <a:extLst>
              <a:ext uri="{FF2B5EF4-FFF2-40B4-BE49-F238E27FC236}">
                <a16:creationId xmlns:a16="http://schemas.microsoft.com/office/drawing/2014/main" id="{9C0F287B-48EA-FE3B-DE4B-1F40A3492423}"/>
              </a:ext>
            </a:extLst>
          </p:cNvPr>
          <p:cNvSpPr/>
          <p:nvPr/>
        </p:nvSpPr>
        <p:spPr>
          <a:xfrm>
            <a:off x="0" y="3138520"/>
            <a:ext cx="10199830" cy="65047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CuadroTexto 22">
            <a:extLst>
              <a:ext uri="{FF2B5EF4-FFF2-40B4-BE49-F238E27FC236}">
                <a16:creationId xmlns:a16="http://schemas.microsoft.com/office/drawing/2014/main" id="{8D3355CE-06A8-39CB-711A-195A6E7AFA5A}"/>
              </a:ext>
            </a:extLst>
          </p:cNvPr>
          <p:cNvSpPr txBox="1"/>
          <p:nvPr/>
        </p:nvSpPr>
        <p:spPr>
          <a:xfrm>
            <a:off x="-60796" y="2477604"/>
            <a:ext cx="8987589" cy="677108"/>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21 procesos del medio de control de  de nulidad y restablecimiento del derecho , entre otros. </a:t>
            </a:r>
          </a:p>
        </p:txBody>
      </p:sp>
      <p:sp>
        <p:nvSpPr>
          <p:cNvPr id="25" name="CuadroTexto 24">
            <a:extLst>
              <a:ext uri="{FF2B5EF4-FFF2-40B4-BE49-F238E27FC236}">
                <a16:creationId xmlns:a16="http://schemas.microsoft.com/office/drawing/2014/main" id="{C794D2AC-D38B-5A46-6510-6C2853CA2FA9}"/>
              </a:ext>
            </a:extLst>
          </p:cNvPr>
          <p:cNvSpPr txBox="1"/>
          <p:nvPr/>
        </p:nvSpPr>
        <p:spPr>
          <a:xfrm>
            <a:off x="-45597" y="3328965"/>
            <a:ext cx="7962931" cy="384721"/>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23 procesos corresponden a  controversias contractuales</a:t>
            </a:r>
          </a:p>
        </p:txBody>
      </p:sp>
      <p:sp>
        <p:nvSpPr>
          <p:cNvPr id="26" name="Pentagon 17">
            <a:extLst>
              <a:ext uri="{FF2B5EF4-FFF2-40B4-BE49-F238E27FC236}">
                <a16:creationId xmlns:a16="http://schemas.microsoft.com/office/drawing/2014/main" id="{16910F69-2438-EB7C-64D9-AE421E92EC59}"/>
              </a:ext>
            </a:extLst>
          </p:cNvPr>
          <p:cNvSpPr/>
          <p:nvPr/>
        </p:nvSpPr>
        <p:spPr>
          <a:xfrm>
            <a:off x="-1" y="3820053"/>
            <a:ext cx="10494066" cy="65047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CuadroTexto 27">
            <a:extLst>
              <a:ext uri="{FF2B5EF4-FFF2-40B4-BE49-F238E27FC236}">
                <a16:creationId xmlns:a16="http://schemas.microsoft.com/office/drawing/2014/main" id="{079C6394-D1A0-EEA6-0603-1F97E2FB7AB0}"/>
              </a:ext>
            </a:extLst>
          </p:cNvPr>
          <p:cNvSpPr txBox="1"/>
          <p:nvPr/>
        </p:nvSpPr>
        <p:spPr>
          <a:xfrm>
            <a:off x="-45597" y="3936823"/>
            <a:ext cx="6815888" cy="384721"/>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39 procesos corresponden a procesos ejecutivos</a:t>
            </a:r>
          </a:p>
        </p:txBody>
      </p:sp>
      <p:sp>
        <p:nvSpPr>
          <p:cNvPr id="29" name="Pentagon 17">
            <a:extLst>
              <a:ext uri="{FF2B5EF4-FFF2-40B4-BE49-F238E27FC236}">
                <a16:creationId xmlns:a16="http://schemas.microsoft.com/office/drawing/2014/main" id="{6687DD4B-381B-DCD6-509D-4A57CDE421DD}"/>
              </a:ext>
            </a:extLst>
          </p:cNvPr>
          <p:cNvSpPr/>
          <p:nvPr/>
        </p:nvSpPr>
        <p:spPr>
          <a:xfrm>
            <a:off x="7414" y="4466673"/>
            <a:ext cx="11073669" cy="647099"/>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CuadroTexto 20">
            <a:extLst>
              <a:ext uri="{FF2B5EF4-FFF2-40B4-BE49-F238E27FC236}">
                <a16:creationId xmlns:a16="http://schemas.microsoft.com/office/drawing/2014/main" id="{962E5DE4-D4EA-D208-1501-A1BD6F562969}"/>
              </a:ext>
            </a:extLst>
          </p:cNvPr>
          <p:cNvSpPr txBox="1"/>
          <p:nvPr/>
        </p:nvSpPr>
        <p:spPr>
          <a:xfrm>
            <a:off x="15198" y="4574597"/>
            <a:ext cx="8325853" cy="384721"/>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48 procesos corresponden a acciones populares</a:t>
            </a:r>
          </a:p>
        </p:txBody>
      </p:sp>
      <p:sp>
        <p:nvSpPr>
          <p:cNvPr id="31" name="Pentagon 17">
            <a:extLst>
              <a:ext uri="{FF2B5EF4-FFF2-40B4-BE49-F238E27FC236}">
                <a16:creationId xmlns:a16="http://schemas.microsoft.com/office/drawing/2014/main" id="{8563CB35-EB9B-7623-DB65-65CBCF9E2692}"/>
              </a:ext>
            </a:extLst>
          </p:cNvPr>
          <p:cNvSpPr/>
          <p:nvPr/>
        </p:nvSpPr>
        <p:spPr>
          <a:xfrm>
            <a:off x="-1" y="5109829"/>
            <a:ext cx="11790948" cy="647099"/>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CuadroTexto 14">
            <a:extLst>
              <a:ext uri="{FF2B5EF4-FFF2-40B4-BE49-F238E27FC236}">
                <a16:creationId xmlns:a16="http://schemas.microsoft.com/office/drawing/2014/main" id="{147DC24D-1A55-7A93-6F5D-1294214D9E86}"/>
              </a:ext>
            </a:extLst>
          </p:cNvPr>
          <p:cNvSpPr txBox="1"/>
          <p:nvPr/>
        </p:nvSpPr>
        <p:spPr>
          <a:xfrm>
            <a:off x="15197" y="5231051"/>
            <a:ext cx="10019139" cy="384721"/>
          </a:xfrm>
          <a:prstGeom prst="rect">
            <a:avLst/>
          </a:prstGeom>
          <a:noFill/>
        </p:spPr>
        <p:txBody>
          <a:bodyPr wrap="square">
            <a:spAutoFit/>
          </a:bodyPr>
          <a:lstStyle/>
          <a:p>
            <a:pPr marL="342900" indent="-342900">
              <a:buFont typeface="Arial" panose="020B0604020202020204" pitchFamily="34" charset="0"/>
              <a:buChar char="•"/>
            </a:pPr>
            <a:r>
              <a:rPr lang="es-CO" sz="1900"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59 proceso corresponden al medio de control de acción de repetición</a:t>
            </a:r>
          </a:p>
        </p:txBody>
      </p:sp>
      <p:pic>
        <p:nvPicPr>
          <p:cNvPr id="27" name="Imagen 26">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262291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615150" y="185984"/>
            <a:ext cx="6222667" cy="424732"/>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spcBef>
                <a:spcPct val="0"/>
              </a:spcBef>
            </a:pPr>
            <a:r>
              <a:rPr lang="es-CO" sz="2400" b="1">
                <a:solidFill>
                  <a:schemeClr val="bg1"/>
                </a:solidFill>
                <a:effectLst>
                  <a:outerShdw blurRad="38100" dist="38100" dir="2700000" algn="tl">
                    <a:srgbClr val="000000">
                      <a:alpha val="43137"/>
                    </a:srgbClr>
                  </a:outerShdw>
                </a:effectLst>
              </a:rPr>
              <a:t>Orden del día</a:t>
            </a:r>
            <a:endParaRPr lang="es-CO" sz="2400" b="1" dirty="0">
              <a:solidFill>
                <a:schemeClr val="bg1"/>
              </a:solidFill>
              <a:effectLst>
                <a:outerShdw blurRad="38100" dist="38100" dir="2700000" algn="tl">
                  <a:srgbClr val="000000">
                    <a:alpha val="43137"/>
                  </a:srgbClr>
                </a:outerShdw>
              </a:effectLst>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11" name="Google Shape;2765;p62"/>
          <p:cNvSpPr/>
          <p:nvPr/>
        </p:nvSpPr>
        <p:spPr>
          <a:xfrm rot="-5400000">
            <a:off x="709811" y="1476200"/>
            <a:ext cx="844500" cy="844500"/>
          </a:xfrm>
          <a:prstGeom prst="blockArc">
            <a:avLst>
              <a:gd name="adj1" fmla="val 10800000"/>
              <a:gd name="adj2" fmla="val 34491"/>
              <a:gd name="adj3" fmla="val 11587"/>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ángulo 11"/>
          <p:cNvSpPr/>
          <p:nvPr/>
        </p:nvSpPr>
        <p:spPr>
          <a:xfrm>
            <a:off x="1429607" y="1572030"/>
            <a:ext cx="2148345" cy="707886"/>
          </a:xfrm>
          <a:prstGeom prst="rect">
            <a:avLst/>
          </a:prstGeom>
        </p:spPr>
        <p:txBody>
          <a:bodyPr wrap="none">
            <a:spAutoFit/>
          </a:bodyPr>
          <a:lstStyle/>
          <a:p>
            <a:r>
              <a:rPr lang="en" sz="2000" b="1" dirty="0"/>
              <a:t>Verificación del </a:t>
            </a:r>
          </a:p>
          <a:p>
            <a:r>
              <a:rPr lang="es-CO" sz="2000" b="1" dirty="0"/>
              <a:t>Q</a:t>
            </a:r>
            <a:r>
              <a:rPr lang="en" sz="2000" b="1" dirty="0"/>
              <a:t>uorum </a:t>
            </a:r>
            <a:endParaRPr lang="es-CO" sz="2000" b="1" dirty="0"/>
          </a:p>
        </p:txBody>
      </p:sp>
      <p:sp>
        <p:nvSpPr>
          <p:cNvPr id="15" name="Google Shape;2746;p62">
            <a:hlinkClick r:id="" action="ppaction://noaction"/>
          </p:cNvPr>
          <p:cNvSpPr txBox="1">
            <a:spLocks noGrp="1"/>
          </p:cNvSpPr>
          <p:nvPr>
            <p:ph type="title" idx="4294967295"/>
          </p:nvPr>
        </p:nvSpPr>
        <p:spPr>
          <a:xfrm>
            <a:off x="4966380" y="1689640"/>
            <a:ext cx="2023505" cy="28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 sz="2000" b="1" dirty="0"/>
            </a:br>
            <a:r>
              <a:rPr lang="en" sz="2000" b="1" dirty="0"/>
              <a:t>Instalación</a:t>
            </a:r>
            <a:br>
              <a:rPr lang="en" sz="2000" b="1" dirty="0"/>
            </a:br>
            <a:endParaRPr sz="2000" b="1" dirty="0"/>
          </a:p>
        </p:txBody>
      </p:sp>
      <p:sp>
        <p:nvSpPr>
          <p:cNvPr id="16" name="Google Shape;2763;p62"/>
          <p:cNvSpPr/>
          <p:nvPr/>
        </p:nvSpPr>
        <p:spPr>
          <a:xfrm rot="-5400000">
            <a:off x="4316821" y="1391999"/>
            <a:ext cx="844500" cy="844500"/>
          </a:xfrm>
          <a:prstGeom prst="blockArc">
            <a:avLst>
              <a:gd name="adj1" fmla="val 10800000"/>
              <a:gd name="adj2" fmla="val 34491"/>
              <a:gd name="adj3" fmla="val 1158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67;p62"/>
          <p:cNvSpPr/>
          <p:nvPr/>
        </p:nvSpPr>
        <p:spPr>
          <a:xfrm rot="-5400000">
            <a:off x="7669347" y="1345026"/>
            <a:ext cx="844500" cy="844500"/>
          </a:xfrm>
          <a:prstGeom prst="blockArc">
            <a:avLst>
              <a:gd name="adj1" fmla="val 10800000"/>
              <a:gd name="adj2" fmla="val 34491"/>
              <a:gd name="adj3" fmla="val 11587"/>
            </a:avLst>
          </a:prstGeom>
          <a:solidFill>
            <a:schemeClr val="accent5">
              <a:lumMod val="75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57;p62">
            <a:hlinkClick r:id="" action="ppaction://noaction"/>
          </p:cNvPr>
          <p:cNvSpPr txBox="1">
            <a:spLocks noGrp="1"/>
          </p:cNvSpPr>
          <p:nvPr>
            <p:ph type="title" idx="4294967295"/>
          </p:nvPr>
        </p:nvSpPr>
        <p:spPr>
          <a:xfrm>
            <a:off x="829219" y="3871131"/>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4</a:t>
            </a:r>
            <a:endParaRPr dirty="0">
              <a:solidFill>
                <a:srgbClr val="FF0000"/>
              </a:solidFill>
            </a:endParaRPr>
          </a:p>
        </p:txBody>
      </p:sp>
      <p:sp>
        <p:nvSpPr>
          <p:cNvPr id="20" name="Google Shape;2767;p62"/>
          <p:cNvSpPr/>
          <p:nvPr/>
        </p:nvSpPr>
        <p:spPr>
          <a:xfrm rot="-5400000">
            <a:off x="760853" y="3662116"/>
            <a:ext cx="844500" cy="844500"/>
          </a:xfrm>
          <a:prstGeom prst="blockArc">
            <a:avLst>
              <a:gd name="adj1" fmla="val 10800000"/>
              <a:gd name="adj2" fmla="val 34491"/>
              <a:gd name="adj3" fmla="val 11587"/>
            </a:avLst>
          </a:prstGeom>
          <a:solidFill>
            <a:srgbClr val="03906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57;p62">
            <a:hlinkClick r:id="" action="ppaction://noaction"/>
          </p:cNvPr>
          <p:cNvSpPr txBox="1">
            <a:spLocks noGrp="1"/>
          </p:cNvSpPr>
          <p:nvPr>
            <p:ph type="title" idx="4294967295"/>
          </p:nvPr>
        </p:nvSpPr>
        <p:spPr>
          <a:xfrm>
            <a:off x="7867570" y="1617449"/>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3</a:t>
            </a:r>
            <a:endParaRPr dirty="0">
              <a:solidFill>
                <a:srgbClr val="FF0000"/>
              </a:solidFill>
            </a:endParaRPr>
          </a:p>
        </p:txBody>
      </p:sp>
      <p:sp>
        <p:nvSpPr>
          <p:cNvPr id="22" name="Google Shape;2757;p62">
            <a:hlinkClick r:id="" action="ppaction://noaction"/>
          </p:cNvPr>
          <p:cNvSpPr txBox="1">
            <a:spLocks noGrp="1"/>
          </p:cNvSpPr>
          <p:nvPr>
            <p:ph type="title" idx="4294967295"/>
          </p:nvPr>
        </p:nvSpPr>
        <p:spPr>
          <a:xfrm>
            <a:off x="4377769" y="1617449"/>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2</a:t>
            </a:r>
            <a:endParaRPr dirty="0">
              <a:solidFill>
                <a:srgbClr val="FF0000"/>
              </a:solidFill>
            </a:endParaRPr>
          </a:p>
        </p:txBody>
      </p:sp>
      <p:sp>
        <p:nvSpPr>
          <p:cNvPr id="23" name="Google Shape;2757;p62">
            <a:hlinkClick r:id="" action="ppaction://noaction"/>
          </p:cNvPr>
          <p:cNvSpPr txBox="1">
            <a:spLocks noGrp="1"/>
          </p:cNvSpPr>
          <p:nvPr>
            <p:ph type="title" idx="4294967295"/>
          </p:nvPr>
        </p:nvSpPr>
        <p:spPr>
          <a:xfrm>
            <a:off x="760853" y="1689640"/>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1</a:t>
            </a:r>
            <a:endParaRPr dirty="0">
              <a:solidFill>
                <a:srgbClr val="FF0000"/>
              </a:solidFill>
            </a:endParaRPr>
          </a:p>
        </p:txBody>
      </p:sp>
      <p:sp>
        <p:nvSpPr>
          <p:cNvPr id="25" name="Google Shape;2757;p62">
            <a:hlinkClick r:id="" action="ppaction://noaction"/>
          </p:cNvPr>
          <p:cNvSpPr txBox="1">
            <a:spLocks noGrp="1"/>
          </p:cNvSpPr>
          <p:nvPr>
            <p:ph type="title" idx="4294967295"/>
          </p:nvPr>
        </p:nvSpPr>
        <p:spPr>
          <a:xfrm>
            <a:off x="4142280" y="3743529"/>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5</a:t>
            </a:r>
            <a:endParaRPr dirty="0">
              <a:solidFill>
                <a:srgbClr val="FF0000"/>
              </a:solidFill>
            </a:endParaRPr>
          </a:p>
        </p:txBody>
      </p:sp>
      <p:sp>
        <p:nvSpPr>
          <p:cNvPr id="26" name="Google Shape;2767;p62"/>
          <p:cNvSpPr/>
          <p:nvPr/>
        </p:nvSpPr>
        <p:spPr>
          <a:xfrm rot="-5400000">
            <a:off x="4073914" y="3534514"/>
            <a:ext cx="844500" cy="844500"/>
          </a:xfrm>
          <a:prstGeom prst="blockArc">
            <a:avLst>
              <a:gd name="adj1" fmla="val 10800000"/>
              <a:gd name="adj2" fmla="val 34491"/>
              <a:gd name="adj3" fmla="val 11587"/>
            </a:avLst>
          </a:prstGeom>
          <a:solidFill>
            <a:srgbClr val="00B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56;p62">
            <a:hlinkClick r:id="" action="ppaction://noaction"/>
          </p:cNvPr>
          <p:cNvSpPr txBox="1">
            <a:spLocks noGrp="1"/>
          </p:cNvSpPr>
          <p:nvPr>
            <p:ph type="title" idx="4294967295"/>
          </p:nvPr>
        </p:nvSpPr>
        <p:spPr>
          <a:xfrm>
            <a:off x="4761474" y="3830508"/>
            <a:ext cx="2869907" cy="288000"/>
          </a:xfrm>
          <a:prstGeom prst="rect">
            <a:avLst/>
          </a:prstGeom>
        </p:spPr>
        <p:txBody>
          <a:bodyPr spcFirstLastPara="1" wrap="square" lIns="91425" tIns="91425" rIns="91425" bIns="91425" anchor="ctr" anchorCtr="0">
            <a:noAutofit/>
          </a:bodyPr>
          <a:lstStyle/>
          <a:p>
            <a:pPr lvl="0"/>
            <a:r>
              <a:rPr lang="es-MX" sz="2000" b="1" dirty="0"/>
              <a:t>Priorización de Temáticas Jurídicas de Alto Impacto en el Distrito Capital</a:t>
            </a:r>
            <a:endParaRPr lang="es-CO" sz="2000" dirty="0"/>
          </a:p>
        </p:txBody>
      </p:sp>
      <p:sp>
        <p:nvSpPr>
          <p:cNvPr id="28" name="Google Shape;2757;p62">
            <a:hlinkClick r:id="" action="ppaction://noaction"/>
          </p:cNvPr>
          <p:cNvSpPr txBox="1">
            <a:spLocks noGrp="1"/>
          </p:cNvSpPr>
          <p:nvPr>
            <p:ph type="title" idx="4294967295"/>
          </p:nvPr>
        </p:nvSpPr>
        <p:spPr>
          <a:xfrm>
            <a:off x="7788755" y="3580908"/>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6</a:t>
            </a:r>
            <a:endParaRPr dirty="0">
              <a:solidFill>
                <a:srgbClr val="FF0000"/>
              </a:solidFill>
            </a:endParaRPr>
          </a:p>
        </p:txBody>
      </p:sp>
      <p:sp>
        <p:nvSpPr>
          <p:cNvPr id="29" name="Google Shape;2767;p62"/>
          <p:cNvSpPr/>
          <p:nvPr/>
        </p:nvSpPr>
        <p:spPr>
          <a:xfrm rot="-5400000">
            <a:off x="7720389" y="3371893"/>
            <a:ext cx="844500" cy="844500"/>
          </a:xfrm>
          <a:prstGeom prst="blockArc">
            <a:avLst>
              <a:gd name="adj1" fmla="val 10800000"/>
              <a:gd name="adj2" fmla="val 34491"/>
              <a:gd name="adj3" fmla="val 11587"/>
            </a:avLst>
          </a:prstGeom>
          <a:solidFill>
            <a:srgbClr val="92D05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56;p62">
            <a:hlinkClick r:id="" action="ppaction://noaction"/>
          </p:cNvPr>
          <p:cNvSpPr txBox="1">
            <a:spLocks noGrp="1"/>
          </p:cNvSpPr>
          <p:nvPr>
            <p:ph type="title" idx="4294967295"/>
          </p:nvPr>
        </p:nvSpPr>
        <p:spPr>
          <a:xfrm>
            <a:off x="8486097" y="3727131"/>
            <a:ext cx="2291899" cy="288000"/>
          </a:xfrm>
          <a:prstGeom prst="rect">
            <a:avLst/>
          </a:prstGeom>
        </p:spPr>
        <p:txBody>
          <a:bodyPr spcFirstLastPara="1" wrap="square" lIns="91425" tIns="91425" rIns="91425" bIns="91425" anchor="ctr" anchorCtr="0">
            <a:noAutofit/>
          </a:bodyPr>
          <a:lstStyle/>
          <a:p>
            <a:pPr lvl="0"/>
            <a:r>
              <a:rPr lang="es-MX" sz="2000" b="1" dirty="0"/>
              <a:t>Presentación Informe de litigiosidad.</a:t>
            </a:r>
            <a:endParaRPr lang="es-CO" sz="2000" dirty="0"/>
          </a:p>
        </p:txBody>
      </p:sp>
      <p:sp>
        <p:nvSpPr>
          <p:cNvPr id="31" name="Google Shape;2757;p62">
            <a:hlinkClick r:id="" action="ppaction://noaction"/>
          </p:cNvPr>
          <p:cNvSpPr txBox="1">
            <a:spLocks noGrp="1"/>
          </p:cNvSpPr>
          <p:nvPr>
            <p:ph type="title" idx="4294967295"/>
          </p:nvPr>
        </p:nvSpPr>
        <p:spPr>
          <a:xfrm>
            <a:off x="2506728" y="5258553"/>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7</a:t>
            </a:r>
            <a:endParaRPr dirty="0">
              <a:solidFill>
                <a:srgbClr val="FF0000"/>
              </a:solidFill>
            </a:endParaRPr>
          </a:p>
        </p:txBody>
      </p:sp>
      <p:sp>
        <p:nvSpPr>
          <p:cNvPr id="32" name="Google Shape;2767;p62"/>
          <p:cNvSpPr/>
          <p:nvPr/>
        </p:nvSpPr>
        <p:spPr>
          <a:xfrm rot="-5400000">
            <a:off x="2438362" y="5049538"/>
            <a:ext cx="844500" cy="844500"/>
          </a:xfrm>
          <a:prstGeom prst="blockArc">
            <a:avLst>
              <a:gd name="adj1" fmla="val 10800000"/>
              <a:gd name="adj2" fmla="val 34491"/>
              <a:gd name="adj3" fmla="val 11587"/>
            </a:avLst>
          </a:prstGeom>
          <a:solidFill>
            <a:srgbClr val="00B0F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56;p62">
            <a:hlinkClick r:id="" action="ppaction://noaction"/>
          </p:cNvPr>
          <p:cNvSpPr txBox="1">
            <a:spLocks noGrp="1"/>
          </p:cNvSpPr>
          <p:nvPr>
            <p:ph type="title" idx="4294967295"/>
          </p:nvPr>
        </p:nvSpPr>
        <p:spPr>
          <a:xfrm>
            <a:off x="6989885" y="5246338"/>
            <a:ext cx="2291899" cy="288000"/>
          </a:xfrm>
          <a:prstGeom prst="rect">
            <a:avLst/>
          </a:prstGeom>
        </p:spPr>
        <p:txBody>
          <a:bodyPr spcFirstLastPara="1" wrap="square" lIns="91425" tIns="91425" rIns="91425" bIns="91425" anchor="ctr" anchorCtr="0">
            <a:noAutofit/>
          </a:bodyPr>
          <a:lstStyle/>
          <a:p>
            <a:pPr lvl="0"/>
            <a:r>
              <a:rPr lang="es-MX" sz="2000" b="1" dirty="0"/>
              <a:t>Proposiciones y varios </a:t>
            </a:r>
            <a:endParaRPr lang="es-CO" sz="2000" dirty="0"/>
          </a:p>
        </p:txBody>
      </p:sp>
      <p:sp>
        <p:nvSpPr>
          <p:cNvPr id="34" name="Google Shape;2757;p62">
            <a:hlinkClick r:id="" action="ppaction://noaction"/>
          </p:cNvPr>
          <p:cNvSpPr txBox="1">
            <a:spLocks noGrp="1"/>
          </p:cNvSpPr>
          <p:nvPr>
            <p:ph type="title" idx="4294967295"/>
          </p:nvPr>
        </p:nvSpPr>
        <p:spPr>
          <a:xfrm>
            <a:off x="6264794" y="5193538"/>
            <a:ext cx="8241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0000"/>
                </a:solidFill>
              </a:rPr>
              <a:t>8</a:t>
            </a:r>
            <a:endParaRPr dirty="0">
              <a:solidFill>
                <a:srgbClr val="FF0000"/>
              </a:solidFill>
            </a:endParaRPr>
          </a:p>
        </p:txBody>
      </p:sp>
      <p:sp>
        <p:nvSpPr>
          <p:cNvPr id="35" name="Google Shape;2767;p62"/>
          <p:cNvSpPr/>
          <p:nvPr/>
        </p:nvSpPr>
        <p:spPr>
          <a:xfrm rot="-5400000">
            <a:off x="6196428" y="4984523"/>
            <a:ext cx="844500" cy="844500"/>
          </a:xfrm>
          <a:prstGeom prst="blockArc">
            <a:avLst>
              <a:gd name="adj1" fmla="val 10800000"/>
              <a:gd name="adj2" fmla="val 34491"/>
              <a:gd name="adj3" fmla="val 11587"/>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6;p62">
            <a:hlinkClick r:id="" action="ppaction://noaction"/>
          </p:cNvPr>
          <p:cNvSpPr txBox="1">
            <a:spLocks noGrp="1"/>
          </p:cNvSpPr>
          <p:nvPr>
            <p:ph type="title" idx="4294967295"/>
          </p:nvPr>
        </p:nvSpPr>
        <p:spPr>
          <a:xfrm>
            <a:off x="8612855" y="1723049"/>
            <a:ext cx="2606709" cy="288000"/>
          </a:xfrm>
          <a:prstGeom prst="rect">
            <a:avLst/>
          </a:prstGeom>
        </p:spPr>
        <p:txBody>
          <a:bodyPr spcFirstLastPara="1" wrap="square" lIns="91425" tIns="91425" rIns="91425" bIns="91425" anchor="ctr" anchorCtr="0">
            <a:noAutofit/>
          </a:bodyPr>
          <a:lstStyle/>
          <a:p>
            <a:pPr lvl="0"/>
            <a:r>
              <a:rPr lang="es-MX" sz="2000" b="1" dirty="0"/>
              <a:t>Presentación Plan Anual de Trabajo</a:t>
            </a:r>
            <a:endParaRPr lang="es-CO" sz="2000" dirty="0"/>
          </a:p>
        </p:txBody>
      </p:sp>
      <p:pic>
        <p:nvPicPr>
          <p:cNvPr id="38" name="Imagen 37">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056306" y="6033587"/>
            <a:ext cx="1927831" cy="699722"/>
          </a:xfrm>
          <a:prstGeom prst="rect">
            <a:avLst/>
          </a:prstGeom>
        </p:spPr>
      </p:pic>
      <p:sp>
        <p:nvSpPr>
          <p:cNvPr id="39" name="Google Shape;2756;p62">
            <a:hlinkClick r:id="" action="ppaction://noaction"/>
          </p:cNvPr>
          <p:cNvSpPr txBox="1">
            <a:spLocks noGrp="1"/>
          </p:cNvSpPr>
          <p:nvPr>
            <p:ph type="title" idx="4294967295"/>
          </p:nvPr>
        </p:nvSpPr>
        <p:spPr>
          <a:xfrm>
            <a:off x="1388271" y="3899374"/>
            <a:ext cx="2606709" cy="288000"/>
          </a:xfrm>
          <a:prstGeom prst="rect">
            <a:avLst/>
          </a:prstGeom>
        </p:spPr>
        <p:txBody>
          <a:bodyPr spcFirstLastPara="1" wrap="square" lIns="91425" tIns="91425" rIns="91425" bIns="91425" anchor="ctr" anchorCtr="0">
            <a:noAutofit/>
          </a:bodyPr>
          <a:lstStyle/>
          <a:p>
            <a:pPr lvl="0"/>
            <a:r>
              <a:rPr lang="es-MX" sz="2000" b="1" dirty="0"/>
              <a:t>Balance del Comité Jurídico 2020 -2023</a:t>
            </a:r>
            <a:endParaRPr lang="es-CO" sz="2000" b="1" dirty="0"/>
          </a:p>
        </p:txBody>
      </p:sp>
      <p:sp>
        <p:nvSpPr>
          <p:cNvPr id="37" name="Google Shape;2756;p62">
            <a:hlinkClick r:id="" action="ppaction://noaction"/>
          </p:cNvPr>
          <p:cNvSpPr txBox="1">
            <a:spLocks noGrp="1"/>
          </p:cNvSpPr>
          <p:nvPr>
            <p:ph type="title" idx="4294967295"/>
          </p:nvPr>
        </p:nvSpPr>
        <p:spPr>
          <a:xfrm>
            <a:off x="3170871" y="5327788"/>
            <a:ext cx="2291899" cy="288000"/>
          </a:xfrm>
          <a:prstGeom prst="rect">
            <a:avLst/>
          </a:prstGeom>
        </p:spPr>
        <p:txBody>
          <a:bodyPr spcFirstLastPara="1" wrap="square" lIns="91425" tIns="91425" rIns="91425" bIns="91425" anchor="ctr" anchorCtr="0">
            <a:noAutofit/>
          </a:bodyPr>
          <a:lstStyle/>
          <a:p>
            <a:pPr lvl="0"/>
            <a:r>
              <a:rPr lang="es-MX" sz="2000" b="1" dirty="0"/>
              <a:t>Costo </a:t>
            </a:r>
            <a:endParaRPr lang="es-CO" sz="2000" dirty="0"/>
          </a:p>
        </p:txBody>
      </p:sp>
    </p:spTree>
    <p:extLst>
      <p:ext uri="{BB962C8B-B14F-4D97-AF65-F5344CB8AC3E}">
        <p14:creationId xmlns:p14="http://schemas.microsoft.com/office/powerpoint/2010/main" val="2002970202"/>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childTnLst>
                                </p:cTn>
                              </p:par>
                            </p:childTnLst>
                          </p:cTn>
                        </p:par>
                        <p:par>
                          <p:cTn id="79" fill="hold">
                            <p:stCondLst>
                              <p:cond delay="7000"/>
                            </p:stCondLst>
                            <p:childTnLst>
                              <p:par>
                                <p:cTn id="80" presetID="10"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a:extLst>
            <a:ext uri="{FF2B5EF4-FFF2-40B4-BE49-F238E27FC236}">
              <a16:creationId xmlns:a16="http://schemas.microsoft.com/office/drawing/2014/main" id="{91154804-1DC8-EB34-4CD5-52B5E07CEDAA}"/>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1D10FBF0-DAD1-74EC-8605-33DFD108815A}"/>
              </a:ext>
            </a:extLst>
          </p:cNvPr>
          <p:cNvSpPr txBox="1"/>
          <p:nvPr/>
        </p:nvSpPr>
        <p:spPr>
          <a:xfrm>
            <a:off x="962074" y="4685911"/>
            <a:ext cx="739305"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04</a:t>
            </a:r>
          </a:p>
        </p:txBody>
      </p:sp>
      <p:sp>
        <p:nvSpPr>
          <p:cNvPr id="38" name="TextBox 37">
            <a:extLst>
              <a:ext uri="{FF2B5EF4-FFF2-40B4-BE49-F238E27FC236}">
                <a16:creationId xmlns:a16="http://schemas.microsoft.com/office/drawing/2014/main" id="{07260B83-47E5-0F7D-4AC5-EA6343C996BC}"/>
              </a:ext>
            </a:extLst>
          </p:cNvPr>
          <p:cNvSpPr txBox="1"/>
          <p:nvPr/>
        </p:nvSpPr>
        <p:spPr>
          <a:xfrm>
            <a:off x="966083" y="5716157"/>
            <a:ext cx="731290"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05</a:t>
            </a:r>
          </a:p>
        </p:txBody>
      </p:sp>
      <p:sp>
        <p:nvSpPr>
          <p:cNvPr id="2" name="CuadroTexto 1">
            <a:extLst>
              <a:ext uri="{FF2B5EF4-FFF2-40B4-BE49-F238E27FC236}">
                <a16:creationId xmlns:a16="http://schemas.microsoft.com/office/drawing/2014/main" id="{E56C40FB-961D-3157-C776-F7A23927C190}"/>
              </a:ext>
            </a:extLst>
          </p:cNvPr>
          <p:cNvSpPr txBox="1"/>
          <p:nvPr/>
        </p:nvSpPr>
        <p:spPr>
          <a:xfrm>
            <a:off x="211230" y="107405"/>
            <a:ext cx="11685973" cy="1077218"/>
          </a:xfrm>
          <a:prstGeom prst="rect">
            <a:avLst/>
          </a:prstGeom>
          <a:noFill/>
        </p:spPr>
        <p:txBody>
          <a:bodyPr wrap="square">
            <a:spAutoFit/>
          </a:bodyPr>
          <a:lstStyle/>
          <a:p>
            <a:pPr algn="ctr"/>
            <a:r>
              <a:rPr lang="es-ES_tradnl" sz="3200" b="1" dirty="0">
                <a:solidFill>
                  <a:schemeClr val="accent5">
                    <a:lumMod val="50000"/>
                  </a:schemeClr>
                </a:solidFill>
                <a:latin typeface="Poppins SemiBold" panose="00000700000000000000" pitchFamily="2" charset="0"/>
                <a:cs typeface="Poppins SemiBold" panose="00000700000000000000" pitchFamily="2" charset="0"/>
              </a:rPr>
              <a:t>Documentos disponibles para la comunidad jurídica Distrital  </a:t>
            </a:r>
          </a:p>
        </p:txBody>
      </p:sp>
      <p:pic>
        <p:nvPicPr>
          <p:cNvPr id="8" name="Imagen 7">
            <a:extLst>
              <a:ext uri="{FF2B5EF4-FFF2-40B4-BE49-F238E27FC236}">
                <a16:creationId xmlns:a16="http://schemas.microsoft.com/office/drawing/2014/main" id="{B027233D-DA38-D19D-59C4-5AA05909D211}"/>
              </a:ext>
            </a:extLst>
          </p:cNvPr>
          <p:cNvPicPr>
            <a:picLocks noChangeAspect="1"/>
          </p:cNvPicPr>
          <p:nvPr/>
        </p:nvPicPr>
        <p:blipFill>
          <a:blip r:embed="rId4"/>
          <a:stretch>
            <a:fillRect/>
          </a:stretch>
        </p:blipFill>
        <p:spPr>
          <a:xfrm>
            <a:off x="338578" y="1114176"/>
            <a:ext cx="6196392" cy="3123283"/>
          </a:xfrm>
          <a:prstGeom prst="rect">
            <a:avLst/>
          </a:prstGeom>
        </p:spPr>
      </p:pic>
      <p:cxnSp>
        <p:nvCxnSpPr>
          <p:cNvPr id="9" name="Conector recto de flecha 8">
            <a:extLst>
              <a:ext uri="{FF2B5EF4-FFF2-40B4-BE49-F238E27FC236}">
                <a16:creationId xmlns:a16="http://schemas.microsoft.com/office/drawing/2014/main" id="{B61F3686-3A82-83AE-6FE6-69F1732B48A6}"/>
              </a:ext>
            </a:extLst>
          </p:cNvPr>
          <p:cNvCxnSpPr>
            <a:cxnSpLocks/>
          </p:cNvCxnSpPr>
          <p:nvPr/>
        </p:nvCxnSpPr>
        <p:spPr>
          <a:xfrm flipH="1">
            <a:off x="6310307" y="1818731"/>
            <a:ext cx="403644" cy="409602"/>
          </a:xfrm>
          <a:prstGeom prst="straightConnector1">
            <a:avLst/>
          </a:prstGeom>
          <a:ln w="88900">
            <a:tailEnd type="triangle"/>
          </a:ln>
        </p:spPr>
        <p:style>
          <a:lnRef idx="1">
            <a:schemeClr val="dk1"/>
          </a:lnRef>
          <a:fillRef idx="0">
            <a:schemeClr val="dk1"/>
          </a:fillRef>
          <a:effectRef idx="0">
            <a:schemeClr val="dk1"/>
          </a:effectRef>
          <a:fontRef idx="minor">
            <a:schemeClr val="tx1"/>
          </a:fontRef>
        </p:style>
      </p:cxnSp>
      <p:pic>
        <p:nvPicPr>
          <p:cNvPr id="5" name="Imagen 4">
            <a:extLst>
              <a:ext uri="{FF2B5EF4-FFF2-40B4-BE49-F238E27FC236}">
                <a16:creationId xmlns:a16="http://schemas.microsoft.com/office/drawing/2014/main" id="{297B1D9A-A11F-A404-51B2-E43688A24C3A}"/>
              </a:ext>
            </a:extLst>
          </p:cNvPr>
          <p:cNvPicPr>
            <a:picLocks noChangeAspect="1"/>
          </p:cNvPicPr>
          <p:nvPr/>
        </p:nvPicPr>
        <p:blipFill>
          <a:blip r:embed="rId5"/>
          <a:stretch>
            <a:fillRect/>
          </a:stretch>
        </p:blipFill>
        <p:spPr>
          <a:xfrm>
            <a:off x="6970507" y="1271699"/>
            <a:ext cx="5121024" cy="3471353"/>
          </a:xfrm>
          <a:prstGeom prst="rect">
            <a:avLst/>
          </a:prstGeom>
        </p:spPr>
      </p:pic>
      <p:pic>
        <p:nvPicPr>
          <p:cNvPr id="7" name="Imagen 6">
            <a:extLst>
              <a:ext uri="{FF2B5EF4-FFF2-40B4-BE49-F238E27FC236}">
                <a16:creationId xmlns:a16="http://schemas.microsoft.com/office/drawing/2014/main" id="{22467869-D5D0-189A-C33D-2595ADF2B906}"/>
              </a:ext>
            </a:extLst>
          </p:cNvPr>
          <p:cNvPicPr>
            <a:picLocks noChangeAspect="1"/>
          </p:cNvPicPr>
          <p:nvPr/>
        </p:nvPicPr>
        <p:blipFill rotWithShape="1">
          <a:blip r:embed="rId6"/>
          <a:srcRect t="10409"/>
          <a:stretch/>
        </p:blipFill>
        <p:spPr>
          <a:xfrm>
            <a:off x="342194" y="4622886"/>
            <a:ext cx="6196392" cy="1976388"/>
          </a:xfrm>
          <a:prstGeom prst="rect">
            <a:avLst/>
          </a:prstGeom>
        </p:spPr>
      </p:pic>
      <p:cxnSp>
        <p:nvCxnSpPr>
          <p:cNvPr id="15" name="Conector recto de flecha 14">
            <a:extLst>
              <a:ext uri="{FF2B5EF4-FFF2-40B4-BE49-F238E27FC236}">
                <a16:creationId xmlns:a16="http://schemas.microsoft.com/office/drawing/2014/main" id="{69D5DF44-3CC3-A0C1-193C-A76B5D43D00B}"/>
              </a:ext>
            </a:extLst>
          </p:cNvPr>
          <p:cNvCxnSpPr>
            <a:cxnSpLocks/>
          </p:cNvCxnSpPr>
          <p:nvPr/>
        </p:nvCxnSpPr>
        <p:spPr>
          <a:xfrm flipH="1">
            <a:off x="11589191" y="1271699"/>
            <a:ext cx="403644" cy="409602"/>
          </a:xfrm>
          <a:prstGeom prst="straightConnector1">
            <a:avLst/>
          </a:prstGeom>
          <a:ln w="88900">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41627C62-21CF-883A-B57A-15ED2A43BCEB}"/>
              </a:ext>
            </a:extLst>
          </p:cNvPr>
          <p:cNvCxnSpPr>
            <a:cxnSpLocks/>
          </p:cNvCxnSpPr>
          <p:nvPr/>
        </p:nvCxnSpPr>
        <p:spPr>
          <a:xfrm flipH="1">
            <a:off x="6349095" y="4490564"/>
            <a:ext cx="364856" cy="321784"/>
          </a:xfrm>
          <a:prstGeom prst="straightConnector1">
            <a:avLst/>
          </a:prstGeom>
          <a:ln w="88900">
            <a:tailEnd type="triangle"/>
          </a:ln>
        </p:spPr>
        <p:style>
          <a:lnRef idx="1">
            <a:schemeClr val="dk1"/>
          </a:lnRef>
          <a:fillRef idx="0">
            <a:schemeClr val="dk1"/>
          </a:fillRef>
          <a:effectRef idx="0">
            <a:schemeClr val="dk1"/>
          </a:effectRef>
          <a:fontRef idx="minor">
            <a:schemeClr val="tx1"/>
          </a:fontRef>
        </p:style>
      </p:cxnSp>
      <p:pic>
        <p:nvPicPr>
          <p:cNvPr id="17" name="Imagen 16">
            <a:extLst>
              <a:ext uri="{FF2B5EF4-FFF2-40B4-BE49-F238E27FC236}">
                <a16:creationId xmlns:a16="http://schemas.microsoft.com/office/drawing/2014/main" id="{B7D47A72-D4DD-4A43-86E5-6543510D0AEF}"/>
              </a:ext>
            </a:extLst>
          </p:cNvPr>
          <p:cNvPicPr>
            <a:picLocks noChangeAspect="1"/>
          </p:cNvPicPr>
          <p:nvPr/>
        </p:nvPicPr>
        <p:blipFill>
          <a:blip r:embed="rId7">
            <a:clrChange>
              <a:clrFrom>
                <a:srgbClr val="FDFFFF"/>
              </a:clrFrom>
              <a:clrTo>
                <a:srgbClr val="FDFFFF">
                  <a:alpha val="0"/>
                </a:srgbClr>
              </a:clrTo>
            </a:clrChange>
            <a:extLst>
              <a:ext uri="{BEBA8EAE-BF5A-486C-A8C5-ECC9F3942E4B}">
                <a14:imgProps xmlns:a14="http://schemas.microsoft.com/office/drawing/2010/main">
                  <a14:imgLayer r:embed="rId8">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26293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17000" b="-17000"/>
          </a:stretch>
        </a:blipFill>
        <a:effectLst/>
      </p:bgPr>
    </p:bg>
    <p:spTree>
      <p:nvGrpSpPr>
        <p:cNvPr id="1" name="">
          <a:extLst>
            <a:ext uri="{FF2B5EF4-FFF2-40B4-BE49-F238E27FC236}">
              <a16:creationId xmlns:a16="http://schemas.microsoft.com/office/drawing/2014/main" id="{5C70C276-569D-590C-39AD-D81CB96396F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243B056-AC38-FE42-318E-EC399098C912}"/>
              </a:ext>
            </a:extLst>
          </p:cNvPr>
          <p:cNvPicPr>
            <a:picLocks noChangeAspect="1"/>
          </p:cNvPicPr>
          <p:nvPr/>
        </p:nvPicPr>
        <p:blipFill>
          <a:blip r:embed="rId4"/>
          <a:stretch>
            <a:fillRect/>
          </a:stretch>
        </p:blipFill>
        <p:spPr>
          <a:xfrm>
            <a:off x="478744" y="2252702"/>
            <a:ext cx="3741320" cy="2009227"/>
          </a:xfrm>
          <a:prstGeom prst="rect">
            <a:avLst/>
          </a:prstGeom>
          <a:effectLst>
            <a:reflection stA="23000" endPos="65000" dist="50800" dir="5400000" sy="-100000" algn="bl" rotWithShape="0"/>
          </a:effectLst>
        </p:spPr>
      </p:pic>
      <p:sp>
        <p:nvSpPr>
          <p:cNvPr id="37" name="TextBox 36">
            <a:extLst>
              <a:ext uri="{FF2B5EF4-FFF2-40B4-BE49-F238E27FC236}">
                <a16:creationId xmlns:a16="http://schemas.microsoft.com/office/drawing/2014/main" id="{49B7CD6C-3A88-3839-8F5D-DFC6F994CE47}"/>
              </a:ext>
            </a:extLst>
          </p:cNvPr>
          <p:cNvSpPr txBox="1"/>
          <p:nvPr/>
        </p:nvSpPr>
        <p:spPr>
          <a:xfrm>
            <a:off x="962074" y="4685911"/>
            <a:ext cx="739305" cy="600164"/>
          </a:xfrm>
          <a:prstGeom prst="rect">
            <a:avLst/>
          </a:prstGeom>
          <a:noFill/>
        </p:spPr>
        <p:txBody>
          <a:bodyPr wrap="none" rtlCol="0" anchor="ctr" anchorCtr="0">
            <a:spAutoFit/>
          </a:bodyPr>
          <a:lstStyle/>
          <a:p>
            <a:pPr algn="ctr"/>
            <a:r>
              <a:rPr lang="en-US" sz="3300" b="1" dirty="0">
                <a:solidFill>
                  <a:schemeClr val="bg1"/>
                </a:solidFill>
                <a:latin typeface="Poppins SemiBold" pitchFamily="2" charset="77"/>
                <a:ea typeface="League Spartan" charset="0"/>
                <a:cs typeface="Poppins SemiBold" pitchFamily="2" charset="77"/>
              </a:rPr>
              <a:t>04</a:t>
            </a:r>
          </a:p>
        </p:txBody>
      </p:sp>
      <p:sp>
        <p:nvSpPr>
          <p:cNvPr id="2" name="CuadroTexto 1">
            <a:extLst>
              <a:ext uri="{FF2B5EF4-FFF2-40B4-BE49-F238E27FC236}">
                <a16:creationId xmlns:a16="http://schemas.microsoft.com/office/drawing/2014/main" id="{A9F7E8B4-565F-5B3A-A705-677EE93A7D1E}"/>
              </a:ext>
            </a:extLst>
          </p:cNvPr>
          <p:cNvSpPr txBox="1"/>
          <p:nvPr/>
        </p:nvSpPr>
        <p:spPr>
          <a:xfrm>
            <a:off x="225290" y="246357"/>
            <a:ext cx="11649878" cy="1077218"/>
          </a:xfrm>
          <a:prstGeom prst="rect">
            <a:avLst/>
          </a:prstGeom>
          <a:noFill/>
        </p:spPr>
        <p:txBody>
          <a:bodyPr wrap="square">
            <a:spAutoFit/>
          </a:bodyPr>
          <a:lstStyle/>
          <a:p>
            <a:pPr algn="ctr"/>
            <a:r>
              <a:rPr lang="es-CO" sz="3200" b="1" dirty="0">
                <a:ln/>
                <a:solidFill>
                  <a:schemeClr val="accent5">
                    <a:lumMod val="50000"/>
                  </a:schemeClr>
                </a:solidFill>
                <a:effectLst>
                  <a:outerShdw blurRad="38100" dist="19050" dir="2700000" algn="tl" rotWithShape="0">
                    <a:schemeClr val="dk1">
                      <a:lumMod val="50000"/>
                      <a:alpha val="40000"/>
                    </a:schemeClr>
                  </a:outerShdw>
                </a:effectLst>
                <a:latin typeface="Poppins SemiBold" panose="00000700000000000000" pitchFamily="2" charset="0"/>
                <a:cs typeface="Poppins SemiBold" panose="00000700000000000000" pitchFamily="2" charset="0"/>
              </a:rPr>
              <a:t>Capacitaciones disponibles para la comunidad jurídica distrital  </a:t>
            </a:r>
            <a:endParaRPr lang="es-ES_tradnl" sz="3200" b="1" dirty="0">
              <a:solidFill>
                <a:schemeClr val="accent5">
                  <a:lumMod val="50000"/>
                </a:schemeClr>
              </a:solidFill>
              <a:latin typeface="Poppins SemiBold" panose="00000700000000000000" pitchFamily="2" charset="0"/>
              <a:cs typeface="Poppins SemiBold" panose="00000700000000000000" pitchFamily="2" charset="0"/>
            </a:endParaRPr>
          </a:p>
        </p:txBody>
      </p:sp>
      <p:sp>
        <p:nvSpPr>
          <p:cNvPr id="8" name="CuadroTexto 7">
            <a:extLst>
              <a:ext uri="{FF2B5EF4-FFF2-40B4-BE49-F238E27FC236}">
                <a16:creationId xmlns:a16="http://schemas.microsoft.com/office/drawing/2014/main" id="{243149A3-2DF4-6754-BEA1-3445E8C15344}"/>
              </a:ext>
            </a:extLst>
          </p:cNvPr>
          <p:cNvSpPr txBox="1"/>
          <p:nvPr/>
        </p:nvSpPr>
        <p:spPr>
          <a:xfrm>
            <a:off x="719889" y="4594324"/>
            <a:ext cx="3457575" cy="671915"/>
          </a:xfrm>
          <a:prstGeom prst="rect">
            <a:avLst/>
          </a:prstGeom>
          <a:noFill/>
        </p:spPr>
        <p:txBody>
          <a:bodyPr wrap="square">
            <a:spAutoFit/>
          </a:bodyPr>
          <a:lstStyle/>
          <a:p>
            <a:pPr>
              <a:lnSpc>
                <a:spcPct val="107000"/>
              </a:lnSpc>
              <a:spcAft>
                <a:spcPts val="800"/>
              </a:spcAft>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PLAN MAESTRO DE ACCIONES JUDICIALES PARA EL D.C</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BF92928-8495-9ABF-39A5-59730C098805}"/>
              </a:ext>
            </a:extLst>
          </p:cNvPr>
          <p:cNvPicPr>
            <a:picLocks noChangeAspect="1"/>
          </p:cNvPicPr>
          <p:nvPr/>
        </p:nvPicPr>
        <p:blipFill>
          <a:blip r:embed="rId6"/>
          <a:stretch>
            <a:fillRect/>
          </a:stretch>
        </p:blipFill>
        <p:spPr>
          <a:xfrm>
            <a:off x="4712776" y="2206687"/>
            <a:ext cx="3457575" cy="2009775"/>
          </a:xfrm>
          <a:prstGeom prst="rect">
            <a:avLst/>
          </a:prstGeom>
          <a:effectLst>
            <a:reflection stA="23000" endPos="65000" dist="50800" dir="5400000" sy="-100000" algn="bl" rotWithShape="0"/>
          </a:effectLst>
        </p:spPr>
      </p:pic>
      <p:sp>
        <p:nvSpPr>
          <p:cNvPr id="12" name="CuadroTexto 11">
            <a:extLst>
              <a:ext uri="{FF2B5EF4-FFF2-40B4-BE49-F238E27FC236}">
                <a16:creationId xmlns:a16="http://schemas.microsoft.com/office/drawing/2014/main" id="{39B55EB7-A5F7-B4E5-0AD2-9FB85751670B}"/>
              </a:ext>
            </a:extLst>
          </p:cNvPr>
          <p:cNvSpPr txBox="1"/>
          <p:nvPr/>
        </p:nvSpPr>
        <p:spPr>
          <a:xfrm>
            <a:off x="4847071" y="4478052"/>
            <a:ext cx="3394911" cy="1264642"/>
          </a:xfrm>
          <a:prstGeom prst="rect">
            <a:avLst/>
          </a:prstGeom>
          <a:noFill/>
        </p:spPr>
        <p:txBody>
          <a:bodyPr wrap="square">
            <a:spAutoFit/>
          </a:bodyPr>
          <a:lstStyle/>
          <a:p>
            <a:pPr>
              <a:lnSpc>
                <a:spcPct val="107000"/>
              </a:lnSpc>
              <a:spcAft>
                <a:spcPts val="800"/>
              </a:spcAft>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Decreto 556 de 2021 Plan Maestro de Acciones Judiciales para la Recuperación del Patrimonio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268C63E6-01DC-84C2-9241-14ED497989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6241" y="2206687"/>
            <a:ext cx="3457575" cy="1971675"/>
          </a:xfrm>
          <a:prstGeom prst="rect">
            <a:avLst/>
          </a:prstGeom>
          <a:effectLst>
            <a:reflection endPos="65000" dist="50800" dir="5400000" sy="-100000" algn="bl" rotWithShape="0"/>
          </a:effectLst>
        </p:spPr>
      </p:pic>
      <p:sp>
        <p:nvSpPr>
          <p:cNvPr id="17" name="CuadroTexto 16">
            <a:extLst>
              <a:ext uri="{FF2B5EF4-FFF2-40B4-BE49-F238E27FC236}">
                <a16:creationId xmlns:a16="http://schemas.microsoft.com/office/drawing/2014/main" id="{C4AF6273-086A-BC8D-D5EB-5A3DD8F91361}"/>
              </a:ext>
            </a:extLst>
          </p:cNvPr>
          <p:cNvSpPr txBox="1"/>
          <p:nvPr/>
        </p:nvSpPr>
        <p:spPr>
          <a:xfrm>
            <a:off x="8694905" y="4583696"/>
            <a:ext cx="3394911" cy="1002087"/>
          </a:xfrm>
          <a:prstGeom prst="rect">
            <a:avLst/>
          </a:prstGeom>
          <a:noFill/>
        </p:spPr>
        <p:txBody>
          <a:bodyPr wrap="square">
            <a:spAutoFit/>
          </a:bodyPr>
          <a:lstStyle/>
          <a:p>
            <a:pPr>
              <a:lnSpc>
                <a:spcPct val="107000"/>
              </a:lnSpc>
              <a:spcAft>
                <a:spcPts val="800"/>
              </a:spcAft>
            </a:pP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Experiencias exitosas en la recuperación del patrimonio público distrital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B7D47A72-D4DD-4A43-86E5-6543510D0AEF}"/>
              </a:ext>
            </a:extLst>
          </p:cNvPr>
          <p:cNvPicPr>
            <a:picLocks noChangeAspect="1"/>
          </p:cNvPicPr>
          <p:nvPr/>
        </p:nvPicPr>
        <p:blipFill>
          <a:blip r:embed="rId10">
            <a:clrChange>
              <a:clrFrom>
                <a:srgbClr val="FDFFFF"/>
              </a:clrFrom>
              <a:clrTo>
                <a:srgbClr val="FDFFFF">
                  <a:alpha val="0"/>
                </a:srgbClr>
              </a:clrTo>
            </a:clrChange>
            <a:extLst>
              <a:ext uri="{BEBA8EAE-BF5A-486C-A8C5-ECC9F3942E4B}">
                <a14:imgProps xmlns:a14="http://schemas.microsoft.com/office/drawing/2010/main">
                  <a14:imgLayer r:embed="rId11">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891495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6" name="CuadroTexto 5"/>
          <p:cNvSpPr txBox="1"/>
          <p:nvPr/>
        </p:nvSpPr>
        <p:spPr>
          <a:xfrm>
            <a:off x="2845836" y="2659137"/>
            <a:ext cx="689532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black"/>
                </a:solidFill>
                <a:effectLst/>
                <a:uLnTx/>
                <a:uFillTx/>
                <a:latin typeface="Calibri" panose="020F0502020204030204"/>
                <a:ea typeface="+mn-ea"/>
                <a:cs typeface="+mn-cs"/>
              </a:rPr>
              <a:t>Presentación Informe de litigiosidad</a:t>
            </a:r>
            <a:endParaRPr kumimoji="0" lang="es-CO"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19828"/>
      </p:ext>
    </p:extLst>
  </p:cSld>
  <p:clrMapOvr>
    <a:overrideClrMapping bg1="lt1" tx1="dk1" bg2="lt2" tx2="dk2" accent1="accent1" accent2="accent2" accent3="accent3" accent4="accent4" accent5="accent5" accent6="accent6" hlink="hlink" folHlink="folHlink"/>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882221" y="424871"/>
            <a:ext cx="6765488"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ÉXITO PROCESAL DEL DISTRITO</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3" name="Rectángulo 2"/>
          <p:cNvSpPr/>
          <p:nvPr/>
        </p:nvSpPr>
        <p:spPr>
          <a:xfrm>
            <a:off x="441504" y="2694642"/>
            <a:ext cx="4458779" cy="338554"/>
          </a:xfrm>
          <a:prstGeom prst="rect">
            <a:avLst/>
          </a:prstGeom>
        </p:spPr>
        <p:txBody>
          <a:bodyPr wrap="square">
            <a:spAutoFit/>
          </a:bodyPr>
          <a:lstStyle/>
          <a:p>
            <a:pPr algn="just"/>
            <a:endParaRPr lang="es-CO" sz="1600" dirty="0"/>
          </a:p>
        </p:txBody>
      </p:sp>
      <p:pic>
        <p:nvPicPr>
          <p:cNvPr id="5" name="Imagen 4"/>
          <p:cNvPicPr>
            <a:picLocks noChangeAspect="1"/>
          </p:cNvPicPr>
          <p:nvPr/>
        </p:nvPicPr>
        <p:blipFill rotWithShape="1">
          <a:blip r:embed="rId4"/>
          <a:srcRect l="6846" t="10381" r="66592" b="7521"/>
          <a:stretch/>
        </p:blipFill>
        <p:spPr>
          <a:xfrm>
            <a:off x="1567544" y="1614196"/>
            <a:ext cx="2659224" cy="1380931"/>
          </a:xfrm>
          <a:prstGeom prst="rect">
            <a:avLst/>
          </a:prstGeom>
          <a:solidFill>
            <a:schemeClr val="bg1">
              <a:lumMod val="95000"/>
            </a:schemeClr>
          </a:solidFill>
        </p:spPr>
      </p:pic>
      <p:sp>
        <p:nvSpPr>
          <p:cNvPr id="6" name="Rectángulo 5"/>
          <p:cNvSpPr/>
          <p:nvPr/>
        </p:nvSpPr>
        <p:spPr>
          <a:xfrm>
            <a:off x="712708" y="3541598"/>
            <a:ext cx="10316953" cy="2308324"/>
          </a:xfrm>
          <a:prstGeom prst="rect">
            <a:avLst/>
          </a:prstGeom>
        </p:spPr>
        <p:txBody>
          <a:bodyPr wrap="square">
            <a:spAutoFit/>
          </a:bodyPr>
          <a:lstStyle/>
          <a:p>
            <a:pPr algn="just"/>
            <a:r>
              <a:rPr lang="es-MX" sz="2400" b="1" dirty="0"/>
              <a:t>El  éxito procesal se fundamenta en  dos componentes uno cualitativo y otro cuantitativo. </a:t>
            </a:r>
          </a:p>
          <a:p>
            <a:pPr algn="just"/>
            <a:endParaRPr lang="es-MX" sz="2400" b="1" dirty="0"/>
          </a:p>
          <a:p>
            <a:pPr algn="just"/>
            <a:r>
              <a:rPr lang="es-MX" sz="2400" b="1" dirty="0"/>
              <a:t>Conforme con la circular 035 de 2020, se cuantifica por cuatrienio, es decir actualmente el período del reporte, tiene como fecha de inicio, el 01 de enero de 2020, y se calcula hasta 30 de junio de 2024.</a:t>
            </a:r>
            <a:endParaRPr lang="es-CO" sz="2400" b="1" dirty="0"/>
          </a:p>
        </p:txBody>
      </p:sp>
      <p:pic>
        <p:nvPicPr>
          <p:cNvPr id="15" name="Imagen 14"/>
          <p:cNvPicPr>
            <a:picLocks noChangeAspect="1"/>
          </p:cNvPicPr>
          <p:nvPr/>
        </p:nvPicPr>
        <p:blipFill rotWithShape="1">
          <a:blip r:embed="rId4"/>
          <a:srcRect l="64143" t="7283" r="10227" b="6181"/>
          <a:stretch/>
        </p:blipFill>
        <p:spPr>
          <a:xfrm>
            <a:off x="7211436" y="1572058"/>
            <a:ext cx="2565919" cy="1455575"/>
          </a:xfrm>
          <a:prstGeom prst="rect">
            <a:avLst/>
          </a:prstGeom>
          <a:solidFill>
            <a:schemeClr val="bg1">
              <a:lumMod val="95000"/>
            </a:schemeClr>
          </a:solidFill>
        </p:spPr>
      </p:pic>
      <p:pic>
        <p:nvPicPr>
          <p:cNvPr id="16" name="Imagen 15">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332809472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882221" y="424871"/>
            <a:ext cx="9666630"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ÉXITO PROCESAL CUANTITATIVO DEL DISTRITO CAPITAL</a:t>
            </a:r>
            <a:endParaRPr lang="es-MX"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23" name="TextBox 38">
            <a:extLst>
              <a:ext uri="{FF2B5EF4-FFF2-40B4-BE49-F238E27FC236}">
                <a16:creationId xmlns:a16="http://schemas.microsoft.com/office/drawing/2014/main" id="{13B8C8DD-610B-445A-BA89-FD0429D4A58D}"/>
              </a:ext>
            </a:extLst>
          </p:cNvPr>
          <p:cNvSpPr txBox="1"/>
          <p:nvPr/>
        </p:nvSpPr>
        <p:spPr>
          <a:xfrm>
            <a:off x="5013840" y="2819717"/>
            <a:ext cx="49873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ko-KR"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SOFTWARE EN LÍNEA, NO REQUIERE INSTALACIÓN </a:t>
            </a:r>
            <a:endParaRPr kumimoji="0" lang="ko-KR" altLang="en-US"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CuadroTexto 24">
            <a:extLst>
              <a:ext uri="{FF2B5EF4-FFF2-40B4-BE49-F238E27FC236}">
                <a16:creationId xmlns:a16="http://schemas.microsoft.com/office/drawing/2014/main" id="{30A9B97D-8C5B-4C8B-B8B3-9D77E5687FFE}"/>
              </a:ext>
            </a:extLst>
          </p:cNvPr>
          <p:cNvSpPr txBox="1"/>
          <p:nvPr/>
        </p:nvSpPr>
        <p:spPr>
          <a:xfrm>
            <a:off x="5481292" y="5257047"/>
            <a:ext cx="4752267"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BACK UP CONTINUO Y AUTOMÁTICO DE INFORMACIÓN Y SESIÓN </a:t>
            </a:r>
            <a:r>
              <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cxnSp>
        <p:nvCxnSpPr>
          <p:cNvPr id="4" name="Conector recto 3">
            <a:extLst>
              <a:ext uri="{FF2B5EF4-FFF2-40B4-BE49-F238E27FC236}">
                <a16:creationId xmlns:a16="http://schemas.microsoft.com/office/drawing/2014/main" id="{7DE7E651-26D4-46EA-8EC1-4379C636342E}"/>
              </a:ext>
            </a:extLst>
          </p:cNvPr>
          <p:cNvCxnSpPr>
            <a:cxnSpLocks/>
          </p:cNvCxnSpPr>
          <p:nvPr/>
        </p:nvCxnSpPr>
        <p:spPr>
          <a:xfrm>
            <a:off x="5885033" y="1077253"/>
            <a:ext cx="16458" cy="4772669"/>
          </a:xfrm>
          <a:prstGeom prst="line">
            <a:avLst/>
          </a:prstGeom>
          <a:ln w="57150">
            <a:solidFill>
              <a:srgbClr val="FFFFFF"/>
            </a:solidFill>
          </a:ln>
        </p:spPr>
        <p:style>
          <a:lnRef idx="3">
            <a:schemeClr val="accent1"/>
          </a:lnRef>
          <a:fillRef idx="0">
            <a:schemeClr val="accent1"/>
          </a:fillRef>
          <a:effectRef idx="2">
            <a:schemeClr val="accent1"/>
          </a:effectRef>
          <a:fontRef idx="minor">
            <a:schemeClr val="tx1"/>
          </a:fontRef>
        </p:style>
      </p:cxnSp>
      <p:pic>
        <p:nvPicPr>
          <p:cNvPr id="5" name="Imagen 4"/>
          <p:cNvPicPr>
            <a:picLocks noChangeAspect="1"/>
          </p:cNvPicPr>
          <p:nvPr/>
        </p:nvPicPr>
        <p:blipFill>
          <a:blip r:embed="rId4"/>
          <a:stretch>
            <a:fillRect/>
          </a:stretch>
        </p:blipFill>
        <p:spPr>
          <a:xfrm>
            <a:off x="380618" y="925829"/>
            <a:ext cx="9852941" cy="5297028"/>
          </a:xfrm>
          <a:prstGeom prst="rect">
            <a:avLst/>
          </a:prstGeom>
        </p:spPr>
      </p:pic>
      <p:pic>
        <p:nvPicPr>
          <p:cNvPr id="15" name="Imagen 14">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243610" y="6088044"/>
            <a:ext cx="1831130" cy="703454"/>
          </a:xfrm>
          <a:prstGeom prst="rect">
            <a:avLst/>
          </a:prstGeom>
        </p:spPr>
      </p:pic>
    </p:spTree>
    <p:extLst>
      <p:ext uri="{BB962C8B-B14F-4D97-AF65-F5344CB8AC3E}">
        <p14:creationId xmlns:p14="http://schemas.microsoft.com/office/powerpoint/2010/main" val="4211035881"/>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882220" y="424871"/>
            <a:ext cx="959181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ÉXITO PROCESAL CUALITATIVO DEL DISTRITO CAPITAL</a:t>
            </a:r>
            <a:endParaRPr lang="es-MX"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23" name="TextBox 38">
            <a:extLst>
              <a:ext uri="{FF2B5EF4-FFF2-40B4-BE49-F238E27FC236}">
                <a16:creationId xmlns:a16="http://schemas.microsoft.com/office/drawing/2014/main" id="{13B8C8DD-610B-445A-BA89-FD0429D4A58D}"/>
              </a:ext>
            </a:extLst>
          </p:cNvPr>
          <p:cNvSpPr txBox="1"/>
          <p:nvPr/>
        </p:nvSpPr>
        <p:spPr>
          <a:xfrm>
            <a:off x="5876869" y="2602378"/>
            <a:ext cx="49873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ko-KR"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SOFTWARE EN LÍNEA, NO REQUIERE INSTALACIÓN </a:t>
            </a:r>
            <a:endParaRPr kumimoji="0" lang="ko-KR" altLang="en-US" sz="16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CuadroTexto 24">
            <a:extLst>
              <a:ext uri="{FF2B5EF4-FFF2-40B4-BE49-F238E27FC236}">
                <a16:creationId xmlns:a16="http://schemas.microsoft.com/office/drawing/2014/main" id="{30A9B97D-8C5B-4C8B-B8B3-9D77E5687FFE}"/>
              </a:ext>
            </a:extLst>
          </p:cNvPr>
          <p:cNvSpPr txBox="1"/>
          <p:nvPr/>
        </p:nvSpPr>
        <p:spPr>
          <a:xfrm>
            <a:off x="5481292" y="5257047"/>
            <a:ext cx="4752267"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BACK UP CONTINUO Y AUTOMÁTICO DE INFORMACIÓN Y SESIÓN </a:t>
            </a:r>
            <a:r>
              <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p:txBody>
      </p:sp>
      <p:cxnSp>
        <p:nvCxnSpPr>
          <p:cNvPr id="4" name="Conector recto 3">
            <a:extLst>
              <a:ext uri="{FF2B5EF4-FFF2-40B4-BE49-F238E27FC236}">
                <a16:creationId xmlns:a16="http://schemas.microsoft.com/office/drawing/2014/main" id="{7DE7E651-26D4-46EA-8EC1-4379C636342E}"/>
              </a:ext>
            </a:extLst>
          </p:cNvPr>
          <p:cNvCxnSpPr>
            <a:cxnSpLocks/>
          </p:cNvCxnSpPr>
          <p:nvPr/>
        </p:nvCxnSpPr>
        <p:spPr>
          <a:xfrm>
            <a:off x="5885033" y="1077253"/>
            <a:ext cx="16458" cy="4772669"/>
          </a:xfrm>
          <a:prstGeom prst="line">
            <a:avLst/>
          </a:prstGeom>
          <a:ln w="57150">
            <a:solidFill>
              <a:srgbClr val="FFFFFF"/>
            </a:solidFill>
          </a:ln>
        </p:spPr>
        <p:style>
          <a:lnRef idx="3">
            <a:schemeClr val="accent1"/>
          </a:lnRef>
          <a:fillRef idx="0">
            <a:schemeClr val="accent1"/>
          </a:fillRef>
          <a:effectRef idx="2">
            <a:schemeClr val="accent1"/>
          </a:effectRef>
          <a:fontRef idx="minor">
            <a:schemeClr val="tx1"/>
          </a:fontRef>
        </p:style>
      </p:cxnSp>
      <p:pic>
        <p:nvPicPr>
          <p:cNvPr id="3" name="Imagen 2"/>
          <p:cNvPicPr>
            <a:picLocks noChangeAspect="1"/>
          </p:cNvPicPr>
          <p:nvPr/>
        </p:nvPicPr>
        <p:blipFill>
          <a:blip r:embed="rId4"/>
          <a:stretch>
            <a:fillRect/>
          </a:stretch>
        </p:blipFill>
        <p:spPr>
          <a:xfrm>
            <a:off x="554419" y="940396"/>
            <a:ext cx="9919616" cy="5405634"/>
          </a:xfrm>
          <a:prstGeom prst="rect">
            <a:avLst/>
          </a:prstGeom>
        </p:spPr>
      </p:pic>
      <p:pic>
        <p:nvPicPr>
          <p:cNvPr id="15" name="Imagen 14">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474035" y="6168137"/>
            <a:ext cx="1687355" cy="648221"/>
          </a:xfrm>
          <a:prstGeom prst="rect">
            <a:avLst/>
          </a:prstGeom>
        </p:spPr>
      </p:pic>
    </p:spTree>
    <p:extLst>
      <p:ext uri="{BB962C8B-B14F-4D97-AF65-F5344CB8AC3E}">
        <p14:creationId xmlns:p14="http://schemas.microsoft.com/office/powerpoint/2010/main" val="3970260191"/>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18" name="Text Placeholder 1">
            <a:extLst>
              <a:ext uri="{FF2B5EF4-FFF2-40B4-BE49-F238E27FC236}">
                <a16:creationId xmlns:a16="http://schemas.microsoft.com/office/drawing/2014/main" id="{5DC0EA00-92D7-4E28-B593-F3F055CE765A}"/>
              </a:ext>
            </a:extLst>
          </p:cNvPr>
          <p:cNvSpPr txBox="1">
            <a:spLocks/>
          </p:cNvSpPr>
          <p:nvPr/>
        </p:nvSpPr>
        <p:spPr>
          <a:xfrm>
            <a:off x="135046" y="294457"/>
            <a:ext cx="11573197" cy="724247"/>
          </a:xfrm>
          <a:prstGeom prst="rect">
            <a:avLst/>
          </a:prstGeom>
        </p:spPr>
        <p:txBody>
          <a:bodyPr vert="horz" lIns="91440" tIns="45720" rIns="91440" bIns="45720" rtlCol="0" anchor="ctr"/>
          <a:lstStyle>
            <a:defPPr>
              <a:defRPr lang="es-C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b="1" dirty="0">
              <a:solidFill>
                <a:srgbClr val="EB5762"/>
              </a:solidFill>
              <a:effectLst>
                <a:outerShdw blurRad="38100" dist="38100" dir="2700000" algn="tl">
                  <a:srgbClr val="000000">
                    <a:alpha val="43137"/>
                  </a:srgbClr>
                </a:outerShdw>
              </a:effectLst>
            </a:endParaRPr>
          </a:p>
        </p:txBody>
      </p:sp>
      <p:sp>
        <p:nvSpPr>
          <p:cNvPr id="22" name="CuadroTexto 21">
            <a:extLst>
              <a:ext uri="{FF2B5EF4-FFF2-40B4-BE49-F238E27FC236}">
                <a16:creationId xmlns:a16="http://schemas.microsoft.com/office/drawing/2014/main" id="{008577FF-F5D4-45BB-B2D1-C11954BEF0E7}"/>
              </a:ext>
            </a:extLst>
          </p:cNvPr>
          <p:cNvSpPr txBox="1"/>
          <p:nvPr/>
        </p:nvSpPr>
        <p:spPr>
          <a:xfrm>
            <a:off x="882221" y="424871"/>
            <a:ext cx="8702354"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100" b="1" dirty="0">
                <a:solidFill>
                  <a:schemeClr val="bg1"/>
                </a:solidFill>
                <a:latin typeface="Arial Black" panose="020B0A04020102020204" pitchFamily="34" charset="0"/>
                <a:cs typeface="Arial" panose="020B0604020202020204" pitchFamily="34" charset="0"/>
              </a:rPr>
              <a:t>ÉXITO PROCESAL CUANTITAVO POR SECTORES</a:t>
            </a:r>
            <a:endParaRPr lang="es-MX" sz="2000" b="1" dirty="0">
              <a:solidFill>
                <a:schemeClr val="bg1"/>
              </a:solidFill>
              <a:latin typeface="Arial" panose="020B0604020202020204" pitchFamily="34" charset="0"/>
              <a:cs typeface="Arial" panose="020B0604020202020204" pitchFamily="34" charset="0"/>
            </a:endParaRPr>
          </a:p>
        </p:txBody>
      </p:sp>
      <p:sp>
        <p:nvSpPr>
          <p:cNvPr id="23"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id="{11C22CAB-564A-D815-9FEC-B06A3ABEA1FD}"/>
              </a:ext>
            </a:extLst>
          </p:cNvPr>
          <p:cNvGraphicFramePr>
            <a:graphicFrameLocks noGrp="1"/>
          </p:cNvGraphicFramePr>
          <p:nvPr/>
        </p:nvGraphicFramePr>
        <p:xfrm>
          <a:off x="1439695" y="1207146"/>
          <a:ext cx="8144880" cy="4940191"/>
        </p:xfrm>
        <a:graphic>
          <a:graphicData uri="http://schemas.openxmlformats.org/drawingml/2006/table">
            <a:tbl>
              <a:tblPr>
                <a:tableStyleId>{5940675A-B579-460E-94D1-54222C63F5DA}</a:tableStyleId>
              </a:tblPr>
              <a:tblGrid>
                <a:gridCol w="3110176">
                  <a:extLst>
                    <a:ext uri="{9D8B030D-6E8A-4147-A177-3AD203B41FA5}">
                      <a16:colId xmlns:a16="http://schemas.microsoft.com/office/drawing/2014/main" val="4280263073"/>
                    </a:ext>
                  </a:extLst>
                </a:gridCol>
                <a:gridCol w="1314994">
                  <a:extLst>
                    <a:ext uri="{9D8B030D-6E8A-4147-A177-3AD203B41FA5}">
                      <a16:colId xmlns:a16="http://schemas.microsoft.com/office/drawing/2014/main" val="3039779086"/>
                    </a:ext>
                  </a:extLst>
                </a:gridCol>
                <a:gridCol w="1357479">
                  <a:extLst>
                    <a:ext uri="{9D8B030D-6E8A-4147-A177-3AD203B41FA5}">
                      <a16:colId xmlns:a16="http://schemas.microsoft.com/office/drawing/2014/main" val="4216564735"/>
                    </a:ext>
                  </a:extLst>
                </a:gridCol>
                <a:gridCol w="2362231">
                  <a:extLst>
                    <a:ext uri="{9D8B030D-6E8A-4147-A177-3AD203B41FA5}">
                      <a16:colId xmlns:a16="http://schemas.microsoft.com/office/drawing/2014/main" val="2383451821"/>
                    </a:ext>
                  </a:extLst>
                </a:gridCol>
              </a:tblGrid>
              <a:tr h="226463">
                <a:tc>
                  <a:txBody>
                    <a:bodyPr/>
                    <a:lstStyle/>
                    <a:p>
                      <a:pPr algn="ctr" fontAlgn="ctr"/>
                      <a:r>
                        <a:rPr lang="es-CO" sz="1400" b="1" u="none" strike="noStrike" dirty="0">
                          <a:effectLst/>
                        </a:rPr>
                        <a:t>SECTORES</a:t>
                      </a:r>
                      <a:endParaRPr lang="es-CO"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A FAVOR </a:t>
                      </a:r>
                      <a:endParaRPr lang="es-CO"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EN CONTRA</a:t>
                      </a:r>
                      <a:endParaRPr lang="es-CO"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ÉXITO PROCESAL</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87793439"/>
                  </a:ext>
                </a:extLst>
              </a:tr>
              <a:tr h="226463">
                <a:tc>
                  <a:txBody>
                    <a:bodyPr/>
                    <a:lstStyle/>
                    <a:p>
                      <a:pPr algn="ctr" fontAlgn="ctr"/>
                      <a:r>
                        <a:rPr lang="es-CO" sz="1400" u="none" strike="noStrike" dirty="0">
                          <a:effectLst/>
                        </a:rPr>
                        <a:t>Ambiente</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1056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82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74058326"/>
                  </a:ext>
                </a:extLst>
              </a:tr>
              <a:tr h="226463">
                <a:tc>
                  <a:txBody>
                    <a:bodyPr/>
                    <a:lstStyle/>
                    <a:p>
                      <a:pPr algn="ctr" fontAlgn="ctr"/>
                      <a:r>
                        <a:rPr lang="es-CO" sz="1400" u="none" strike="noStrike" dirty="0">
                          <a:effectLst/>
                        </a:rPr>
                        <a:t>Corporación Pública Administrativa</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281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14</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95%</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22007223"/>
                  </a:ext>
                </a:extLst>
              </a:tr>
              <a:tr h="226463">
                <a:tc>
                  <a:txBody>
                    <a:bodyPr/>
                    <a:lstStyle/>
                    <a:p>
                      <a:pPr algn="ctr" fontAlgn="ctr"/>
                      <a:r>
                        <a:rPr lang="es-CO" sz="1400" u="none" strike="noStrike" dirty="0">
                          <a:effectLst/>
                        </a:rPr>
                        <a:t>Cultura, Recreación y Deporte</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557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92%</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8642946"/>
                  </a:ext>
                </a:extLst>
              </a:tr>
              <a:tr h="434559">
                <a:tc>
                  <a:txBody>
                    <a:bodyPr/>
                    <a:lstStyle/>
                    <a:p>
                      <a:pPr algn="ctr" fontAlgn="ctr"/>
                      <a:r>
                        <a:rPr lang="es-ES" sz="1400" u="none" strike="noStrike" dirty="0">
                          <a:effectLst/>
                        </a:rPr>
                        <a:t>Desarrollo Económico, Industria y Turismo</a:t>
                      </a:r>
                      <a:endParaRPr lang="es-E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700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49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06968910"/>
                  </a:ext>
                </a:extLst>
              </a:tr>
              <a:tr h="226463">
                <a:tc>
                  <a:txBody>
                    <a:bodyPr/>
                    <a:lstStyle/>
                    <a:p>
                      <a:pPr algn="ctr" fontAlgn="ctr"/>
                      <a:r>
                        <a:rPr lang="es-CO" sz="1400" u="none" strike="noStrike" dirty="0">
                          <a:effectLst/>
                        </a:rPr>
                        <a:t>Educación</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8739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1183</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88%</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04748017"/>
                  </a:ext>
                </a:extLst>
              </a:tr>
              <a:tr h="226463">
                <a:tc>
                  <a:txBody>
                    <a:bodyPr/>
                    <a:lstStyle/>
                    <a:p>
                      <a:pPr algn="ctr" fontAlgn="ctr"/>
                      <a:r>
                        <a:rPr lang="es-CO" sz="1400" u="none" strike="noStrike" dirty="0">
                          <a:effectLst/>
                        </a:rPr>
                        <a:t>Gestión Jurídica</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1356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99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9535103"/>
                  </a:ext>
                </a:extLst>
              </a:tr>
              <a:tr h="226463">
                <a:tc>
                  <a:txBody>
                    <a:bodyPr/>
                    <a:lstStyle/>
                    <a:p>
                      <a:pPr algn="ctr" fontAlgn="ctr"/>
                      <a:r>
                        <a:rPr lang="es-CO" sz="1400" u="none" strike="noStrike" dirty="0">
                          <a:effectLst/>
                        </a:rPr>
                        <a:t>Gestión Pública</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1432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113</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2086951"/>
                  </a:ext>
                </a:extLst>
              </a:tr>
              <a:tr h="226463">
                <a:tc>
                  <a:txBody>
                    <a:bodyPr/>
                    <a:lstStyle/>
                    <a:p>
                      <a:pPr algn="ctr" fontAlgn="ctr"/>
                      <a:r>
                        <a:rPr lang="es-CO" sz="1400" u="none" strike="noStrike" dirty="0">
                          <a:effectLst/>
                        </a:rPr>
                        <a:t>Gobierno</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7881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661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92%</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79532778"/>
                  </a:ext>
                </a:extLst>
              </a:tr>
              <a:tr h="226463">
                <a:tc>
                  <a:txBody>
                    <a:bodyPr/>
                    <a:lstStyle/>
                    <a:p>
                      <a:pPr algn="ctr" fontAlgn="ctr"/>
                      <a:r>
                        <a:rPr lang="es-CO" sz="1400" u="none" strike="noStrike" dirty="0">
                          <a:effectLst/>
                        </a:rPr>
                        <a:t>Hábitat</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7737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529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94%</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11753273"/>
                  </a:ext>
                </a:extLst>
              </a:tr>
              <a:tr h="226463">
                <a:tc>
                  <a:txBody>
                    <a:bodyPr/>
                    <a:lstStyle/>
                    <a:p>
                      <a:pPr algn="ctr" fontAlgn="ctr"/>
                      <a:r>
                        <a:rPr lang="es-CO" sz="1400" u="none" strike="noStrike" dirty="0">
                          <a:effectLst/>
                        </a:rPr>
                        <a:t>Hacienda</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7448</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1360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85%</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41642639"/>
                  </a:ext>
                </a:extLst>
              </a:tr>
              <a:tr h="226463">
                <a:tc>
                  <a:txBody>
                    <a:bodyPr/>
                    <a:lstStyle/>
                    <a:p>
                      <a:pPr algn="ctr" fontAlgn="ctr"/>
                      <a:r>
                        <a:rPr lang="es-CO" sz="1400" u="none" strike="noStrike" dirty="0">
                          <a:effectLst/>
                        </a:rPr>
                        <a:t>Integración Social</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4152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537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89%</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87640253"/>
                  </a:ext>
                </a:extLst>
              </a:tr>
              <a:tr h="226463">
                <a:tc>
                  <a:txBody>
                    <a:bodyPr/>
                    <a:lstStyle/>
                    <a:p>
                      <a:pPr algn="ctr" fontAlgn="ctr"/>
                      <a:r>
                        <a:rPr lang="es-CO" sz="1400" u="none" strike="noStrike" dirty="0">
                          <a:effectLst/>
                        </a:rPr>
                        <a:t>Movilidad</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37205</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2945</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66714051"/>
                  </a:ext>
                </a:extLst>
              </a:tr>
              <a:tr h="226463">
                <a:tc>
                  <a:txBody>
                    <a:bodyPr/>
                    <a:lstStyle/>
                    <a:p>
                      <a:pPr algn="ctr" fontAlgn="ctr"/>
                      <a:r>
                        <a:rPr lang="es-CO" sz="1400" u="none" strike="noStrike" dirty="0">
                          <a:effectLst/>
                        </a:rPr>
                        <a:t>Mujeres</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206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97%</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28624383"/>
                  </a:ext>
                </a:extLst>
              </a:tr>
              <a:tr h="226463">
                <a:tc>
                  <a:txBody>
                    <a:bodyPr/>
                    <a:lstStyle/>
                    <a:p>
                      <a:pPr algn="ctr" fontAlgn="ctr"/>
                      <a:r>
                        <a:rPr lang="es-CO" sz="1400" u="none" strike="noStrike" dirty="0">
                          <a:effectLst/>
                        </a:rPr>
                        <a:t>Órganos de control</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462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90%</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83434509"/>
                  </a:ext>
                </a:extLst>
              </a:tr>
              <a:tr h="226463">
                <a:tc>
                  <a:txBody>
                    <a:bodyPr/>
                    <a:lstStyle/>
                    <a:p>
                      <a:pPr algn="ctr" fontAlgn="ctr"/>
                      <a:r>
                        <a:rPr lang="es-CO" sz="1400" u="none" strike="noStrike" dirty="0">
                          <a:effectLst/>
                        </a:rPr>
                        <a:t>Planeación</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2589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184</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93%</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02994910"/>
                  </a:ext>
                </a:extLst>
              </a:tr>
              <a:tr h="226463">
                <a:tc>
                  <a:txBody>
                    <a:bodyPr/>
                    <a:lstStyle/>
                    <a:p>
                      <a:pPr algn="ctr" fontAlgn="ctr"/>
                      <a:r>
                        <a:rPr lang="es-CO" sz="1400" u="none" strike="noStrike" dirty="0">
                          <a:effectLst/>
                        </a:rPr>
                        <a:t>Salud</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19601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5217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79%</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85849667"/>
                  </a:ext>
                </a:extLst>
              </a:tr>
              <a:tr h="429298">
                <a:tc>
                  <a:txBody>
                    <a:bodyPr/>
                    <a:lstStyle/>
                    <a:p>
                      <a:pPr algn="ctr" fontAlgn="ctr"/>
                      <a:r>
                        <a:rPr lang="es-CO" sz="1400" u="none" strike="noStrike" dirty="0">
                          <a:effectLst/>
                        </a:rPr>
                        <a:t>Sector descentralizado territorialmente</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4535</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451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91%</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6377334"/>
                  </a:ext>
                </a:extLst>
              </a:tr>
              <a:tr h="226463">
                <a:tc>
                  <a:txBody>
                    <a:bodyPr/>
                    <a:lstStyle/>
                    <a:p>
                      <a:pPr algn="ctr" fontAlgn="ctr"/>
                      <a:r>
                        <a:rPr lang="es-CO" sz="1400" u="none" strike="noStrike" dirty="0">
                          <a:effectLst/>
                        </a:rPr>
                        <a:t>Seguridad, Convivencia y Justicia</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1286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219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85%</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43615106"/>
                  </a:ext>
                </a:extLst>
              </a:tr>
              <a:tr h="226463">
                <a:tc>
                  <a:txBody>
                    <a:bodyPr/>
                    <a:lstStyle/>
                    <a:p>
                      <a:pPr algn="ctr" fontAlgn="ctr"/>
                      <a:r>
                        <a:rPr lang="es-CO" sz="1400" u="none" strike="noStrike" dirty="0">
                          <a:effectLst/>
                        </a:rPr>
                        <a:t>Total general</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89%</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96886760"/>
                  </a:ext>
                </a:extLst>
              </a:tr>
            </a:tbl>
          </a:graphicData>
        </a:graphic>
      </p:graphicFrame>
      <p:pic>
        <p:nvPicPr>
          <p:cNvPr id="11" name="Imagen 10">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3360718094"/>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18" name="Text Placeholder 1">
            <a:extLst>
              <a:ext uri="{FF2B5EF4-FFF2-40B4-BE49-F238E27FC236}">
                <a16:creationId xmlns:a16="http://schemas.microsoft.com/office/drawing/2014/main" id="{5DC0EA00-92D7-4E28-B593-F3F055CE765A}"/>
              </a:ext>
            </a:extLst>
          </p:cNvPr>
          <p:cNvSpPr txBox="1">
            <a:spLocks/>
          </p:cNvSpPr>
          <p:nvPr/>
        </p:nvSpPr>
        <p:spPr>
          <a:xfrm>
            <a:off x="135046" y="294457"/>
            <a:ext cx="11573197" cy="724247"/>
          </a:xfrm>
          <a:prstGeom prst="rect">
            <a:avLst/>
          </a:prstGeom>
        </p:spPr>
        <p:txBody>
          <a:bodyPr vert="horz" lIns="91440" tIns="45720" rIns="91440" bIns="45720" rtlCol="0" anchor="ctr"/>
          <a:lstStyle>
            <a:defPPr>
              <a:defRPr lang="es-C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b="1" dirty="0">
              <a:solidFill>
                <a:srgbClr val="EB5762"/>
              </a:solidFill>
              <a:effectLst>
                <a:outerShdw blurRad="38100" dist="38100" dir="2700000" algn="tl">
                  <a:srgbClr val="000000">
                    <a:alpha val="43137"/>
                  </a:srgbClr>
                </a:outerShdw>
              </a:effectLst>
            </a:endParaRPr>
          </a:p>
        </p:txBody>
      </p:sp>
      <p:sp>
        <p:nvSpPr>
          <p:cNvPr id="31" name="CuadroTexto 30">
            <a:extLst>
              <a:ext uri="{FF2B5EF4-FFF2-40B4-BE49-F238E27FC236}">
                <a16:creationId xmlns:a16="http://schemas.microsoft.com/office/drawing/2014/main" id="{008577FF-F5D4-45BB-B2D1-C11954BEF0E7}"/>
              </a:ext>
            </a:extLst>
          </p:cNvPr>
          <p:cNvSpPr txBox="1"/>
          <p:nvPr/>
        </p:nvSpPr>
        <p:spPr>
          <a:xfrm>
            <a:off x="882221" y="424871"/>
            <a:ext cx="6765488"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ÉXITO PROCESAL CUALITATIVO POR SECTORES</a:t>
            </a:r>
          </a:p>
        </p:txBody>
      </p:sp>
      <p:sp>
        <p:nvSpPr>
          <p:cNvPr id="32"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7F9AA5B9-B5E9-CBB5-EE7E-98E65ACAAC35}"/>
              </a:ext>
            </a:extLst>
          </p:cNvPr>
          <p:cNvGraphicFramePr>
            <a:graphicFrameLocks noGrp="1"/>
          </p:cNvGraphicFramePr>
          <p:nvPr/>
        </p:nvGraphicFramePr>
        <p:xfrm>
          <a:off x="1314532" y="1149118"/>
          <a:ext cx="8283308" cy="4794309"/>
        </p:xfrm>
        <a:graphic>
          <a:graphicData uri="http://schemas.openxmlformats.org/drawingml/2006/table">
            <a:tbl>
              <a:tblPr>
                <a:tableStyleId>{5940675A-B579-460E-94D1-54222C63F5DA}</a:tableStyleId>
              </a:tblPr>
              <a:tblGrid>
                <a:gridCol w="2535105">
                  <a:extLst>
                    <a:ext uri="{9D8B030D-6E8A-4147-A177-3AD203B41FA5}">
                      <a16:colId xmlns:a16="http://schemas.microsoft.com/office/drawing/2014/main" val="3517156100"/>
                    </a:ext>
                  </a:extLst>
                </a:gridCol>
                <a:gridCol w="2535105">
                  <a:extLst>
                    <a:ext uri="{9D8B030D-6E8A-4147-A177-3AD203B41FA5}">
                      <a16:colId xmlns:a16="http://schemas.microsoft.com/office/drawing/2014/main" val="2511653224"/>
                    </a:ext>
                  </a:extLst>
                </a:gridCol>
                <a:gridCol w="1960285">
                  <a:extLst>
                    <a:ext uri="{9D8B030D-6E8A-4147-A177-3AD203B41FA5}">
                      <a16:colId xmlns:a16="http://schemas.microsoft.com/office/drawing/2014/main" val="4094667590"/>
                    </a:ext>
                  </a:extLst>
                </a:gridCol>
                <a:gridCol w="1252813">
                  <a:extLst>
                    <a:ext uri="{9D8B030D-6E8A-4147-A177-3AD203B41FA5}">
                      <a16:colId xmlns:a16="http://schemas.microsoft.com/office/drawing/2014/main" val="1496218191"/>
                    </a:ext>
                  </a:extLst>
                </a:gridCol>
              </a:tblGrid>
              <a:tr h="231051">
                <a:tc>
                  <a:txBody>
                    <a:bodyPr/>
                    <a:lstStyle/>
                    <a:p>
                      <a:pPr algn="ctr" fontAlgn="ctr"/>
                      <a:r>
                        <a:rPr lang="es-CO" sz="1100" b="1" u="none" strike="noStrike" dirty="0">
                          <a:effectLst/>
                        </a:rPr>
                        <a:t>SECTORES</a:t>
                      </a:r>
                      <a:endParaRPr lang="es-CO"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A FAVOR </a:t>
                      </a:r>
                      <a:endParaRPr lang="es-CO"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EN CONTRA</a:t>
                      </a:r>
                      <a:endParaRPr lang="es-CO"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ÉXITO PROCESAL</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45917309"/>
                  </a:ext>
                </a:extLst>
              </a:tr>
              <a:tr h="231051">
                <a:tc>
                  <a:txBody>
                    <a:bodyPr/>
                    <a:lstStyle/>
                    <a:p>
                      <a:pPr algn="ctr" fontAlgn="ctr"/>
                      <a:r>
                        <a:rPr lang="es-CO" sz="1100" u="none" strike="noStrike" dirty="0">
                          <a:effectLst/>
                        </a:rPr>
                        <a:t>Ambiente</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$ 79.728.458.106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$ 20.092.930.302</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80%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75380119"/>
                  </a:ext>
                </a:extLst>
              </a:tr>
              <a:tr h="231051">
                <a:tc>
                  <a:txBody>
                    <a:bodyPr/>
                    <a:lstStyle/>
                    <a:p>
                      <a:pPr algn="ctr" fontAlgn="ctr"/>
                      <a:r>
                        <a:rPr lang="es-CO" sz="1100" u="none" strike="noStrike" dirty="0">
                          <a:effectLst/>
                        </a:rPr>
                        <a:t>Corporación Pública Administrativa</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$ 417.087.173.417</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$ 473.107.098</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100%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83854602"/>
                  </a:ext>
                </a:extLst>
              </a:tr>
              <a:tr h="231051">
                <a:tc>
                  <a:txBody>
                    <a:bodyPr/>
                    <a:lstStyle/>
                    <a:p>
                      <a:pPr algn="ctr" fontAlgn="ctr"/>
                      <a:r>
                        <a:rPr lang="es-CO" sz="1100" u="none" strike="noStrike" dirty="0">
                          <a:effectLst/>
                        </a:rPr>
                        <a:t>Cultura, Recreación y Deporte</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$ 1.451.312.612.801</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$ 3.631.545.626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100%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63956383"/>
                  </a:ext>
                </a:extLst>
              </a:tr>
              <a:tr h="433221">
                <a:tc>
                  <a:txBody>
                    <a:bodyPr/>
                    <a:lstStyle/>
                    <a:p>
                      <a:pPr algn="ctr" fontAlgn="ctr"/>
                      <a:r>
                        <a:rPr lang="es-ES" sz="1100" u="none" strike="noStrike" dirty="0">
                          <a:effectLst/>
                        </a:rPr>
                        <a:t>Desarrollo Económico, Industria y Turismo</a:t>
                      </a:r>
                      <a:endParaRPr lang="es-E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$ 1.637.549.161</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$ 505.142.608</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76%</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36509881"/>
                  </a:ext>
                </a:extLst>
              </a:tr>
              <a:tr h="231051">
                <a:tc>
                  <a:txBody>
                    <a:bodyPr/>
                    <a:lstStyle/>
                    <a:p>
                      <a:pPr algn="ctr" fontAlgn="ctr"/>
                      <a:r>
                        <a:rPr lang="es-CO" sz="1100" u="none" strike="noStrike" dirty="0">
                          <a:effectLst/>
                        </a:rPr>
                        <a:t>Educación</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$ 449.143.201.590</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$ 19.851.533.539</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96%</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75026857"/>
                  </a:ext>
                </a:extLst>
              </a:tr>
              <a:tr h="231051">
                <a:tc>
                  <a:txBody>
                    <a:bodyPr/>
                    <a:lstStyle/>
                    <a:p>
                      <a:pPr algn="ctr" fontAlgn="ctr"/>
                      <a:r>
                        <a:rPr lang="es-CO" sz="1100" u="none" strike="noStrike" dirty="0">
                          <a:effectLst/>
                        </a:rPr>
                        <a:t>Gestión Jurídica</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$ 4.663.931.563.464</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$ 14.172.543.692</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100%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98610983"/>
                  </a:ext>
                </a:extLst>
              </a:tr>
              <a:tr h="231051">
                <a:tc>
                  <a:txBody>
                    <a:bodyPr/>
                    <a:lstStyle/>
                    <a:p>
                      <a:pPr algn="ctr" fontAlgn="ctr"/>
                      <a:r>
                        <a:rPr lang="es-CO" sz="1100" u="none" strike="noStrike" dirty="0">
                          <a:effectLst/>
                        </a:rPr>
                        <a:t>Gestión Pública</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$ 3.062.017.672.229</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$ 18.059.844.528</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99%</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94899032"/>
                  </a:ext>
                </a:extLst>
              </a:tr>
              <a:tr h="231051">
                <a:tc>
                  <a:txBody>
                    <a:bodyPr/>
                    <a:lstStyle/>
                    <a:p>
                      <a:pPr algn="ctr" fontAlgn="ctr"/>
                      <a:r>
                        <a:rPr lang="es-CO" sz="1100" u="none" strike="noStrike" dirty="0">
                          <a:effectLst/>
                        </a:rPr>
                        <a:t>Gobierno</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$ 954.790.196.584</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$ 39.658.439.926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96%</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953585"/>
                  </a:ext>
                </a:extLst>
              </a:tr>
              <a:tr h="231051">
                <a:tc>
                  <a:txBody>
                    <a:bodyPr/>
                    <a:lstStyle/>
                    <a:p>
                      <a:pPr algn="ctr" fontAlgn="ctr"/>
                      <a:r>
                        <a:rPr lang="es-CO" sz="1100" u="none" strike="noStrike" dirty="0">
                          <a:effectLst/>
                        </a:rPr>
                        <a:t>Hábitat</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$ 1.808.194.875.816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$ 149.328.857.397</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92%</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57302586"/>
                  </a:ext>
                </a:extLst>
              </a:tr>
              <a:tr h="231051">
                <a:tc>
                  <a:txBody>
                    <a:bodyPr/>
                    <a:lstStyle/>
                    <a:p>
                      <a:pPr algn="ctr" fontAlgn="ctr"/>
                      <a:r>
                        <a:rPr lang="es-CO" sz="1100" u="none" strike="noStrike" dirty="0">
                          <a:effectLst/>
                        </a:rPr>
                        <a:t>Hacienda</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$ 303.544.508.096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$ 216.607.693.430</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58%</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25904814"/>
                  </a:ext>
                </a:extLst>
              </a:tr>
              <a:tr h="231051">
                <a:tc>
                  <a:txBody>
                    <a:bodyPr/>
                    <a:lstStyle/>
                    <a:p>
                      <a:pPr algn="ctr" fontAlgn="ctr"/>
                      <a:r>
                        <a:rPr lang="es-CO" sz="1100" u="none" strike="noStrike" dirty="0">
                          <a:effectLst/>
                        </a:rPr>
                        <a:t>Integración Social</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$ 17.350.197.275</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$ 17.115.128.996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50%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8645030"/>
                  </a:ext>
                </a:extLst>
              </a:tr>
              <a:tr h="231051">
                <a:tc>
                  <a:txBody>
                    <a:bodyPr/>
                    <a:lstStyle/>
                    <a:p>
                      <a:pPr algn="ctr" fontAlgn="ctr"/>
                      <a:r>
                        <a:rPr lang="es-CO" sz="1100" u="none" strike="noStrike" dirty="0">
                          <a:effectLst/>
                        </a:rPr>
                        <a:t>Movilidad</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$ 5.799.889.197.697</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$ 1.100.459.829.932</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84%</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7209570"/>
                  </a:ext>
                </a:extLst>
              </a:tr>
              <a:tr h="231051">
                <a:tc>
                  <a:txBody>
                    <a:bodyPr/>
                    <a:lstStyle/>
                    <a:p>
                      <a:pPr algn="ctr" fontAlgn="ctr"/>
                      <a:r>
                        <a:rPr lang="es-CO" sz="1100" u="none" strike="noStrike" dirty="0">
                          <a:effectLst/>
                        </a:rPr>
                        <a:t>Mujeres</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$ 62.700.000</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$ 0</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100%</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4441812"/>
                  </a:ext>
                </a:extLst>
              </a:tr>
              <a:tr h="231051">
                <a:tc>
                  <a:txBody>
                    <a:bodyPr/>
                    <a:lstStyle/>
                    <a:p>
                      <a:pPr algn="ctr" fontAlgn="ctr"/>
                      <a:r>
                        <a:rPr lang="es-CO" sz="1100" u="none" strike="noStrike" dirty="0">
                          <a:effectLst/>
                        </a:rPr>
                        <a:t>Órganos de control</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$ 9.720.426.935</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$ 3.053.120.603</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76%</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7375580"/>
                  </a:ext>
                </a:extLst>
              </a:tr>
              <a:tr h="231051">
                <a:tc>
                  <a:txBody>
                    <a:bodyPr/>
                    <a:lstStyle/>
                    <a:p>
                      <a:pPr algn="ctr" fontAlgn="ctr"/>
                      <a:r>
                        <a:rPr lang="es-CO" sz="1100" u="none" strike="noStrike" dirty="0">
                          <a:effectLst/>
                        </a:rPr>
                        <a:t>Planeación</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$ 1.045.258.636.785</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$ 13.982.422.341</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99%</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3790339"/>
                  </a:ext>
                </a:extLst>
              </a:tr>
              <a:tr h="231051">
                <a:tc>
                  <a:txBody>
                    <a:bodyPr/>
                    <a:lstStyle/>
                    <a:p>
                      <a:pPr algn="ctr" fontAlgn="ctr"/>
                      <a:r>
                        <a:rPr lang="es-CO" sz="1100" u="none" strike="noStrike" dirty="0">
                          <a:effectLst/>
                        </a:rPr>
                        <a:t>Salud</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$ 216.437.286.926</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$ 103.992.376.615</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68%</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60700676"/>
                  </a:ext>
                </a:extLst>
              </a:tr>
              <a:tr h="433221">
                <a:tc>
                  <a:txBody>
                    <a:bodyPr/>
                    <a:lstStyle/>
                    <a:p>
                      <a:pPr algn="ctr" fontAlgn="ctr"/>
                      <a:r>
                        <a:rPr lang="es-CO" sz="1100" u="none" strike="noStrike" dirty="0">
                          <a:effectLst/>
                        </a:rPr>
                        <a:t>Sector descentralizado territorialmente</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$ 76.071.037.888</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$ 48.785.293.160</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61%</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23609179"/>
                  </a:ext>
                </a:extLst>
              </a:tr>
              <a:tr h="231051">
                <a:tc>
                  <a:txBody>
                    <a:bodyPr/>
                    <a:lstStyle/>
                    <a:p>
                      <a:pPr algn="ctr" fontAlgn="ctr"/>
                      <a:r>
                        <a:rPr lang="es-CO" sz="1100" u="none" strike="noStrike" dirty="0">
                          <a:effectLst/>
                        </a:rPr>
                        <a:t>Seguridad, Convivencia y Justicia</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$ 32.429.789.192</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u="none" strike="noStrike" dirty="0">
                          <a:effectLst/>
                        </a:rPr>
                        <a:t>$ 15.464.961.854</a:t>
                      </a:r>
                      <a:endParaRPr lang="es-CO"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100" b="1" u="none" strike="noStrike" dirty="0">
                          <a:effectLst/>
                        </a:rPr>
                        <a:t>68%</a:t>
                      </a:r>
                      <a:endParaRPr lang="es-CO"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1581180"/>
                  </a:ext>
                </a:extLst>
              </a:tr>
            </a:tbl>
          </a:graphicData>
        </a:graphic>
      </p:graphicFrame>
      <p:pic>
        <p:nvPicPr>
          <p:cNvPr id="11" name="Imagen 10">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4123169375"/>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882221" y="424871"/>
            <a:ext cx="9467124"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a:t>
            </a:r>
            <a:r>
              <a:rPr lang="es-MX" sz="2000" b="1" dirty="0">
                <a:solidFill>
                  <a:schemeClr val="bg1"/>
                </a:solidFill>
                <a:latin typeface="Arial" panose="020B0604020202020204" pitchFamily="34" charset="0"/>
                <a:cs typeface="Arial" panose="020B0604020202020204" pitchFamily="34" charset="0"/>
              </a:rPr>
              <a:t>ENTIDADES CON MÁS DEMANDAS ACTIVAS EN CONTRA</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5" name="Tabla 4"/>
          <p:cNvGraphicFramePr>
            <a:graphicFrameLocks noGrp="1"/>
          </p:cNvGraphicFramePr>
          <p:nvPr/>
        </p:nvGraphicFramePr>
        <p:xfrm>
          <a:off x="229205" y="2037266"/>
          <a:ext cx="6718041" cy="2750792"/>
        </p:xfrm>
        <a:graphic>
          <a:graphicData uri="http://schemas.openxmlformats.org/drawingml/2006/table">
            <a:tbl>
              <a:tblPr>
                <a:tableStyleId>{8799B23B-EC83-4686-B30A-512413B5E67A}</a:tableStyleId>
              </a:tblPr>
              <a:tblGrid>
                <a:gridCol w="3379041">
                  <a:extLst>
                    <a:ext uri="{9D8B030D-6E8A-4147-A177-3AD203B41FA5}">
                      <a16:colId xmlns:a16="http://schemas.microsoft.com/office/drawing/2014/main" val="3429134009"/>
                    </a:ext>
                  </a:extLst>
                </a:gridCol>
                <a:gridCol w="1099653">
                  <a:extLst>
                    <a:ext uri="{9D8B030D-6E8A-4147-A177-3AD203B41FA5}">
                      <a16:colId xmlns:a16="http://schemas.microsoft.com/office/drawing/2014/main" val="4191738006"/>
                    </a:ext>
                  </a:extLst>
                </a:gridCol>
                <a:gridCol w="2239347">
                  <a:extLst>
                    <a:ext uri="{9D8B030D-6E8A-4147-A177-3AD203B41FA5}">
                      <a16:colId xmlns:a16="http://schemas.microsoft.com/office/drawing/2014/main" val="3911410322"/>
                    </a:ext>
                  </a:extLst>
                </a:gridCol>
              </a:tblGrid>
              <a:tr h="403871">
                <a:tc>
                  <a:txBody>
                    <a:bodyPr/>
                    <a:lstStyle/>
                    <a:p>
                      <a:pPr algn="ctr" fontAlgn="b"/>
                      <a:r>
                        <a:rPr lang="es-CO" sz="1600" b="1" u="none" strike="noStrike" dirty="0">
                          <a:effectLst/>
                        </a:rPr>
                        <a:t>ENTIDAD</a:t>
                      </a:r>
                      <a:endParaRPr lang="es-CO" sz="16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b="1" u="none" strike="noStrike" dirty="0">
                          <a:effectLst/>
                        </a:rPr>
                        <a:t>CANTIDAD</a:t>
                      </a:r>
                      <a:endParaRPr lang="es-CO" sz="16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b="1" u="none" strike="noStrike" dirty="0">
                          <a:effectLst/>
                        </a:rPr>
                        <a:t>VR. PRETENSIONES</a:t>
                      </a:r>
                      <a:endParaRPr lang="es-CO" sz="1600" b="1"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82007631"/>
                  </a:ext>
                </a:extLst>
              </a:tr>
              <a:tr h="260769">
                <a:tc>
                  <a:txBody>
                    <a:bodyPr/>
                    <a:lstStyle/>
                    <a:p>
                      <a:pPr algn="ctr" fontAlgn="b"/>
                      <a:r>
                        <a:rPr lang="es-CO" sz="1600" u="none" strike="noStrike" dirty="0">
                          <a:effectLst/>
                        </a:rPr>
                        <a:t>SECRETARÍA</a:t>
                      </a:r>
                      <a:r>
                        <a:rPr lang="es-CO" sz="1600" u="none" strike="noStrike" baseline="0" dirty="0">
                          <a:effectLst/>
                        </a:rPr>
                        <a:t> DE EDUCACIÓN</a:t>
                      </a:r>
                      <a:r>
                        <a:rPr lang="es-CO" sz="1600" u="none" strike="noStrike" dirty="0">
                          <a:effectLst/>
                        </a:rPr>
                        <a:t>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2265</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$ 817.486.302.791</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277368400"/>
                  </a:ext>
                </a:extLst>
              </a:tr>
              <a:tr h="260769">
                <a:tc>
                  <a:txBody>
                    <a:bodyPr/>
                    <a:lstStyle/>
                    <a:p>
                      <a:pPr algn="ctr" fontAlgn="b"/>
                      <a:r>
                        <a:rPr lang="es-CO" sz="1600" u="none" strike="noStrike" dirty="0">
                          <a:effectLst/>
                        </a:rPr>
                        <a:t>SUBREDES DE SALUD</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2145</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$ 292.274.251.895</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806642828"/>
                  </a:ext>
                </a:extLst>
              </a:tr>
              <a:tr h="260769">
                <a:tc>
                  <a:txBody>
                    <a:bodyPr/>
                    <a:lstStyle/>
                    <a:p>
                      <a:pPr algn="ctr" fontAlgn="b"/>
                      <a:r>
                        <a:rPr lang="es-CO" sz="1600" u="none" strike="noStrike" dirty="0">
                          <a:effectLst/>
                        </a:rPr>
                        <a:t>SECRETARÍA DE MOVILIDAD</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1492</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$ 553.048.296.435</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045346022"/>
                  </a:ext>
                </a:extLst>
              </a:tr>
              <a:tr h="260769">
                <a:tc>
                  <a:txBody>
                    <a:bodyPr/>
                    <a:lstStyle/>
                    <a:p>
                      <a:pPr algn="ctr" fontAlgn="b"/>
                      <a:r>
                        <a:rPr lang="es-CO" sz="1600" u="none" strike="noStrike" dirty="0">
                          <a:effectLst/>
                        </a:rPr>
                        <a:t>E.A.A.B.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1091</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$ 736.145.438.490</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805757979"/>
                  </a:ext>
                </a:extLst>
              </a:tr>
              <a:tr h="260769">
                <a:tc>
                  <a:txBody>
                    <a:bodyPr/>
                    <a:lstStyle/>
                    <a:p>
                      <a:pPr algn="ctr" fontAlgn="b"/>
                      <a:r>
                        <a:rPr lang="es-CO" sz="1600" u="none" strike="noStrike" dirty="0">
                          <a:effectLst/>
                        </a:rPr>
                        <a:t>E.T.B.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853</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$ 659.215.973.331</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721251501"/>
                  </a:ext>
                </a:extLst>
              </a:tr>
              <a:tr h="260769">
                <a:tc>
                  <a:txBody>
                    <a:bodyPr/>
                    <a:lstStyle/>
                    <a:p>
                      <a:pPr algn="ctr" fontAlgn="b"/>
                      <a:r>
                        <a:rPr lang="es-CO" sz="1600" u="none" strike="noStrike" dirty="0">
                          <a:effectLst/>
                        </a:rPr>
                        <a:t>I.D.U.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762</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$ 1.215.637.746.109</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768938072"/>
                  </a:ext>
                </a:extLst>
              </a:tr>
              <a:tr h="260769">
                <a:tc>
                  <a:txBody>
                    <a:bodyPr/>
                    <a:lstStyle/>
                    <a:p>
                      <a:pPr algn="ctr" fontAlgn="b"/>
                      <a:r>
                        <a:rPr lang="es-CO" sz="1600" u="none" strike="noStrike" dirty="0">
                          <a:effectLst/>
                        </a:rPr>
                        <a:t>FONCEP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560</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$ 247.076.577.524</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185520561"/>
                  </a:ext>
                </a:extLst>
              </a:tr>
              <a:tr h="260769">
                <a:tc>
                  <a:txBody>
                    <a:bodyPr/>
                    <a:lstStyle/>
                    <a:p>
                      <a:pPr algn="ctr" fontAlgn="b"/>
                      <a:r>
                        <a:rPr lang="es-CO" sz="1600" u="none" strike="noStrike" dirty="0">
                          <a:effectLst/>
                        </a:rPr>
                        <a:t>SECRETRARIA DE HACIENDA</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387</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$ 330.688.028.507</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420451134"/>
                  </a:ext>
                </a:extLst>
              </a:tr>
              <a:tr h="260769">
                <a:tc>
                  <a:txBody>
                    <a:bodyPr/>
                    <a:lstStyle/>
                    <a:p>
                      <a:pPr algn="ctr" fontAlgn="b"/>
                      <a:r>
                        <a:rPr lang="es-CO" sz="1600" u="none" strike="noStrike" dirty="0">
                          <a:effectLst/>
                        </a:rPr>
                        <a:t>C.V.P. </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320</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ctr" fontAlgn="b"/>
                      <a:r>
                        <a:rPr lang="es-CO" sz="1600" u="none" strike="noStrike" dirty="0">
                          <a:effectLst/>
                        </a:rPr>
                        <a:t>$ 28.812.759.562</a:t>
                      </a:r>
                      <a:endParaRPr lang="es-CO" sz="16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141016383"/>
                  </a:ext>
                </a:extLst>
              </a:tr>
            </a:tbl>
          </a:graphicData>
        </a:graphic>
      </p:graphicFrame>
      <p:graphicFrame>
        <p:nvGraphicFramePr>
          <p:cNvPr id="22" name="Gráfico 21"/>
          <p:cNvGraphicFramePr>
            <a:graphicFrameLocks/>
          </p:cNvGraphicFramePr>
          <p:nvPr/>
        </p:nvGraphicFramePr>
        <p:xfrm>
          <a:off x="7255001" y="1817381"/>
          <a:ext cx="4697930" cy="314971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176451362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882222" y="424871"/>
            <a:ext cx="7355846"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a:t>
            </a:r>
            <a:r>
              <a:rPr lang="es-CO" sz="2000" b="1" dirty="0">
                <a:solidFill>
                  <a:schemeClr val="bg1"/>
                </a:solidFill>
                <a:latin typeface="Arial" panose="020B0604020202020204" pitchFamily="34" charset="0"/>
                <a:cs typeface="Arial" panose="020B0604020202020204" pitchFamily="34" charset="0"/>
              </a:rPr>
              <a:t>PRINCIPALES TEMAS LITIGIOSOS POR ENTIDADES</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37" name="Tabla 36"/>
          <p:cNvGraphicFramePr>
            <a:graphicFrameLocks noGrp="1"/>
          </p:cNvGraphicFramePr>
          <p:nvPr/>
        </p:nvGraphicFramePr>
        <p:xfrm>
          <a:off x="363120" y="1489436"/>
          <a:ext cx="6127413" cy="2759798"/>
        </p:xfrm>
        <a:graphic>
          <a:graphicData uri="http://schemas.openxmlformats.org/drawingml/2006/table">
            <a:tbl>
              <a:tblPr>
                <a:tableStyleId>{0505E3EF-67EA-436B-97B2-0124C06EBD24}</a:tableStyleId>
              </a:tblPr>
              <a:tblGrid>
                <a:gridCol w="3291108">
                  <a:extLst>
                    <a:ext uri="{9D8B030D-6E8A-4147-A177-3AD203B41FA5}">
                      <a16:colId xmlns:a16="http://schemas.microsoft.com/office/drawing/2014/main" val="912482539"/>
                    </a:ext>
                  </a:extLst>
                </a:gridCol>
                <a:gridCol w="2836305">
                  <a:extLst>
                    <a:ext uri="{9D8B030D-6E8A-4147-A177-3AD203B41FA5}">
                      <a16:colId xmlns:a16="http://schemas.microsoft.com/office/drawing/2014/main" val="3230605955"/>
                    </a:ext>
                  </a:extLst>
                </a:gridCol>
              </a:tblGrid>
              <a:tr h="423664">
                <a:tc>
                  <a:txBody>
                    <a:bodyPr/>
                    <a:lstStyle/>
                    <a:p>
                      <a:pPr algn="ctr" fontAlgn="b"/>
                      <a:r>
                        <a:rPr lang="es-CO" sz="1800" b="1" u="none" strike="noStrike" dirty="0">
                          <a:effectLst/>
                        </a:rPr>
                        <a:t>ENTIDAD</a:t>
                      </a:r>
                      <a:endParaRPr lang="es-CO" sz="1800" b="1"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800" b="1" u="none" strike="noStrike" dirty="0">
                          <a:effectLst/>
                        </a:rPr>
                        <a:t>TEMA PRINCIPAL</a:t>
                      </a:r>
                      <a:endParaRPr lang="es-CO" sz="1800" b="1"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03091736"/>
                  </a:ext>
                </a:extLst>
              </a:tr>
              <a:tr h="637490">
                <a:tc>
                  <a:txBody>
                    <a:bodyPr/>
                    <a:lstStyle/>
                    <a:p>
                      <a:pPr algn="ctr" fontAlgn="b"/>
                      <a:r>
                        <a:rPr lang="es-CO" sz="1800" u="none" strike="noStrike" dirty="0">
                          <a:effectLst/>
                        </a:rPr>
                        <a:t>SECRETARÍA DE EDUCACIÓN</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800" u="none" strike="noStrike" dirty="0">
                          <a:effectLst/>
                        </a:rPr>
                        <a:t>Prestaciones sociales</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999668058"/>
                  </a:ext>
                </a:extLst>
              </a:tr>
              <a:tr h="423664">
                <a:tc>
                  <a:txBody>
                    <a:bodyPr/>
                    <a:lstStyle/>
                    <a:p>
                      <a:pPr algn="ctr" fontAlgn="b"/>
                      <a:r>
                        <a:rPr lang="es-CO" sz="1800" u="none" strike="noStrike" dirty="0">
                          <a:effectLst/>
                        </a:rPr>
                        <a:t>SUBRED REDES DE SALUD</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800" u="none" strike="noStrike" dirty="0">
                          <a:effectLst/>
                        </a:rPr>
                        <a:t>Contrato realidad</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933624439"/>
                  </a:ext>
                </a:extLst>
              </a:tr>
              <a:tr h="637490">
                <a:tc>
                  <a:txBody>
                    <a:bodyPr/>
                    <a:lstStyle/>
                    <a:p>
                      <a:pPr algn="ctr" fontAlgn="b"/>
                      <a:r>
                        <a:rPr lang="es-CO" sz="1800" u="none" strike="noStrike" dirty="0">
                          <a:effectLst/>
                        </a:rPr>
                        <a:t>SECRETARÍA DE MOVILIDAD</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800" u="none" strike="noStrike" dirty="0">
                          <a:effectLst/>
                        </a:rPr>
                        <a:t>Comparendos</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039108318"/>
                  </a:ext>
                </a:extLst>
              </a:tr>
              <a:tr h="637490">
                <a:tc>
                  <a:txBody>
                    <a:bodyPr/>
                    <a:lstStyle/>
                    <a:p>
                      <a:pPr algn="ctr" fontAlgn="b"/>
                      <a:r>
                        <a:rPr lang="es-CO" sz="1800" u="none" strike="noStrike" dirty="0">
                          <a:effectLst/>
                        </a:rPr>
                        <a:t>E.A.A.B. </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800" u="none" strike="noStrike" dirty="0">
                          <a:effectLst/>
                        </a:rPr>
                        <a:t>Expropiación-Adquisición de predios</a:t>
                      </a:r>
                      <a:endParaRPr lang="es-CO" sz="18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771568626"/>
                  </a:ext>
                </a:extLst>
              </a:tr>
            </a:tbl>
          </a:graphicData>
        </a:graphic>
      </p:graphicFrame>
      <p:graphicFrame>
        <p:nvGraphicFramePr>
          <p:cNvPr id="3" name="Tabla 2">
            <a:extLst>
              <a:ext uri="{FF2B5EF4-FFF2-40B4-BE49-F238E27FC236}">
                <a16:creationId xmlns:a16="http://schemas.microsoft.com/office/drawing/2014/main" id="{CB2F9DB9-6B27-97EE-2FA5-ECF1A0E729FF}"/>
              </a:ext>
            </a:extLst>
          </p:cNvPr>
          <p:cNvGraphicFramePr>
            <a:graphicFrameLocks noGrp="1"/>
          </p:cNvGraphicFramePr>
          <p:nvPr/>
        </p:nvGraphicFramePr>
        <p:xfrm>
          <a:off x="6874624" y="1480391"/>
          <a:ext cx="4779819" cy="2784110"/>
        </p:xfrm>
        <a:graphic>
          <a:graphicData uri="http://schemas.openxmlformats.org/drawingml/2006/table">
            <a:tbl>
              <a:tblPr>
                <a:tableStyleId>{0505E3EF-67EA-436B-97B2-0124C06EBD24}</a:tableStyleId>
              </a:tblPr>
              <a:tblGrid>
                <a:gridCol w="3386553">
                  <a:extLst>
                    <a:ext uri="{9D8B030D-6E8A-4147-A177-3AD203B41FA5}">
                      <a16:colId xmlns:a16="http://schemas.microsoft.com/office/drawing/2014/main" val="2090072719"/>
                    </a:ext>
                  </a:extLst>
                </a:gridCol>
                <a:gridCol w="1393266">
                  <a:extLst>
                    <a:ext uri="{9D8B030D-6E8A-4147-A177-3AD203B41FA5}">
                      <a16:colId xmlns:a16="http://schemas.microsoft.com/office/drawing/2014/main" val="2433642877"/>
                    </a:ext>
                  </a:extLst>
                </a:gridCol>
              </a:tblGrid>
              <a:tr h="457762">
                <a:tc>
                  <a:txBody>
                    <a:bodyPr/>
                    <a:lstStyle/>
                    <a:p>
                      <a:pPr algn="ctr" fontAlgn="b"/>
                      <a:r>
                        <a:rPr lang="es-CO" sz="1600" b="1" u="none" strike="noStrike" dirty="0">
                          <a:effectLst/>
                        </a:rPr>
                        <a:t>MEDIOS DE CONTROL</a:t>
                      </a:r>
                      <a:endParaRPr lang="es-CO" sz="1600" b="1"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ES" sz="1600" b="1" u="none" strike="noStrike" dirty="0">
                          <a:effectLst/>
                        </a:rPr>
                        <a:t>CANTIDAD</a:t>
                      </a:r>
                      <a:endParaRPr lang="es-ES" sz="1600" b="1"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1694405459"/>
                  </a:ext>
                </a:extLst>
              </a:tr>
              <a:tr h="457762">
                <a:tc>
                  <a:txBody>
                    <a:bodyPr/>
                    <a:lstStyle/>
                    <a:p>
                      <a:pPr algn="ctr" fontAlgn="b"/>
                      <a:r>
                        <a:rPr lang="es-CO" sz="1600" u="none" strike="noStrike" dirty="0">
                          <a:effectLst/>
                        </a:rPr>
                        <a:t>NULIDAD Y RESTABLECIMIENTO</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CO" sz="1600" u="none" strike="noStrike" dirty="0">
                          <a:effectLst/>
                        </a:rPr>
                        <a:t>7659</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3650383381"/>
                  </a:ext>
                </a:extLst>
              </a:tr>
              <a:tr h="457762">
                <a:tc>
                  <a:txBody>
                    <a:bodyPr/>
                    <a:lstStyle/>
                    <a:p>
                      <a:pPr algn="ctr" fontAlgn="b"/>
                      <a:r>
                        <a:rPr lang="es-CO" sz="1600" u="none" strike="noStrike" dirty="0">
                          <a:effectLst/>
                        </a:rPr>
                        <a:t>REPARACION DIRECTA</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CO" sz="1600" u="none" strike="noStrike" dirty="0">
                          <a:effectLst/>
                        </a:rPr>
                        <a:t>1247</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2782203397"/>
                  </a:ext>
                </a:extLst>
              </a:tr>
              <a:tr h="457762">
                <a:tc>
                  <a:txBody>
                    <a:bodyPr/>
                    <a:lstStyle/>
                    <a:p>
                      <a:pPr algn="ctr" fontAlgn="b"/>
                      <a:r>
                        <a:rPr lang="es-CO" sz="1600" u="none" strike="noStrike" dirty="0">
                          <a:effectLst/>
                        </a:rPr>
                        <a:t>CONTRACTUAL</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CO" sz="1600" u="none" strike="noStrike" dirty="0">
                          <a:effectLst/>
                        </a:rPr>
                        <a:t>453</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2993368913"/>
                  </a:ext>
                </a:extLst>
              </a:tr>
              <a:tr h="480035">
                <a:tc>
                  <a:txBody>
                    <a:bodyPr/>
                    <a:lstStyle/>
                    <a:p>
                      <a:pPr algn="ctr" fontAlgn="b"/>
                      <a:r>
                        <a:rPr lang="es-ES" sz="1600" u="none" strike="noStrike" dirty="0">
                          <a:effectLst/>
                        </a:rPr>
                        <a:t>PROTECCIÓN DE LOS DERECHOS E INTERESES COLECTIVOS</a:t>
                      </a:r>
                      <a:endParaRPr lang="es-ES" sz="1600" b="0"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CO" sz="1600" u="none" strike="noStrike" dirty="0">
                          <a:effectLst/>
                        </a:rPr>
                        <a:t>254</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1540263768"/>
                  </a:ext>
                </a:extLst>
              </a:tr>
              <a:tr h="457762">
                <a:tc>
                  <a:txBody>
                    <a:bodyPr/>
                    <a:lstStyle/>
                    <a:p>
                      <a:pPr algn="ctr" fontAlgn="b"/>
                      <a:r>
                        <a:rPr lang="es-CO" sz="1600" u="none" strike="noStrike" dirty="0">
                          <a:effectLst/>
                        </a:rPr>
                        <a:t>NULIDAD</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tc>
                  <a:txBody>
                    <a:bodyPr/>
                    <a:lstStyle/>
                    <a:p>
                      <a:pPr algn="ctr" fontAlgn="b"/>
                      <a:r>
                        <a:rPr lang="es-CO" sz="1600" u="none" strike="noStrike" dirty="0">
                          <a:effectLst/>
                        </a:rPr>
                        <a:t>181</a:t>
                      </a:r>
                      <a:endParaRPr lang="es-CO" sz="1600" b="0" i="0" u="none" strike="noStrike" dirty="0">
                        <a:solidFill>
                          <a:srgbClr val="000000"/>
                        </a:solidFill>
                        <a:effectLst/>
                        <a:latin typeface="Calibri" panose="020F0502020204030204" pitchFamily="34" charset="0"/>
                      </a:endParaRPr>
                    </a:p>
                  </a:txBody>
                  <a:tcPr marL="7620" marR="7620" marT="7620" marB="0" anchor="ctr" anchorCtr="1"/>
                </a:tc>
                <a:extLst>
                  <a:ext uri="{0D108BD9-81ED-4DB2-BD59-A6C34878D82A}">
                    <a16:rowId xmlns:a16="http://schemas.microsoft.com/office/drawing/2014/main" val="3863109606"/>
                  </a:ext>
                </a:extLst>
              </a:tr>
            </a:tbl>
          </a:graphicData>
        </a:graphic>
      </p:graphicFrame>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20921234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sp>
        <p:nvSpPr>
          <p:cNvPr id="13" name="CuadroTexto 12">
            <a:extLst>
              <a:ext uri="{FF2B5EF4-FFF2-40B4-BE49-F238E27FC236}">
                <a16:creationId xmlns:a16="http://schemas.microsoft.com/office/drawing/2014/main" id="{181E88C6-634B-D19F-3119-3B974A400AA3}"/>
              </a:ext>
            </a:extLst>
          </p:cNvPr>
          <p:cNvSpPr txBox="1"/>
          <p:nvPr/>
        </p:nvSpPr>
        <p:spPr>
          <a:xfrm>
            <a:off x="882221" y="424871"/>
            <a:ext cx="6222667" cy="338554"/>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1600" b="1" dirty="0">
                <a:solidFill>
                  <a:schemeClr val="bg1"/>
                </a:solidFill>
                <a:latin typeface="Arial Black" panose="020B0A04020102020204" pitchFamily="34" charset="0"/>
                <a:cs typeface="Arial" panose="020B0604020202020204" pitchFamily="34" charset="0"/>
              </a:rPr>
              <a:t>Plan Anual de Trabajo del Comité Jurídico Distrital</a:t>
            </a:r>
            <a:endParaRPr lang="es-CO" sz="1600" b="1" dirty="0">
              <a:solidFill>
                <a:schemeClr val="bg1"/>
              </a:solidFill>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pSp>
        <p:nvGrpSpPr>
          <p:cNvPr id="9" name="Google Shape;2784;p63"/>
          <p:cNvGrpSpPr/>
          <p:nvPr/>
        </p:nvGrpSpPr>
        <p:grpSpPr>
          <a:xfrm>
            <a:off x="552058" y="1361245"/>
            <a:ext cx="612767" cy="612767"/>
            <a:chOff x="951048" y="1403426"/>
            <a:chExt cx="814200" cy="814200"/>
          </a:xfrm>
          <a:solidFill>
            <a:schemeClr val="accent5">
              <a:lumMod val="40000"/>
              <a:lumOff val="60000"/>
            </a:schemeClr>
          </a:solidFill>
        </p:grpSpPr>
        <p:sp>
          <p:nvSpPr>
            <p:cNvPr id="10" name="Google Shape;2785;p63"/>
            <p:cNvSpPr/>
            <p:nvPr/>
          </p:nvSpPr>
          <p:spPr>
            <a:xfrm>
              <a:off x="1027248" y="14796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86;p63"/>
            <p:cNvSpPr/>
            <p:nvPr/>
          </p:nvSpPr>
          <p:spPr>
            <a:xfrm>
              <a:off x="951048" y="1403426"/>
              <a:ext cx="738000" cy="738000"/>
            </a:xfrm>
            <a:prstGeom prst="rect">
              <a:avLst/>
            </a:prstGeom>
            <a:solidFill>
              <a:schemeClr val="accent5">
                <a:lumMod val="60000"/>
                <a:lumOff val="4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t>1</a:t>
              </a:r>
              <a:endParaRPr dirty="0"/>
            </a:p>
          </p:txBody>
        </p:sp>
      </p:grpSp>
      <p:sp>
        <p:nvSpPr>
          <p:cNvPr id="12" name="Google Shape;2790;p63">
            <a:hlinkClick r:id="" action="ppaction://noaction"/>
          </p:cNvPr>
          <p:cNvSpPr txBox="1">
            <a:spLocks/>
          </p:cNvSpPr>
          <p:nvPr/>
        </p:nvSpPr>
        <p:spPr>
          <a:xfrm>
            <a:off x="1260722" y="1499766"/>
            <a:ext cx="40095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200" dirty="0">
                <a:solidFill>
                  <a:schemeClr val="tx1"/>
                </a:solidFill>
              </a:rPr>
              <a:t>Determinar los asuntos jurídicos de importancia para el Distrito Capital.</a:t>
            </a:r>
            <a:endParaRPr lang="es-CO" sz="1200" dirty="0">
              <a:solidFill>
                <a:schemeClr val="tx1"/>
              </a:solidFill>
            </a:endParaRPr>
          </a:p>
        </p:txBody>
      </p:sp>
      <p:grpSp>
        <p:nvGrpSpPr>
          <p:cNvPr id="15" name="Google Shape;2784;p63"/>
          <p:cNvGrpSpPr/>
          <p:nvPr/>
        </p:nvGrpSpPr>
        <p:grpSpPr>
          <a:xfrm>
            <a:off x="552058" y="2208100"/>
            <a:ext cx="612767" cy="612767"/>
            <a:chOff x="951048" y="1403426"/>
            <a:chExt cx="814200" cy="814200"/>
          </a:xfrm>
          <a:solidFill>
            <a:schemeClr val="accent5">
              <a:lumMod val="40000"/>
              <a:lumOff val="60000"/>
            </a:schemeClr>
          </a:solidFill>
        </p:grpSpPr>
        <p:sp>
          <p:nvSpPr>
            <p:cNvPr id="16" name="Google Shape;2785;p63"/>
            <p:cNvSpPr/>
            <p:nvPr/>
          </p:nvSpPr>
          <p:spPr>
            <a:xfrm>
              <a:off x="1027248" y="14796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86;p63"/>
            <p:cNvSpPr/>
            <p:nvPr/>
          </p:nvSpPr>
          <p:spPr>
            <a:xfrm>
              <a:off x="951048" y="1403426"/>
              <a:ext cx="738000" cy="738000"/>
            </a:xfrm>
            <a:prstGeom prst="rect">
              <a:avLst/>
            </a:prstGeom>
            <a:solidFill>
              <a:schemeClr val="accent5">
                <a:lumMod val="60000"/>
                <a:lumOff val="4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t>2</a:t>
              </a:r>
              <a:endParaRPr dirty="0"/>
            </a:p>
          </p:txBody>
        </p:sp>
      </p:grpSp>
      <p:sp>
        <p:nvSpPr>
          <p:cNvPr id="23" name="Google Shape;2790;p63">
            <a:hlinkClick r:id="" action="ppaction://noaction"/>
          </p:cNvPr>
          <p:cNvSpPr txBox="1">
            <a:spLocks/>
          </p:cNvSpPr>
          <p:nvPr/>
        </p:nvSpPr>
        <p:spPr>
          <a:xfrm>
            <a:off x="1295603" y="2265448"/>
            <a:ext cx="3939738" cy="4472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200" dirty="0">
                <a:solidFill>
                  <a:schemeClr val="tx1"/>
                </a:solidFill>
              </a:rPr>
              <a:t>Analizar, evaluar y decidir respecto de asuntos jurídicos que tengan alto impacto, especial relevancia o sean considerados estratégicos para el Distrito Capital.</a:t>
            </a:r>
            <a:endParaRPr lang="es-CO" sz="1200" dirty="0">
              <a:solidFill>
                <a:schemeClr val="tx1"/>
              </a:solidFill>
            </a:endParaRPr>
          </a:p>
        </p:txBody>
      </p:sp>
      <p:grpSp>
        <p:nvGrpSpPr>
          <p:cNvPr id="29" name="Google Shape;2775;p63"/>
          <p:cNvGrpSpPr/>
          <p:nvPr/>
        </p:nvGrpSpPr>
        <p:grpSpPr>
          <a:xfrm>
            <a:off x="552058" y="3103917"/>
            <a:ext cx="612767" cy="612768"/>
            <a:chOff x="951048" y="1403425"/>
            <a:chExt cx="814200" cy="814201"/>
          </a:xfrm>
          <a:solidFill>
            <a:schemeClr val="accent5">
              <a:lumMod val="60000"/>
              <a:lumOff val="40000"/>
            </a:schemeClr>
          </a:solidFill>
        </p:grpSpPr>
        <p:sp>
          <p:nvSpPr>
            <p:cNvPr id="30" name="Google Shape;2776;p63"/>
            <p:cNvSpPr/>
            <p:nvPr/>
          </p:nvSpPr>
          <p:spPr>
            <a:xfrm>
              <a:off x="1027248" y="14796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77;p63"/>
            <p:cNvSpPr/>
            <p:nvPr/>
          </p:nvSpPr>
          <p:spPr>
            <a:xfrm>
              <a:off x="951048" y="1403425"/>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800;p63">
            <a:hlinkClick r:id="" action="ppaction://noaction"/>
          </p:cNvPr>
          <p:cNvSpPr txBox="1">
            <a:spLocks/>
          </p:cNvSpPr>
          <p:nvPr/>
        </p:nvSpPr>
        <p:spPr>
          <a:xfrm>
            <a:off x="552148" y="3240058"/>
            <a:ext cx="5604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03</a:t>
            </a:r>
          </a:p>
        </p:txBody>
      </p:sp>
      <p:sp>
        <p:nvSpPr>
          <p:cNvPr id="33" name="Rectángulo 32"/>
          <p:cNvSpPr/>
          <p:nvPr/>
        </p:nvSpPr>
        <p:spPr>
          <a:xfrm>
            <a:off x="1275647" y="3042224"/>
            <a:ext cx="3994575" cy="830997"/>
          </a:xfrm>
          <a:prstGeom prst="rect">
            <a:avLst/>
          </a:prstGeom>
        </p:spPr>
        <p:txBody>
          <a:bodyPr wrap="square">
            <a:spAutoFit/>
          </a:bodyPr>
          <a:lstStyle/>
          <a:p>
            <a:pPr algn="just"/>
            <a:r>
              <a:rPr lang="es-CO" sz="1200" dirty="0">
                <a:latin typeface="Arial" panose="020B0604020202020204" pitchFamily="34" charset="0"/>
                <a:cs typeface="Arial" panose="020B0604020202020204" pitchFamily="34" charset="0"/>
              </a:rPr>
              <a:t>Realizar recomendaciones para orientar la gestión jurídica de las entidades y organismos distritales, generando mecanismos para la ejecución concertada de las acciones en materia jurídica.</a:t>
            </a:r>
          </a:p>
        </p:txBody>
      </p:sp>
      <p:grpSp>
        <p:nvGrpSpPr>
          <p:cNvPr id="34" name="Google Shape;2778;p63"/>
          <p:cNvGrpSpPr/>
          <p:nvPr/>
        </p:nvGrpSpPr>
        <p:grpSpPr>
          <a:xfrm>
            <a:off x="552058" y="4102081"/>
            <a:ext cx="612767" cy="612767"/>
            <a:chOff x="951048" y="1403426"/>
            <a:chExt cx="814200" cy="814200"/>
          </a:xfrm>
          <a:solidFill>
            <a:schemeClr val="accent5">
              <a:lumMod val="60000"/>
              <a:lumOff val="40000"/>
            </a:schemeClr>
          </a:solidFill>
        </p:grpSpPr>
        <p:sp>
          <p:nvSpPr>
            <p:cNvPr id="35" name="Google Shape;2779;p63"/>
            <p:cNvSpPr/>
            <p:nvPr/>
          </p:nvSpPr>
          <p:spPr>
            <a:xfrm>
              <a:off x="1027248" y="14796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80;p63"/>
            <p:cNvSpPr/>
            <p:nvPr/>
          </p:nvSpPr>
          <p:spPr>
            <a:xfrm>
              <a:off x="951048" y="14034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94;p63">
            <a:hlinkClick r:id="rId6" action="ppaction://hlinksldjump"/>
          </p:cNvPr>
          <p:cNvSpPr txBox="1">
            <a:spLocks/>
          </p:cNvSpPr>
          <p:nvPr/>
        </p:nvSpPr>
        <p:spPr>
          <a:xfrm>
            <a:off x="579258" y="4247085"/>
            <a:ext cx="5604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t>04</a:t>
            </a:r>
          </a:p>
        </p:txBody>
      </p:sp>
      <p:sp>
        <p:nvSpPr>
          <p:cNvPr id="38" name="Rectángulo 37"/>
          <p:cNvSpPr/>
          <p:nvPr/>
        </p:nvSpPr>
        <p:spPr>
          <a:xfrm>
            <a:off x="1268184" y="4159429"/>
            <a:ext cx="4009500" cy="646331"/>
          </a:xfrm>
          <a:prstGeom prst="rect">
            <a:avLst/>
          </a:prstGeom>
        </p:spPr>
        <p:txBody>
          <a:bodyPr wrap="square">
            <a:spAutoFit/>
          </a:bodyPr>
          <a:lstStyle/>
          <a:p>
            <a:pPr algn="just"/>
            <a:r>
              <a:rPr lang="es-CO" sz="1200" dirty="0">
                <a:latin typeface="Arial" panose="020B0604020202020204" pitchFamily="34" charset="0"/>
                <a:cs typeface="Arial" panose="020B0604020202020204" pitchFamily="34" charset="0"/>
              </a:rPr>
              <a:t>Solicitar informes a las diferentes entidades sobre la aplicabilidad de las políticas y lineamientos expedidos por la Secretaría Jurídica Distrital</a:t>
            </a:r>
          </a:p>
        </p:txBody>
      </p:sp>
      <p:grpSp>
        <p:nvGrpSpPr>
          <p:cNvPr id="59" name="Google Shape;2781;p63"/>
          <p:cNvGrpSpPr/>
          <p:nvPr/>
        </p:nvGrpSpPr>
        <p:grpSpPr>
          <a:xfrm>
            <a:off x="521910" y="5192432"/>
            <a:ext cx="612767" cy="612767"/>
            <a:chOff x="951048" y="1403426"/>
            <a:chExt cx="814200" cy="814200"/>
          </a:xfrm>
          <a:solidFill>
            <a:schemeClr val="accent5">
              <a:lumMod val="60000"/>
              <a:lumOff val="40000"/>
            </a:schemeClr>
          </a:solidFill>
        </p:grpSpPr>
        <p:sp>
          <p:nvSpPr>
            <p:cNvPr id="60" name="Google Shape;2782;p63"/>
            <p:cNvSpPr/>
            <p:nvPr/>
          </p:nvSpPr>
          <p:spPr>
            <a:xfrm>
              <a:off x="1027248" y="14796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83;p63"/>
            <p:cNvSpPr/>
            <p:nvPr/>
          </p:nvSpPr>
          <p:spPr>
            <a:xfrm>
              <a:off x="951048" y="1403426"/>
              <a:ext cx="738000" cy="738000"/>
            </a:xfrm>
            <a:prstGeom prst="rect">
              <a:avLst/>
            </a:pr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2797;p63">
            <a:hlinkClick r:id="" action="ppaction://noaction"/>
          </p:cNvPr>
          <p:cNvSpPr txBox="1">
            <a:spLocks/>
          </p:cNvSpPr>
          <p:nvPr/>
        </p:nvSpPr>
        <p:spPr>
          <a:xfrm>
            <a:off x="413196" y="5354816"/>
            <a:ext cx="560400" cy="288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dirty="0"/>
              <a:t>05</a:t>
            </a:r>
          </a:p>
        </p:txBody>
      </p:sp>
      <p:sp>
        <p:nvSpPr>
          <p:cNvPr id="63" name="Rectángulo 62"/>
          <p:cNvSpPr/>
          <p:nvPr/>
        </p:nvSpPr>
        <p:spPr>
          <a:xfrm>
            <a:off x="1260722" y="5067588"/>
            <a:ext cx="3995883" cy="830997"/>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Proponer lineamientos en materia jurídica para que sean adoptados por parte de la Secretaría Jurídica Distrital. En todo caso, los lineamientos del Comité serán incorporados en la página web de la entidad. </a:t>
            </a:r>
            <a:endParaRPr lang="es-CO" sz="1200" dirty="0">
              <a:latin typeface="Arial" panose="020B0604020202020204" pitchFamily="34" charset="0"/>
              <a:cs typeface="Arial" panose="020B0604020202020204" pitchFamily="34" charset="0"/>
            </a:endParaRPr>
          </a:p>
        </p:txBody>
      </p:sp>
      <p:graphicFrame>
        <p:nvGraphicFramePr>
          <p:cNvPr id="64" name="Tabla 63"/>
          <p:cNvGraphicFramePr>
            <a:graphicFrameLocks noGrp="1"/>
          </p:cNvGraphicFramePr>
          <p:nvPr>
            <p:extLst>
              <p:ext uri="{D42A27DB-BD31-4B8C-83A1-F6EECF244321}">
                <p14:modId xmlns:p14="http://schemas.microsoft.com/office/powerpoint/2010/main" val="1511753508"/>
              </p:ext>
            </p:extLst>
          </p:nvPr>
        </p:nvGraphicFramePr>
        <p:xfrm>
          <a:off x="6192164" y="1292204"/>
          <a:ext cx="5771140" cy="915896"/>
        </p:xfrm>
        <a:graphic>
          <a:graphicData uri="http://schemas.openxmlformats.org/drawingml/2006/table">
            <a:tbl>
              <a:tblPr>
                <a:tableStyleId>{5C22544A-7EE6-4342-B048-85BDC9FD1C3A}</a:tableStyleId>
              </a:tblPr>
              <a:tblGrid>
                <a:gridCol w="5771140">
                  <a:extLst>
                    <a:ext uri="{9D8B030D-6E8A-4147-A177-3AD203B41FA5}">
                      <a16:colId xmlns:a16="http://schemas.microsoft.com/office/drawing/2014/main" val="3090915148"/>
                    </a:ext>
                  </a:extLst>
                </a:gridCol>
              </a:tblGrid>
              <a:tr h="317192">
                <a:tc>
                  <a:txBody>
                    <a:bodyPr/>
                    <a:lstStyle/>
                    <a:p>
                      <a:pPr algn="just" fontAlgn="ctr"/>
                      <a:r>
                        <a:rPr lang="es-MX" sz="1000" u="none" strike="noStrike" dirty="0">
                          <a:effectLst/>
                          <a:latin typeface="Arial" panose="020B0604020202020204" pitchFamily="34" charset="0"/>
                          <a:cs typeface="Arial" panose="020B0604020202020204" pitchFamily="34" charset="0"/>
                        </a:rPr>
                        <a:t>Identificar los asuntos o temas jurídicos de alto impacto en el Distrito Capital.</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998556155"/>
                  </a:ext>
                </a:extLst>
              </a:tr>
              <a:tr h="284379">
                <a:tc>
                  <a:txBody>
                    <a:bodyPr/>
                    <a:lstStyle/>
                    <a:p>
                      <a:pPr algn="just" fontAlgn="ctr"/>
                      <a:r>
                        <a:rPr lang="es-MX" sz="1000" u="none" strike="noStrike" dirty="0">
                          <a:effectLst/>
                          <a:latin typeface="Arial" panose="020B0604020202020204" pitchFamily="34" charset="0"/>
                          <a:cs typeface="Arial" panose="020B0604020202020204" pitchFamily="34" charset="0"/>
                        </a:rPr>
                        <a:t>Priorizar  los asuntos o temas jurídicos identificados por parte del Comité Jurídico Distrital.</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610300306"/>
                  </a:ext>
                </a:extLst>
              </a:tr>
              <a:tr h="284379">
                <a:tc>
                  <a:txBody>
                    <a:bodyPr/>
                    <a:lstStyle/>
                    <a:p>
                      <a:pPr algn="just" fontAlgn="ctr"/>
                      <a:r>
                        <a:rPr lang="es-MX" sz="1000" b="0" i="0" u="none" strike="noStrike" dirty="0">
                          <a:solidFill>
                            <a:schemeClr val="tx1"/>
                          </a:solidFill>
                          <a:effectLst/>
                          <a:latin typeface="Arial" panose="020B0604020202020204" pitchFamily="34" charset="0"/>
                          <a:cs typeface="Arial" panose="020B0604020202020204" pitchFamily="34" charset="0"/>
                        </a:rPr>
                        <a:t>Establecer la metodología de trabajo para el análisis, evaluación y decisión de los  asuntos o temas jurídicos priorizados.</a:t>
                      </a:r>
                    </a:p>
                  </a:txBody>
                  <a:tcPr marL="9525" marR="9525" marT="9525" marB="0" anchor="ctr">
                    <a:solidFill>
                      <a:schemeClr val="accent5">
                        <a:lumMod val="60000"/>
                        <a:lumOff val="40000"/>
                      </a:schemeClr>
                    </a:solidFill>
                  </a:tcPr>
                </a:tc>
                <a:extLst>
                  <a:ext uri="{0D108BD9-81ED-4DB2-BD59-A6C34878D82A}">
                    <a16:rowId xmlns:a16="http://schemas.microsoft.com/office/drawing/2014/main" val="974984833"/>
                  </a:ext>
                </a:extLst>
              </a:tr>
            </a:tbl>
          </a:graphicData>
        </a:graphic>
      </p:graphicFrame>
      <p:sp>
        <p:nvSpPr>
          <p:cNvPr id="65" name="Flecha derecha 64"/>
          <p:cNvSpPr/>
          <p:nvPr/>
        </p:nvSpPr>
        <p:spPr>
          <a:xfrm>
            <a:off x="5441047" y="1512091"/>
            <a:ext cx="580292" cy="4015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6" name="Tabla 65"/>
          <p:cNvGraphicFramePr>
            <a:graphicFrameLocks noGrp="1"/>
          </p:cNvGraphicFramePr>
          <p:nvPr>
            <p:extLst>
              <p:ext uri="{D42A27DB-BD31-4B8C-83A1-F6EECF244321}">
                <p14:modId xmlns:p14="http://schemas.microsoft.com/office/powerpoint/2010/main" val="3307168019"/>
              </p:ext>
            </p:extLst>
          </p:nvPr>
        </p:nvGraphicFramePr>
        <p:xfrm>
          <a:off x="6175971" y="2406547"/>
          <a:ext cx="5803526" cy="476250"/>
        </p:xfrm>
        <a:graphic>
          <a:graphicData uri="http://schemas.openxmlformats.org/drawingml/2006/table">
            <a:tbl>
              <a:tblPr>
                <a:tableStyleId>{5C22544A-7EE6-4342-B048-85BDC9FD1C3A}</a:tableStyleId>
              </a:tblPr>
              <a:tblGrid>
                <a:gridCol w="5803526">
                  <a:extLst>
                    <a:ext uri="{9D8B030D-6E8A-4147-A177-3AD203B41FA5}">
                      <a16:colId xmlns:a16="http://schemas.microsoft.com/office/drawing/2014/main" val="2455947289"/>
                    </a:ext>
                  </a:extLst>
                </a:gridCol>
              </a:tblGrid>
              <a:tr h="234297">
                <a:tc>
                  <a:txBody>
                    <a:bodyPr/>
                    <a:lstStyle/>
                    <a:p>
                      <a:pPr algn="just" fontAlgn="ctr"/>
                      <a:r>
                        <a:rPr lang="es-MX" sz="1000" u="none" strike="noStrike" dirty="0">
                          <a:effectLst/>
                          <a:latin typeface="Arial" panose="020B0604020202020204" pitchFamily="34" charset="0"/>
                          <a:cs typeface="Arial" panose="020B0604020202020204" pitchFamily="34" charset="0"/>
                        </a:rPr>
                        <a:t>Presentar avances o propuestas sobre el análisis y evaluación de los temas o asuntos de alto impacto priorizados.</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727071110"/>
                  </a:ext>
                </a:extLst>
              </a:tr>
              <a:tr h="145711">
                <a:tc>
                  <a:txBody>
                    <a:bodyPr/>
                    <a:lstStyle/>
                    <a:p>
                      <a:pPr algn="just" fontAlgn="ctr"/>
                      <a:r>
                        <a:rPr lang="es-MX" sz="1000" b="0" i="0" u="none" strike="noStrike" dirty="0">
                          <a:solidFill>
                            <a:schemeClr val="tx1"/>
                          </a:solidFill>
                          <a:effectLst/>
                          <a:latin typeface="Arial" panose="020B0604020202020204" pitchFamily="34" charset="0"/>
                          <a:cs typeface="Arial" panose="020B0604020202020204" pitchFamily="34" charset="0"/>
                        </a:rPr>
                        <a:t>Decidir sobre los temas tratados y/o emitir recomendaciones.</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119890229"/>
                  </a:ext>
                </a:extLst>
              </a:tr>
            </a:tbl>
          </a:graphicData>
        </a:graphic>
      </p:graphicFrame>
      <p:sp>
        <p:nvSpPr>
          <p:cNvPr id="68" name="Flecha derecha 67"/>
          <p:cNvSpPr/>
          <p:nvPr/>
        </p:nvSpPr>
        <p:spPr>
          <a:xfrm>
            <a:off x="5379021" y="2377440"/>
            <a:ext cx="580292" cy="4015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9" name="Tabla 68"/>
          <p:cNvGraphicFramePr>
            <a:graphicFrameLocks noGrp="1"/>
          </p:cNvGraphicFramePr>
          <p:nvPr>
            <p:extLst>
              <p:ext uri="{D42A27DB-BD31-4B8C-83A1-F6EECF244321}">
                <p14:modId xmlns:p14="http://schemas.microsoft.com/office/powerpoint/2010/main" val="3867562422"/>
              </p:ext>
            </p:extLst>
          </p:nvPr>
        </p:nvGraphicFramePr>
        <p:xfrm>
          <a:off x="6175971" y="3264551"/>
          <a:ext cx="5803526" cy="314325"/>
        </p:xfrm>
        <a:graphic>
          <a:graphicData uri="http://schemas.openxmlformats.org/drawingml/2006/table">
            <a:tbl>
              <a:tblPr>
                <a:tableStyleId>{5C22544A-7EE6-4342-B048-85BDC9FD1C3A}</a:tableStyleId>
              </a:tblPr>
              <a:tblGrid>
                <a:gridCol w="5803526">
                  <a:extLst>
                    <a:ext uri="{9D8B030D-6E8A-4147-A177-3AD203B41FA5}">
                      <a16:colId xmlns:a16="http://schemas.microsoft.com/office/drawing/2014/main" val="2455947289"/>
                    </a:ext>
                  </a:extLst>
                </a:gridCol>
              </a:tblGrid>
              <a:tr h="238396">
                <a:tc>
                  <a:txBody>
                    <a:bodyPr/>
                    <a:lstStyle/>
                    <a:p>
                      <a:pPr algn="just" fontAlgn="ctr"/>
                      <a:r>
                        <a:rPr lang="es-MX" sz="1000" u="none" strike="noStrike" dirty="0">
                          <a:effectLst/>
                          <a:latin typeface="Arial" panose="020B0604020202020204" pitchFamily="34" charset="0"/>
                          <a:cs typeface="Arial" panose="020B0604020202020204" pitchFamily="34" charset="0"/>
                        </a:rPr>
                        <a:t>Proponer y/o presentar propuestas de proyectos de lineamientos jurídicos o buenas prácticas que orienten la gestión jurídica en el Distrito Capital para análisis y recomendaciones del Comité.</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727071110"/>
                  </a:ext>
                </a:extLst>
              </a:tr>
            </a:tbl>
          </a:graphicData>
        </a:graphic>
      </p:graphicFrame>
      <p:sp>
        <p:nvSpPr>
          <p:cNvPr id="70" name="Flecha derecha 69"/>
          <p:cNvSpPr/>
          <p:nvPr/>
        </p:nvSpPr>
        <p:spPr>
          <a:xfrm>
            <a:off x="5379021" y="3220930"/>
            <a:ext cx="580292" cy="4015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1" name="Tabla 70"/>
          <p:cNvGraphicFramePr>
            <a:graphicFrameLocks noGrp="1"/>
          </p:cNvGraphicFramePr>
          <p:nvPr>
            <p:extLst>
              <p:ext uri="{D42A27DB-BD31-4B8C-83A1-F6EECF244321}">
                <p14:modId xmlns:p14="http://schemas.microsoft.com/office/powerpoint/2010/main" val="3753674916"/>
              </p:ext>
            </p:extLst>
          </p:nvPr>
        </p:nvGraphicFramePr>
        <p:xfrm>
          <a:off x="6192164" y="4307040"/>
          <a:ext cx="5803526" cy="238396"/>
        </p:xfrm>
        <a:graphic>
          <a:graphicData uri="http://schemas.openxmlformats.org/drawingml/2006/table">
            <a:tbl>
              <a:tblPr>
                <a:tableStyleId>{5C22544A-7EE6-4342-B048-85BDC9FD1C3A}</a:tableStyleId>
              </a:tblPr>
              <a:tblGrid>
                <a:gridCol w="5803526">
                  <a:extLst>
                    <a:ext uri="{9D8B030D-6E8A-4147-A177-3AD203B41FA5}">
                      <a16:colId xmlns:a16="http://schemas.microsoft.com/office/drawing/2014/main" val="2455947289"/>
                    </a:ext>
                  </a:extLst>
                </a:gridCol>
              </a:tblGrid>
              <a:tr h="238396">
                <a:tc>
                  <a:txBody>
                    <a:bodyPr/>
                    <a:lstStyle/>
                    <a:p>
                      <a:pPr algn="just" fontAlgn="ctr"/>
                      <a:r>
                        <a:rPr lang="es-MX" sz="1000" u="none" strike="noStrike" dirty="0">
                          <a:effectLst/>
                          <a:latin typeface="Arial" panose="020B0604020202020204" pitchFamily="34" charset="0"/>
                          <a:cs typeface="Arial" panose="020B0604020202020204" pitchFamily="34" charset="0"/>
                        </a:rPr>
                        <a:t>Presentar las conclusiones del informe que se detallaron en los comités intersectoriales</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727071110"/>
                  </a:ext>
                </a:extLst>
              </a:tr>
            </a:tbl>
          </a:graphicData>
        </a:graphic>
      </p:graphicFrame>
      <p:sp>
        <p:nvSpPr>
          <p:cNvPr id="72" name="Flecha derecha 71"/>
          <p:cNvSpPr/>
          <p:nvPr/>
        </p:nvSpPr>
        <p:spPr>
          <a:xfrm>
            <a:off x="5379021" y="4247085"/>
            <a:ext cx="580292" cy="4015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3" name="Tabla 72"/>
          <p:cNvGraphicFramePr>
            <a:graphicFrameLocks noGrp="1"/>
          </p:cNvGraphicFramePr>
          <p:nvPr>
            <p:extLst>
              <p:ext uri="{D42A27DB-BD31-4B8C-83A1-F6EECF244321}">
                <p14:modId xmlns:p14="http://schemas.microsoft.com/office/powerpoint/2010/main" val="4225128435"/>
              </p:ext>
            </p:extLst>
          </p:nvPr>
        </p:nvGraphicFramePr>
        <p:xfrm>
          <a:off x="6159778" y="5354816"/>
          <a:ext cx="5803526" cy="314325"/>
        </p:xfrm>
        <a:graphic>
          <a:graphicData uri="http://schemas.openxmlformats.org/drawingml/2006/table">
            <a:tbl>
              <a:tblPr>
                <a:tableStyleId>{5C22544A-7EE6-4342-B048-85BDC9FD1C3A}</a:tableStyleId>
              </a:tblPr>
              <a:tblGrid>
                <a:gridCol w="5803526">
                  <a:extLst>
                    <a:ext uri="{9D8B030D-6E8A-4147-A177-3AD203B41FA5}">
                      <a16:colId xmlns:a16="http://schemas.microsoft.com/office/drawing/2014/main" val="2455947289"/>
                    </a:ext>
                  </a:extLst>
                </a:gridCol>
              </a:tblGrid>
              <a:tr h="161335">
                <a:tc>
                  <a:txBody>
                    <a:bodyPr/>
                    <a:lstStyle/>
                    <a:p>
                      <a:pPr algn="just" fontAlgn="ctr"/>
                      <a:r>
                        <a:rPr lang="es-MX" sz="1000" u="none" strike="noStrike" dirty="0">
                          <a:effectLst/>
                          <a:latin typeface="Arial" panose="020B0604020202020204" pitchFamily="34" charset="0"/>
                          <a:cs typeface="Arial" panose="020B0604020202020204" pitchFamily="34" charset="0"/>
                        </a:rPr>
                        <a:t>Realizar lineamientos en materia jurídica por parte de uno o varios sectores y presentarlos para aprobación del Comité </a:t>
                      </a:r>
                      <a:endParaRPr lang="es-MX" sz="1000" b="0" i="0" u="none" strike="noStrike" dirty="0">
                        <a:solidFill>
                          <a:srgbClr val="404040"/>
                        </a:solidFill>
                        <a:effectLst/>
                        <a:latin typeface="Arial" panose="020B0604020202020204" pitchFamily="34" charset="0"/>
                        <a:cs typeface="Arial" panose="020B060402020202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727071110"/>
                  </a:ext>
                </a:extLst>
              </a:tr>
            </a:tbl>
          </a:graphicData>
        </a:graphic>
      </p:graphicFrame>
      <p:sp>
        <p:nvSpPr>
          <p:cNvPr id="74" name="Flecha derecha 73"/>
          <p:cNvSpPr/>
          <p:nvPr/>
        </p:nvSpPr>
        <p:spPr>
          <a:xfrm>
            <a:off x="5379021" y="5298047"/>
            <a:ext cx="580292" cy="4015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Google Shape;2787;p63">
            <a:hlinkClick r:id="rId7" action="ppaction://hlinksldjump"/>
          </p:cNvPr>
          <p:cNvSpPr txBox="1">
            <a:spLocks noGrp="1"/>
          </p:cNvSpPr>
          <p:nvPr>
            <p:ph type="title"/>
          </p:nvPr>
        </p:nvSpPr>
        <p:spPr>
          <a:xfrm>
            <a:off x="421046" y="870594"/>
            <a:ext cx="10620294" cy="334630"/>
          </a:xfrm>
          <a:prstGeom prst="rect">
            <a:avLst/>
          </a:prstGeom>
        </p:spPr>
        <p:txBody>
          <a:bodyPr spcFirstLastPara="1" wrap="square" lIns="91425" tIns="91425" rIns="91425" bIns="91425" anchor="ctr" anchorCtr="0">
            <a:noAutofit/>
          </a:bodyPr>
          <a:lstStyle/>
          <a:p>
            <a:pPr lvl="0"/>
            <a:r>
              <a:rPr lang="en" sz="1400" b="1" dirty="0"/>
              <a:t>Objeto :  </a:t>
            </a:r>
            <a:r>
              <a:rPr lang="es-MX" sz="1400" b="1" dirty="0"/>
              <a:t>Coordinar la gestión jurídica distrital de los organismos y entidades distritales. Artículo 3 Decreto 139 de 2017. Acuerdo 001 2019</a:t>
            </a:r>
            <a:endParaRPr sz="1400" b="1" dirty="0"/>
          </a:p>
        </p:txBody>
      </p:sp>
      <p:pic>
        <p:nvPicPr>
          <p:cNvPr id="76" name="Imagen 75">
            <a:extLst>
              <a:ext uri="{FF2B5EF4-FFF2-40B4-BE49-F238E27FC236}">
                <a16:creationId xmlns:a16="http://schemas.microsoft.com/office/drawing/2014/main" id="{B7D47A72-D4DD-4A43-86E5-6543510D0AEF}"/>
              </a:ext>
            </a:extLst>
          </p:cNvPr>
          <p:cNvPicPr>
            <a:picLocks noChangeAspect="1"/>
          </p:cNvPicPr>
          <p:nvPr/>
        </p:nvPicPr>
        <p:blipFill>
          <a:blip r:embed="rId8">
            <a:clrChange>
              <a:clrFrom>
                <a:srgbClr val="FDFFFF"/>
              </a:clrFrom>
              <a:clrTo>
                <a:srgbClr val="FDFFFF">
                  <a:alpha val="0"/>
                </a:srgbClr>
              </a:clrTo>
            </a:clrChange>
            <a:extLst>
              <a:ext uri="{BEBA8EAE-BF5A-486C-A8C5-ECC9F3942E4B}">
                <a14:imgProps xmlns:a14="http://schemas.microsoft.com/office/drawing/2010/main">
                  <a14:imgLayer r:embed="rId9">
                    <a14:imgEffect>
                      <a14:colorTemperature colorTemp="6320"/>
                    </a14:imgEffect>
                    <a14:imgEffect>
                      <a14:saturation sat="245000"/>
                    </a14:imgEffect>
                  </a14:imgLayer>
                </a14:imgProps>
              </a:ext>
            </a:extLst>
          </a:blip>
          <a:stretch>
            <a:fillRect/>
          </a:stretch>
        </p:blipFill>
        <p:spPr>
          <a:xfrm>
            <a:off x="10087388" y="6078740"/>
            <a:ext cx="1927831" cy="658159"/>
          </a:xfrm>
          <a:prstGeom prst="rect">
            <a:avLst/>
          </a:prstGeom>
        </p:spPr>
      </p:pic>
      <p:sp>
        <p:nvSpPr>
          <p:cNvPr id="77" name="Rectángulo 76"/>
          <p:cNvSpPr/>
          <p:nvPr/>
        </p:nvSpPr>
        <p:spPr>
          <a:xfrm>
            <a:off x="1589338" y="6079364"/>
            <a:ext cx="8459367" cy="369332"/>
          </a:xfrm>
          <a:prstGeom prst="rect">
            <a:avLst/>
          </a:prstGeom>
        </p:spPr>
        <p:txBody>
          <a:bodyPr wrap="none">
            <a:spAutoFit/>
          </a:bodyPr>
          <a:lstStyle/>
          <a:p>
            <a:r>
              <a:rPr lang="es-CO" b="1" dirty="0">
                <a:latin typeface="Arial Narrow" panose="020B0606020202030204" pitchFamily="34" charset="0"/>
              </a:rPr>
              <a:t>29</a:t>
            </a:r>
            <a:r>
              <a:rPr lang="es-CO" sz="1800" b="1" dirty="0">
                <a:latin typeface="Arial Narrow" panose="020B0606020202030204" pitchFamily="34" charset="0"/>
              </a:rPr>
              <a:t>/02/2024</a:t>
            </a:r>
            <a:r>
              <a:rPr lang="es-CO" sz="1800" dirty="0"/>
              <a:t>          </a:t>
            </a:r>
            <a:r>
              <a:rPr lang="es-CO" b="1" dirty="0">
                <a:latin typeface="Arial Narrow" panose="020B0606020202030204" pitchFamily="34" charset="0"/>
              </a:rPr>
              <a:t>26</a:t>
            </a:r>
            <a:r>
              <a:rPr lang="es-CO" sz="1800" b="1" dirty="0">
                <a:latin typeface="Arial Narrow" panose="020B0606020202030204" pitchFamily="34" charset="0"/>
              </a:rPr>
              <a:t>/04/2024</a:t>
            </a:r>
            <a:r>
              <a:rPr lang="es-CO" sz="1800" dirty="0"/>
              <a:t>           </a:t>
            </a:r>
            <a:r>
              <a:rPr lang="es-CO" sz="1800" b="1" dirty="0">
                <a:latin typeface="Arial Narrow" panose="020B0606020202030204" pitchFamily="34" charset="0"/>
              </a:rPr>
              <a:t>28/06/2024        30/08/2024</a:t>
            </a:r>
            <a:r>
              <a:rPr lang="es-CO" sz="1800" dirty="0"/>
              <a:t>       </a:t>
            </a:r>
            <a:r>
              <a:rPr lang="es-CO" sz="1800" b="1" dirty="0"/>
              <a:t>25</a:t>
            </a:r>
            <a:r>
              <a:rPr lang="es-CO" sz="1800" b="1" dirty="0">
                <a:latin typeface="Arial Narrow" panose="020B0606020202030204" pitchFamily="34" charset="0"/>
              </a:rPr>
              <a:t>/10/2024           13/12/2024</a:t>
            </a:r>
            <a:r>
              <a:rPr lang="es-CO" sz="1800" dirty="0"/>
              <a:t> </a:t>
            </a:r>
          </a:p>
        </p:txBody>
      </p:sp>
      <p:sp>
        <p:nvSpPr>
          <p:cNvPr id="78" name="Rectángulo 77"/>
          <p:cNvSpPr/>
          <p:nvPr/>
        </p:nvSpPr>
        <p:spPr>
          <a:xfrm>
            <a:off x="510196" y="6084948"/>
            <a:ext cx="1127232" cy="369332"/>
          </a:xfrm>
          <a:prstGeom prst="rect">
            <a:avLst/>
          </a:prstGeom>
        </p:spPr>
        <p:txBody>
          <a:bodyPr wrap="none">
            <a:spAutoFit/>
          </a:bodyPr>
          <a:lstStyle/>
          <a:p>
            <a:r>
              <a:rPr lang="en" b="1" dirty="0"/>
              <a:t>Sesiones:</a:t>
            </a:r>
            <a:r>
              <a:rPr lang="en" b="1" dirty="0">
                <a:solidFill>
                  <a:schemeClr val="accent2"/>
                </a:solidFill>
              </a:rPr>
              <a:t> </a:t>
            </a:r>
            <a:endParaRPr lang="es-CO" dirty="0"/>
          </a:p>
        </p:txBody>
      </p:sp>
    </p:spTree>
    <p:extLst>
      <p:ext uri="{BB962C8B-B14F-4D97-AF65-F5344CB8AC3E}">
        <p14:creationId xmlns:p14="http://schemas.microsoft.com/office/powerpoint/2010/main" val="4101872607"/>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childTnLst>
                                </p:cTn>
                              </p:par>
                              <p:par>
                                <p:cTn id="39" presetID="10"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935590" y="466388"/>
            <a:ext cx="9810661" cy="400110"/>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000" b="1" dirty="0">
                <a:solidFill>
                  <a:schemeClr val="bg1"/>
                </a:solidFill>
                <a:latin typeface="Arial" panose="020B0604020202020204" pitchFamily="34" charset="0"/>
                <a:cs typeface="Arial" panose="020B0604020202020204" pitchFamily="34" charset="0"/>
              </a:rPr>
              <a:t>PROCESOS ACTIVOS - EN CONTRA DEL DISTRITO CAPITAL POR MODULO </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16" name="Gráfico 15"/>
          <p:cNvGraphicFramePr>
            <a:graphicFrameLocks/>
          </p:cNvGraphicFramePr>
          <p:nvPr/>
        </p:nvGraphicFramePr>
        <p:xfrm>
          <a:off x="6161312" y="1556516"/>
          <a:ext cx="4830147" cy="2925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a 8"/>
          <p:cNvGraphicFramePr>
            <a:graphicFrameLocks noGrp="1"/>
          </p:cNvGraphicFramePr>
          <p:nvPr/>
        </p:nvGraphicFramePr>
        <p:xfrm>
          <a:off x="625151" y="1556516"/>
          <a:ext cx="5057192" cy="2925997"/>
        </p:xfrm>
        <a:graphic>
          <a:graphicData uri="http://schemas.openxmlformats.org/drawingml/2006/table">
            <a:tbl>
              <a:tblPr>
                <a:tableStyleId>{8799B23B-EC83-4686-B30A-512413B5E67A}</a:tableStyleId>
              </a:tblPr>
              <a:tblGrid>
                <a:gridCol w="1392014">
                  <a:extLst>
                    <a:ext uri="{9D8B030D-6E8A-4147-A177-3AD203B41FA5}">
                      <a16:colId xmlns:a16="http://schemas.microsoft.com/office/drawing/2014/main" val="2195360009"/>
                    </a:ext>
                  </a:extLst>
                </a:gridCol>
                <a:gridCol w="1418635">
                  <a:extLst>
                    <a:ext uri="{9D8B030D-6E8A-4147-A177-3AD203B41FA5}">
                      <a16:colId xmlns:a16="http://schemas.microsoft.com/office/drawing/2014/main" val="1318279639"/>
                    </a:ext>
                  </a:extLst>
                </a:gridCol>
                <a:gridCol w="2246543">
                  <a:extLst>
                    <a:ext uri="{9D8B030D-6E8A-4147-A177-3AD203B41FA5}">
                      <a16:colId xmlns:a16="http://schemas.microsoft.com/office/drawing/2014/main" val="490682915"/>
                    </a:ext>
                  </a:extLst>
                </a:gridCol>
              </a:tblGrid>
              <a:tr h="584467">
                <a:tc>
                  <a:txBody>
                    <a:bodyPr/>
                    <a:lstStyle/>
                    <a:p>
                      <a:pPr algn="ctr" fontAlgn="ctr"/>
                      <a:r>
                        <a:rPr lang="es-CO" sz="1800" u="none" strike="noStrike" dirty="0">
                          <a:effectLst/>
                        </a:rPr>
                        <a:t>MODULO</a:t>
                      </a:r>
                      <a:endParaRPr lang="es-CO"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CANTIDAD</a:t>
                      </a:r>
                      <a:endParaRPr lang="es-CO"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VALOR DE LAS PRETENSIONES</a:t>
                      </a:r>
                      <a:endParaRPr lang="es-CO"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7480962"/>
                  </a:ext>
                </a:extLst>
              </a:tr>
              <a:tr h="871713">
                <a:tc>
                  <a:txBody>
                    <a:bodyPr/>
                    <a:lstStyle/>
                    <a:p>
                      <a:pPr algn="ctr" fontAlgn="ctr"/>
                      <a:r>
                        <a:rPr lang="es-CO" sz="1800" u="none" strike="noStrike" dirty="0">
                          <a:effectLst/>
                        </a:rPr>
                        <a:t>Judiciales</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11709</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$ 15.810.237.421.167</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674144"/>
                  </a:ext>
                </a:extLst>
              </a:tr>
              <a:tr h="442675">
                <a:tc>
                  <a:txBody>
                    <a:bodyPr/>
                    <a:lstStyle/>
                    <a:p>
                      <a:pPr algn="ctr" fontAlgn="ctr"/>
                      <a:r>
                        <a:rPr lang="es-CO" sz="1800" u="none" strike="noStrike" dirty="0">
                          <a:effectLst/>
                        </a:rPr>
                        <a:t>Tutelas</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10432</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$ 0</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3031335"/>
                  </a:ext>
                </a:extLst>
              </a:tr>
              <a:tr h="584467">
                <a:tc>
                  <a:txBody>
                    <a:bodyPr/>
                    <a:lstStyle/>
                    <a:p>
                      <a:pPr algn="ctr" fontAlgn="ctr"/>
                      <a:r>
                        <a:rPr lang="es-CO" sz="1800" u="none" strike="noStrike" dirty="0">
                          <a:effectLst/>
                        </a:rPr>
                        <a:t>MASC</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446</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$ 1.340.846.418.431</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6406481"/>
                  </a:ext>
                </a:extLst>
              </a:tr>
              <a:tr h="442675">
                <a:tc>
                  <a:txBody>
                    <a:bodyPr/>
                    <a:lstStyle/>
                    <a:p>
                      <a:pPr algn="ctr" fontAlgn="ctr"/>
                      <a:r>
                        <a:rPr lang="es-CO" sz="1800" u="none" strike="noStrike" dirty="0">
                          <a:effectLst/>
                        </a:rPr>
                        <a:t>Total </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22587</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$ 17.151.083.839.598 </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54021811"/>
                  </a:ext>
                </a:extLst>
              </a:tr>
            </a:tbl>
          </a:graphicData>
        </a:graphic>
      </p:graphicFrame>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3658732489"/>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969178" y="424871"/>
            <a:ext cx="9642282" cy="723275"/>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000" b="1" dirty="0">
                <a:solidFill>
                  <a:schemeClr val="bg1"/>
                </a:solidFill>
                <a:latin typeface="Arial" panose="020B0604020202020204" pitchFamily="34" charset="0"/>
                <a:cs typeface="Arial" panose="020B0604020202020204" pitchFamily="34" charset="0"/>
              </a:rPr>
              <a:t>PROCESOS ACTIVOS - EN CONTRA DEL DISTRITO CAPITAL POR AÑO DE RADICACIÓN</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1"/>
            <a:ext cx="550623"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lang="es-CO"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6" name="Tabla 5"/>
          <p:cNvGraphicFramePr>
            <a:graphicFrameLocks noGrp="1"/>
          </p:cNvGraphicFramePr>
          <p:nvPr/>
        </p:nvGraphicFramePr>
        <p:xfrm>
          <a:off x="4215765" y="3872653"/>
          <a:ext cx="3503068" cy="2255676"/>
        </p:xfrm>
        <a:graphic>
          <a:graphicData uri="http://schemas.openxmlformats.org/drawingml/2006/table">
            <a:tbl>
              <a:tblPr>
                <a:tableStyleId>{5DA37D80-6434-44D0-A028-1B22A696006F}</a:tableStyleId>
              </a:tblPr>
              <a:tblGrid>
                <a:gridCol w="2004534">
                  <a:extLst>
                    <a:ext uri="{9D8B030D-6E8A-4147-A177-3AD203B41FA5}">
                      <a16:colId xmlns:a16="http://schemas.microsoft.com/office/drawing/2014/main" val="2238430684"/>
                    </a:ext>
                  </a:extLst>
                </a:gridCol>
                <a:gridCol w="1498534">
                  <a:extLst>
                    <a:ext uri="{9D8B030D-6E8A-4147-A177-3AD203B41FA5}">
                      <a16:colId xmlns:a16="http://schemas.microsoft.com/office/drawing/2014/main" val="895858511"/>
                    </a:ext>
                  </a:extLst>
                </a:gridCol>
              </a:tblGrid>
              <a:tr h="336611">
                <a:tc gridSpan="2">
                  <a:txBody>
                    <a:bodyPr/>
                    <a:lstStyle/>
                    <a:p>
                      <a:pPr algn="ctr" fontAlgn="ctr"/>
                      <a:r>
                        <a:rPr lang="es-CO" sz="1100" b="1" u="none" strike="noStrike" dirty="0">
                          <a:effectLst/>
                        </a:rPr>
                        <a:t>TUTELAS</a:t>
                      </a:r>
                      <a:endParaRPr lang="es-CO"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s-CO"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613132"/>
                  </a:ext>
                </a:extLst>
              </a:tr>
              <a:tr h="383813">
                <a:tc>
                  <a:txBody>
                    <a:bodyPr/>
                    <a:lstStyle/>
                    <a:p>
                      <a:pPr algn="ctr" fontAlgn="ctr"/>
                      <a:r>
                        <a:rPr lang="es-CO" sz="1100" u="none" strike="noStrike" dirty="0">
                          <a:effectLst/>
                        </a:rPr>
                        <a:t>AÑO</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CANTIDAD</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9149849"/>
                  </a:ext>
                </a:extLst>
              </a:tr>
              <a:tr h="383813">
                <a:tc>
                  <a:txBody>
                    <a:bodyPr/>
                    <a:lstStyle/>
                    <a:p>
                      <a:pPr algn="ctr" fontAlgn="ctr"/>
                      <a:r>
                        <a:rPr lang="es-CO" sz="1100" u="none" strike="noStrike" dirty="0">
                          <a:effectLst/>
                        </a:rPr>
                        <a:t>2023</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10293</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4545171"/>
                  </a:ext>
                </a:extLst>
              </a:tr>
              <a:tr h="383813">
                <a:tc>
                  <a:txBody>
                    <a:bodyPr/>
                    <a:lstStyle/>
                    <a:p>
                      <a:pPr algn="ctr" fontAlgn="ctr"/>
                      <a:r>
                        <a:rPr lang="es-CO" sz="1100" u="none" strike="noStrike" dirty="0">
                          <a:effectLst/>
                        </a:rPr>
                        <a:t>2022</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63</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6552934"/>
                  </a:ext>
                </a:extLst>
              </a:tr>
              <a:tr h="383813">
                <a:tc>
                  <a:txBody>
                    <a:bodyPr/>
                    <a:lstStyle/>
                    <a:p>
                      <a:pPr algn="ctr" fontAlgn="ctr"/>
                      <a:r>
                        <a:rPr lang="es-CO" sz="1100" u="none" strike="noStrike" dirty="0">
                          <a:effectLst/>
                        </a:rPr>
                        <a:t>2021</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66</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8116160"/>
                  </a:ext>
                </a:extLst>
              </a:tr>
              <a:tr h="383813">
                <a:tc>
                  <a:txBody>
                    <a:bodyPr/>
                    <a:lstStyle/>
                    <a:p>
                      <a:pPr algn="ctr" fontAlgn="ctr"/>
                      <a:r>
                        <a:rPr lang="es-CO" sz="1100" u="none" strike="noStrike" dirty="0">
                          <a:effectLst/>
                        </a:rPr>
                        <a:t>2020</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dirty="0">
                          <a:effectLst/>
                        </a:rPr>
                        <a:t>8</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8189301"/>
                  </a:ext>
                </a:extLst>
              </a:tr>
            </a:tbl>
          </a:graphicData>
        </a:graphic>
      </p:graphicFrame>
      <p:graphicFrame>
        <p:nvGraphicFramePr>
          <p:cNvPr id="9" name="Tabla 8">
            <a:extLst>
              <a:ext uri="{FF2B5EF4-FFF2-40B4-BE49-F238E27FC236}">
                <a16:creationId xmlns:a16="http://schemas.microsoft.com/office/drawing/2014/main" id="{3E6F70E0-CDB1-A76E-9500-7491340A2A9B}"/>
              </a:ext>
            </a:extLst>
          </p:cNvPr>
          <p:cNvGraphicFramePr>
            <a:graphicFrameLocks noGrp="1"/>
          </p:cNvGraphicFramePr>
          <p:nvPr/>
        </p:nvGraphicFramePr>
        <p:xfrm>
          <a:off x="606908" y="1675738"/>
          <a:ext cx="5211096" cy="1753262"/>
        </p:xfrm>
        <a:graphic>
          <a:graphicData uri="http://schemas.openxmlformats.org/drawingml/2006/table">
            <a:tbl>
              <a:tblPr>
                <a:tableStyleId>{5DA37D80-6434-44D0-A028-1B22A696006F}</a:tableStyleId>
              </a:tblPr>
              <a:tblGrid>
                <a:gridCol w="1264829">
                  <a:extLst>
                    <a:ext uri="{9D8B030D-6E8A-4147-A177-3AD203B41FA5}">
                      <a16:colId xmlns:a16="http://schemas.microsoft.com/office/drawing/2014/main" val="2870945727"/>
                    </a:ext>
                  </a:extLst>
                </a:gridCol>
                <a:gridCol w="1783409">
                  <a:extLst>
                    <a:ext uri="{9D8B030D-6E8A-4147-A177-3AD203B41FA5}">
                      <a16:colId xmlns:a16="http://schemas.microsoft.com/office/drawing/2014/main" val="1294752923"/>
                    </a:ext>
                  </a:extLst>
                </a:gridCol>
                <a:gridCol w="2162858">
                  <a:extLst>
                    <a:ext uri="{9D8B030D-6E8A-4147-A177-3AD203B41FA5}">
                      <a16:colId xmlns:a16="http://schemas.microsoft.com/office/drawing/2014/main" val="4099384728"/>
                    </a:ext>
                  </a:extLst>
                </a:gridCol>
              </a:tblGrid>
              <a:tr h="250466">
                <a:tc gridSpan="3">
                  <a:txBody>
                    <a:bodyPr/>
                    <a:lstStyle/>
                    <a:p>
                      <a:pPr algn="ctr" fontAlgn="b"/>
                      <a:r>
                        <a:rPr lang="es-CO" sz="1200" b="1" u="none" strike="noStrike" dirty="0">
                          <a:effectLst/>
                        </a:rPr>
                        <a:t>JUDICIALES</a:t>
                      </a:r>
                      <a:endParaRPr lang="es-CO" sz="12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33376557"/>
                  </a:ext>
                </a:extLst>
              </a:tr>
              <a:tr h="250466">
                <a:tc>
                  <a:txBody>
                    <a:bodyPr/>
                    <a:lstStyle/>
                    <a:p>
                      <a:pPr algn="ctr" fontAlgn="ctr"/>
                      <a:r>
                        <a:rPr lang="es-CO" sz="1200" u="none" strike="noStrike" dirty="0">
                          <a:effectLst/>
                        </a:rPr>
                        <a:t>AÑO</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CANTIDAD</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VR. TOTAL PRETENSIONES</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90056887"/>
                  </a:ext>
                </a:extLst>
              </a:tr>
              <a:tr h="250466">
                <a:tc>
                  <a:txBody>
                    <a:bodyPr/>
                    <a:lstStyle/>
                    <a:p>
                      <a:pPr algn="ctr" fontAlgn="ctr"/>
                      <a:r>
                        <a:rPr lang="es-CO" sz="1200" u="none" strike="noStrike" dirty="0">
                          <a:effectLst/>
                        </a:rPr>
                        <a:t>2023</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2127</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$ 450.469.954.286</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12548096"/>
                  </a:ext>
                </a:extLst>
              </a:tr>
              <a:tr h="250466">
                <a:tc>
                  <a:txBody>
                    <a:bodyPr/>
                    <a:lstStyle/>
                    <a:p>
                      <a:pPr algn="ctr" fontAlgn="ctr"/>
                      <a:r>
                        <a:rPr lang="es-CO" sz="1200" u="none" strike="noStrike" dirty="0">
                          <a:effectLst/>
                        </a:rPr>
                        <a:t>2022</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3289</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$ 2.476.635.181.689</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3409085"/>
                  </a:ext>
                </a:extLst>
              </a:tr>
              <a:tr h="250466">
                <a:tc>
                  <a:txBody>
                    <a:bodyPr/>
                    <a:lstStyle/>
                    <a:p>
                      <a:pPr algn="ctr" fontAlgn="ctr"/>
                      <a:r>
                        <a:rPr lang="es-CO" sz="1200" u="none" strike="noStrike" dirty="0">
                          <a:effectLst/>
                        </a:rPr>
                        <a:t>2021</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1330</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$ 800.162.326.815</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5885491"/>
                  </a:ext>
                </a:extLst>
              </a:tr>
              <a:tr h="250466">
                <a:tc>
                  <a:txBody>
                    <a:bodyPr/>
                    <a:lstStyle/>
                    <a:p>
                      <a:pPr algn="ctr" fontAlgn="ctr"/>
                      <a:r>
                        <a:rPr lang="es-CO" sz="1200" u="none" strike="noStrike" dirty="0">
                          <a:effectLst/>
                        </a:rPr>
                        <a:t>2020</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952</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$ 304.230.469.559</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36853547"/>
                  </a:ext>
                </a:extLst>
              </a:tr>
              <a:tr h="250466">
                <a:tc>
                  <a:txBody>
                    <a:bodyPr/>
                    <a:lstStyle/>
                    <a:p>
                      <a:pPr algn="ctr" fontAlgn="ctr"/>
                      <a:r>
                        <a:rPr lang="es-CO" sz="1200" u="none" strike="noStrike" dirty="0">
                          <a:effectLst/>
                        </a:rPr>
                        <a:t>Total general</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7698</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$ 4.031.497.932.349</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10251312"/>
                  </a:ext>
                </a:extLst>
              </a:tr>
            </a:tbl>
          </a:graphicData>
        </a:graphic>
      </p:graphicFrame>
      <p:graphicFrame>
        <p:nvGraphicFramePr>
          <p:cNvPr id="11" name="Tabla 10">
            <a:extLst>
              <a:ext uri="{FF2B5EF4-FFF2-40B4-BE49-F238E27FC236}">
                <a16:creationId xmlns:a16="http://schemas.microsoft.com/office/drawing/2014/main" id="{2F563120-CD92-8AD5-3876-41E58511A2B5}"/>
              </a:ext>
            </a:extLst>
          </p:cNvPr>
          <p:cNvGraphicFramePr>
            <a:graphicFrameLocks noGrp="1"/>
          </p:cNvGraphicFramePr>
          <p:nvPr/>
        </p:nvGraphicFramePr>
        <p:xfrm>
          <a:off x="6320887" y="1675738"/>
          <a:ext cx="5211096" cy="1753262"/>
        </p:xfrm>
        <a:graphic>
          <a:graphicData uri="http://schemas.openxmlformats.org/drawingml/2006/table">
            <a:tbl>
              <a:tblPr>
                <a:tableStyleId>{5DA37D80-6434-44D0-A028-1B22A696006F}</a:tableStyleId>
              </a:tblPr>
              <a:tblGrid>
                <a:gridCol w="1792255">
                  <a:extLst>
                    <a:ext uri="{9D8B030D-6E8A-4147-A177-3AD203B41FA5}">
                      <a16:colId xmlns:a16="http://schemas.microsoft.com/office/drawing/2014/main" val="3583155396"/>
                    </a:ext>
                  </a:extLst>
                </a:gridCol>
                <a:gridCol w="1506098">
                  <a:extLst>
                    <a:ext uri="{9D8B030D-6E8A-4147-A177-3AD203B41FA5}">
                      <a16:colId xmlns:a16="http://schemas.microsoft.com/office/drawing/2014/main" val="2097748182"/>
                    </a:ext>
                  </a:extLst>
                </a:gridCol>
                <a:gridCol w="1912743">
                  <a:extLst>
                    <a:ext uri="{9D8B030D-6E8A-4147-A177-3AD203B41FA5}">
                      <a16:colId xmlns:a16="http://schemas.microsoft.com/office/drawing/2014/main" val="2766170514"/>
                    </a:ext>
                  </a:extLst>
                </a:gridCol>
              </a:tblGrid>
              <a:tr h="250466">
                <a:tc gridSpan="3">
                  <a:txBody>
                    <a:bodyPr/>
                    <a:lstStyle/>
                    <a:p>
                      <a:pPr algn="ctr" fontAlgn="ctr"/>
                      <a:r>
                        <a:rPr lang="es-CO" sz="1200" b="1" u="none" strike="noStrike" dirty="0">
                          <a:effectLst/>
                        </a:rPr>
                        <a:t>MASC</a:t>
                      </a:r>
                      <a:endParaRPr lang="es-CO" sz="12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83206309"/>
                  </a:ext>
                </a:extLst>
              </a:tr>
              <a:tr h="250466">
                <a:tc>
                  <a:txBody>
                    <a:bodyPr/>
                    <a:lstStyle/>
                    <a:p>
                      <a:pPr algn="ctr" fontAlgn="ctr"/>
                      <a:r>
                        <a:rPr lang="es-CO" sz="1200" u="none" strike="noStrike" dirty="0">
                          <a:effectLst/>
                        </a:rPr>
                        <a:t>AÑO</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CANTIDAD</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VR. TOTAL PRETENSIONES</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30992881"/>
                  </a:ext>
                </a:extLst>
              </a:tr>
              <a:tr h="250466">
                <a:tc>
                  <a:txBody>
                    <a:bodyPr/>
                    <a:lstStyle/>
                    <a:p>
                      <a:pPr algn="ctr" fontAlgn="ctr"/>
                      <a:r>
                        <a:rPr lang="es-CO" sz="1200" u="none" strike="noStrike" dirty="0">
                          <a:effectLst/>
                        </a:rPr>
                        <a:t>2023</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367</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$ 218.593.017.537</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4240935"/>
                  </a:ext>
                </a:extLst>
              </a:tr>
              <a:tr h="250466">
                <a:tc>
                  <a:txBody>
                    <a:bodyPr/>
                    <a:lstStyle/>
                    <a:p>
                      <a:pPr algn="ctr" fontAlgn="ctr"/>
                      <a:r>
                        <a:rPr lang="es-CO" sz="1200" u="none" strike="noStrike" dirty="0">
                          <a:effectLst/>
                        </a:rPr>
                        <a:t>2022</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60</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$ 107.753.715.446</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87662362"/>
                  </a:ext>
                </a:extLst>
              </a:tr>
              <a:tr h="250466">
                <a:tc>
                  <a:txBody>
                    <a:bodyPr/>
                    <a:lstStyle/>
                    <a:p>
                      <a:pPr algn="ctr" fontAlgn="ctr"/>
                      <a:r>
                        <a:rPr lang="es-CO" sz="1200" u="none" strike="noStrike" dirty="0">
                          <a:effectLst/>
                        </a:rPr>
                        <a:t>2021</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9</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$ 58.779.118.227</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40318582"/>
                  </a:ext>
                </a:extLst>
              </a:tr>
              <a:tr h="250466">
                <a:tc>
                  <a:txBody>
                    <a:bodyPr/>
                    <a:lstStyle/>
                    <a:p>
                      <a:pPr algn="ctr" fontAlgn="ctr"/>
                      <a:r>
                        <a:rPr lang="es-CO" sz="1200" u="none" strike="noStrike" dirty="0">
                          <a:effectLst/>
                        </a:rPr>
                        <a:t>2020</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5</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$ 6.563.363.095</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20917481"/>
                  </a:ext>
                </a:extLst>
              </a:tr>
              <a:tr h="250466">
                <a:tc>
                  <a:txBody>
                    <a:bodyPr/>
                    <a:lstStyle/>
                    <a:p>
                      <a:pPr algn="ctr" fontAlgn="ctr"/>
                      <a:r>
                        <a:rPr lang="es-CO" sz="1200" u="none" strike="noStrike" dirty="0">
                          <a:effectLst/>
                        </a:rPr>
                        <a:t>Total general</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441</a:t>
                      </a:r>
                      <a:endParaRPr lang="es-CO"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200" u="none" strike="noStrike" dirty="0">
                          <a:effectLst/>
                        </a:rPr>
                        <a:t>$ 391.689.214.305</a:t>
                      </a:r>
                      <a:endParaRPr lang="es-CO" sz="1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07411791"/>
                  </a:ext>
                </a:extLst>
              </a:tr>
            </a:tbl>
          </a:graphicData>
        </a:graphic>
      </p:graphicFrame>
      <p:pic>
        <p:nvPicPr>
          <p:cNvPr id="15" name="Imagen 14">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1771645171"/>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400826" y="424093"/>
            <a:ext cx="6222667"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    </a:t>
            </a:r>
            <a:r>
              <a:rPr lang="es-CO" sz="2000" b="1" dirty="0">
                <a:solidFill>
                  <a:schemeClr val="bg1"/>
                </a:solidFill>
                <a:latin typeface="Arial" panose="020B0604020202020204" pitchFamily="34" charset="0"/>
                <a:cs typeface="Arial" panose="020B0604020202020204" pitchFamily="34" charset="0"/>
              </a:rPr>
              <a:t>TOP 10 DE PROCESOS MAS CUANTIOSOS</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4" name="Tabla 3">
            <a:extLst>
              <a:ext uri="{FF2B5EF4-FFF2-40B4-BE49-F238E27FC236}">
                <a16:creationId xmlns:a16="http://schemas.microsoft.com/office/drawing/2014/main" id="{B09126F4-B518-AE14-EBFD-40199D6CF8C3}"/>
              </a:ext>
            </a:extLst>
          </p:cNvPr>
          <p:cNvGraphicFramePr>
            <a:graphicFrameLocks noGrp="1"/>
          </p:cNvGraphicFramePr>
          <p:nvPr/>
        </p:nvGraphicFramePr>
        <p:xfrm>
          <a:off x="2148165" y="1248697"/>
          <a:ext cx="7772583" cy="4218041"/>
        </p:xfrm>
        <a:graphic>
          <a:graphicData uri="http://schemas.openxmlformats.org/drawingml/2006/table">
            <a:tbl>
              <a:tblPr>
                <a:tableStyleId>{5DA37D80-6434-44D0-A028-1B22A696006F}</a:tableStyleId>
              </a:tblPr>
              <a:tblGrid>
                <a:gridCol w="1534328">
                  <a:extLst>
                    <a:ext uri="{9D8B030D-6E8A-4147-A177-3AD203B41FA5}">
                      <a16:colId xmlns:a16="http://schemas.microsoft.com/office/drawing/2014/main" val="3726317824"/>
                    </a:ext>
                  </a:extLst>
                </a:gridCol>
                <a:gridCol w="3008090">
                  <a:extLst>
                    <a:ext uri="{9D8B030D-6E8A-4147-A177-3AD203B41FA5}">
                      <a16:colId xmlns:a16="http://schemas.microsoft.com/office/drawing/2014/main" val="3343309802"/>
                    </a:ext>
                  </a:extLst>
                </a:gridCol>
                <a:gridCol w="3230165">
                  <a:extLst>
                    <a:ext uri="{9D8B030D-6E8A-4147-A177-3AD203B41FA5}">
                      <a16:colId xmlns:a16="http://schemas.microsoft.com/office/drawing/2014/main" val="728384370"/>
                    </a:ext>
                  </a:extLst>
                </a:gridCol>
              </a:tblGrid>
              <a:tr h="620299">
                <a:tc>
                  <a:txBody>
                    <a:bodyPr/>
                    <a:lstStyle/>
                    <a:p>
                      <a:pPr algn="ctr" fontAlgn="ctr"/>
                      <a:r>
                        <a:rPr lang="es-CO" sz="1400" b="1" u="none" strike="noStrike" dirty="0">
                          <a:effectLst/>
                        </a:rPr>
                        <a:t>PROCESO</a:t>
                      </a:r>
                      <a:endParaRPr lang="es-CO"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400" b="1" u="none" strike="noStrike" dirty="0">
                          <a:effectLst/>
                        </a:rPr>
                        <a:t>VR. TOTAL DE LAS PRETENSIONES</a:t>
                      </a:r>
                      <a:endParaRPr lang="es-E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b="1" u="none" strike="noStrike" dirty="0">
                          <a:effectLst/>
                        </a:rPr>
                        <a:t>ENTIDAD</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62540094"/>
                  </a:ext>
                </a:extLst>
              </a:tr>
              <a:tr h="330827">
                <a:tc>
                  <a:txBody>
                    <a:bodyPr/>
                    <a:lstStyle/>
                    <a:p>
                      <a:pPr algn="ctr" fontAlgn="ctr"/>
                      <a:r>
                        <a:rPr lang="es-CO" sz="1400" u="none" strike="noStrike" dirty="0">
                          <a:effectLst/>
                        </a:rPr>
                        <a:t>2013-00750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$ 2.222.742.172.500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E.A.A.B. </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13227544"/>
                  </a:ext>
                </a:extLst>
              </a:tr>
              <a:tr h="330827">
                <a:tc>
                  <a:txBody>
                    <a:bodyPr/>
                    <a:lstStyle/>
                    <a:p>
                      <a:pPr algn="ctr" fontAlgn="ctr"/>
                      <a:r>
                        <a:rPr lang="es-CO" sz="1400" u="none" strike="noStrike" dirty="0">
                          <a:effectLst/>
                        </a:rPr>
                        <a:t>2018-00656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$ 981.158.198.713</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TRANSMILENIO S.A.</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90927510"/>
                  </a:ext>
                </a:extLst>
              </a:tr>
              <a:tr h="330827">
                <a:tc>
                  <a:txBody>
                    <a:bodyPr/>
                    <a:lstStyle/>
                    <a:p>
                      <a:pPr algn="ctr" fontAlgn="ctr"/>
                      <a:r>
                        <a:rPr lang="es-CO" sz="1400" u="none" strike="noStrike" dirty="0">
                          <a:effectLst/>
                        </a:rPr>
                        <a:t>2012-00349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$ 786.384.347.962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E.A.A.B. </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37168314"/>
                  </a:ext>
                </a:extLst>
              </a:tr>
              <a:tr h="330827">
                <a:tc>
                  <a:txBody>
                    <a:bodyPr/>
                    <a:lstStyle/>
                    <a:p>
                      <a:pPr algn="ctr" fontAlgn="ctr"/>
                      <a:r>
                        <a:rPr lang="es-CO" sz="1400" u="none" strike="noStrike" dirty="0">
                          <a:effectLst/>
                        </a:rPr>
                        <a:t>2022-00392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$ 704.611.671.190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D.A.D.E.P. </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95530757"/>
                  </a:ext>
                </a:extLst>
              </a:tr>
              <a:tr h="330827">
                <a:tc>
                  <a:txBody>
                    <a:bodyPr/>
                    <a:lstStyle/>
                    <a:p>
                      <a:pPr algn="ctr" fontAlgn="ctr"/>
                      <a:r>
                        <a:rPr lang="es-CO" sz="1400" u="none" strike="noStrike" dirty="0">
                          <a:effectLst/>
                        </a:rPr>
                        <a:t>2018-00366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$ 510.510.000.000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SECRETARÍA DE GOBIERNO</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35942538"/>
                  </a:ext>
                </a:extLst>
              </a:tr>
              <a:tr h="330827">
                <a:tc>
                  <a:txBody>
                    <a:bodyPr/>
                    <a:lstStyle/>
                    <a:p>
                      <a:pPr algn="ctr" fontAlgn="ctr"/>
                      <a:r>
                        <a:rPr lang="es-CO" sz="1400" u="none" strike="noStrike" dirty="0">
                          <a:effectLst/>
                        </a:rPr>
                        <a:t>2019-01158</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$ 400.000.000.000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SECRETARÍA DE EDUCACIÓN</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19752470"/>
                  </a:ext>
                </a:extLst>
              </a:tr>
              <a:tr h="330827">
                <a:tc>
                  <a:txBody>
                    <a:bodyPr/>
                    <a:lstStyle/>
                    <a:p>
                      <a:pPr algn="ctr" fontAlgn="ctr"/>
                      <a:r>
                        <a:rPr lang="es-CO" sz="1400" u="none" strike="noStrike" dirty="0">
                          <a:effectLst/>
                        </a:rPr>
                        <a:t>2022-01200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$ 387.706.884.262</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UAECAST</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95615800"/>
                  </a:ext>
                </a:extLst>
              </a:tr>
              <a:tr h="330827">
                <a:tc>
                  <a:txBody>
                    <a:bodyPr/>
                    <a:lstStyle/>
                    <a:p>
                      <a:pPr algn="ctr" fontAlgn="ctr"/>
                      <a:r>
                        <a:rPr lang="es-CO" sz="1400" u="none" strike="noStrike" dirty="0">
                          <a:effectLst/>
                        </a:rPr>
                        <a:t>2021-00110</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$ 331.907.312.256</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SECRETARÍA DE MOVILIDAD</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07588836"/>
                  </a:ext>
                </a:extLst>
              </a:tr>
              <a:tr h="620299">
                <a:tc>
                  <a:txBody>
                    <a:bodyPr/>
                    <a:lstStyle/>
                    <a:p>
                      <a:pPr algn="ctr" fontAlgn="ctr"/>
                      <a:r>
                        <a:rPr lang="es-CO" sz="1400" u="none" strike="noStrike" dirty="0">
                          <a:effectLst/>
                        </a:rPr>
                        <a:t>2015-01179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$ 329.284.031.179</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SECRETARÍA DISTRITAL DE PLANEACIÓN</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93480108"/>
                  </a:ext>
                </a:extLst>
              </a:tr>
              <a:tr h="330827">
                <a:tc>
                  <a:txBody>
                    <a:bodyPr/>
                    <a:lstStyle/>
                    <a:p>
                      <a:pPr algn="ctr" fontAlgn="ctr"/>
                      <a:r>
                        <a:rPr lang="es-CO" sz="1400" u="none" strike="noStrike" dirty="0">
                          <a:effectLst/>
                        </a:rPr>
                        <a:t>2005-02127</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$ 305.524.243.771</a:t>
                      </a:r>
                      <a:endParaRPr lang="es-CO"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400" u="none" strike="noStrike" dirty="0">
                          <a:effectLst/>
                        </a:rPr>
                        <a:t>IDU</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24136019"/>
                  </a:ext>
                </a:extLst>
              </a:tr>
            </a:tbl>
          </a:graphicData>
        </a:graphic>
      </p:graphicFrame>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67085239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065548555"/>
              </p:ext>
            </p:extLst>
          </p:nvPr>
        </p:nvGraphicFramePr>
        <p:xfrm>
          <a:off x="460841" y="1134265"/>
          <a:ext cx="11403564" cy="5103158"/>
        </p:xfrm>
        <a:graphic>
          <a:graphicData uri="http://schemas.openxmlformats.org/drawingml/2006/table">
            <a:tbl>
              <a:tblPr>
                <a:tableStyleId>{5DA37D80-6434-44D0-A028-1B22A696006F}</a:tableStyleId>
              </a:tblPr>
              <a:tblGrid>
                <a:gridCol w="1419808">
                  <a:extLst>
                    <a:ext uri="{9D8B030D-6E8A-4147-A177-3AD203B41FA5}">
                      <a16:colId xmlns:a16="http://schemas.microsoft.com/office/drawing/2014/main" val="2397695795"/>
                    </a:ext>
                  </a:extLst>
                </a:gridCol>
                <a:gridCol w="1436915">
                  <a:extLst>
                    <a:ext uri="{9D8B030D-6E8A-4147-A177-3AD203B41FA5}">
                      <a16:colId xmlns:a16="http://schemas.microsoft.com/office/drawing/2014/main" val="1758020922"/>
                    </a:ext>
                  </a:extLst>
                </a:gridCol>
                <a:gridCol w="2388636">
                  <a:extLst>
                    <a:ext uri="{9D8B030D-6E8A-4147-A177-3AD203B41FA5}">
                      <a16:colId xmlns:a16="http://schemas.microsoft.com/office/drawing/2014/main" val="2041504735"/>
                    </a:ext>
                  </a:extLst>
                </a:gridCol>
                <a:gridCol w="6158205">
                  <a:extLst>
                    <a:ext uri="{9D8B030D-6E8A-4147-A177-3AD203B41FA5}">
                      <a16:colId xmlns:a16="http://schemas.microsoft.com/office/drawing/2014/main" val="1263311639"/>
                    </a:ext>
                  </a:extLst>
                </a:gridCol>
              </a:tblGrid>
              <a:tr h="261923">
                <a:tc>
                  <a:txBody>
                    <a:bodyPr/>
                    <a:lstStyle/>
                    <a:p>
                      <a:pPr algn="ctr" rtl="0" fontAlgn="ctr"/>
                      <a:r>
                        <a:rPr lang="es-CO" sz="1600" b="1" u="none" strike="noStrike" dirty="0">
                          <a:effectLst/>
                        </a:rPr>
                        <a:t>No PROCESO</a:t>
                      </a:r>
                      <a:endParaRPr lang="es-CO" sz="1600" b="1" i="0" u="none" strike="noStrike" dirty="0">
                        <a:solidFill>
                          <a:srgbClr val="FFFFFF"/>
                        </a:solidFill>
                        <a:effectLst/>
                        <a:latin typeface="Calibri" panose="020F0502020204030204" pitchFamily="34" charset="0"/>
                      </a:endParaRPr>
                    </a:p>
                  </a:txBody>
                  <a:tcPr marL="8250" marR="8250" marT="8250" marB="0" anchor="ctr"/>
                </a:tc>
                <a:tc>
                  <a:txBody>
                    <a:bodyPr/>
                    <a:lstStyle/>
                    <a:p>
                      <a:pPr algn="ctr" rtl="0" fontAlgn="ctr"/>
                      <a:r>
                        <a:rPr lang="es-CO" sz="1600" b="1" u="none" strike="noStrike" dirty="0">
                          <a:effectLst/>
                        </a:rPr>
                        <a:t>CALIDAD</a:t>
                      </a:r>
                      <a:endParaRPr lang="es-CO" sz="1600" b="1" i="0" u="none" strike="noStrike" dirty="0">
                        <a:solidFill>
                          <a:srgbClr val="FFFFFF"/>
                        </a:solidFill>
                        <a:effectLst/>
                        <a:latin typeface="Calibri" panose="020F0502020204030204" pitchFamily="34" charset="0"/>
                      </a:endParaRPr>
                    </a:p>
                  </a:txBody>
                  <a:tcPr marL="8250" marR="8250" marT="8250" marB="0" anchor="ctr"/>
                </a:tc>
                <a:tc>
                  <a:txBody>
                    <a:bodyPr/>
                    <a:lstStyle/>
                    <a:p>
                      <a:pPr algn="ctr" rtl="0" fontAlgn="ctr"/>
                      <a:r>
                        <a:rPr lang="es-CO" sz="1600" b="1" u="none" strike="noStrike" dirty="0">
                          <a:effectLst/>
                        </a:rPr>
                        <a:t>ACTORES</a:t>
                      </a:r>
                      <a:endParaRPr lang="es-CO" sz="1600" b="1" i="0" u="none" strike="noStrike" dirty="0">
                        <a:solidFill>
                          <a:srgbClr val="FFFFFF"/>
                        </a:solidFill>
                        <a:effectLst/>
                        <a:latin typeface="Calibri" panose="020F0502020204030204" pitchFamily="34" charset="0"/>
                      </a:endParaRPr>
                    </a:p>
                  </a:txBody>
                  <a:tcPr marL="8250" marR="8250" marT="8250" marB="0" anchor="ctr"/>
                </a:tc>
                <a:tc>
                  <a:txBody>
                    <a:bodyPr/>
                    <a:lstStyle/>
                    <a:p>
                      <a:pPr algn="ctr" rtl="0" fontAlgn="ctr"/>
                      <a:r>
                        <a:rPr lang="es-CO" sz="1600" b="1" u="none" strike="noStrike" dirty="0">
                          <a:effectLst/>
                        </a:rPr>
                        <a:t>TEMA</a:t>
                      </a:r>
                      <a:endParaRPr lang="es-CO" sz="1600" b="1" i="0" u="none" strike="noStrike" dirty="0">
                        <a:solidFill>
                          <a:srgbClr val="FFFFFF"/>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4286849206"/>
                  </a:ext>
                </a:extLst>
              </a:tr>
              <a:tr h="859853">
                <a:tc>
                  <a:txBody>
                    <a:bodyPr/>
                    <a:lstStyle/>
                    <a:p>
                      <a:pPr algn="ctr" rtl="0" fontAlgn="ctr"/>
                      <a:r>
                        <a:rPr lang="es-CO" sz="1400" u="none" strike="noStrike" dirty="0">
                          <a:effectLst/>
                        </a:rPr>
                        <a:t>2023-145625</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INICIADO</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PRISPMA LTDA -PROYECTOS DE INGENIERÍA Y SERVICIOS PARA EL MEDIO AMBIENTE LTDA</a:t>
                      </a:r>
                      <a:endParaRPr lang="es-MX"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Incumplimiento el contrato de obra no 1-01-25300- 01140-2017, suscrito con la empresa de acueducto y alcantarillado de Bogotá e.s.p. (eaab) el 22 de diciembre de 2017.</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566500894"/>
                  </a:ext>
                </a:extLst>
              </a:tr>
              <a:tr h="351799">
                <a:tc>
                  <a:txBody>
                    <a:bodyPr/>
                    <a:lstStyle/>
                    <a:p>
                      <a:pPr algn="ctr" rtl="0" fontAlgn="ctr"/>
                      <a:r>
                        <a:rPr lang="es-CO" sz="1400" u="none" strike="noStrike" dirty="0">
                          <a:effectLst/>
                        </a:rPr>
                        <a:t>135145</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ACCIÓN SOCIEDAD FIDUCIARIA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“Proyecto El Rosario” Localidad Barrios Unidos.</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1843270422"/>
                  </a:ext>
                </a:extLst>
              </a:tr>
              <a:tr h="690502">
                <a:tc>
                  <a:txBody>
                    <a:bodyPr/>
                    <a:lstStyle/>
                    <a:p>
                      <a:pPr algn="ctr" rtl="0" fontAlgn="ctr"/>
                      <a:r>
                        <a:rPr lang="es-CO" sz="1400" u="none" strike="noStrike" dirty="0">
                          <a:effectLst/>
                        </a:rPr>
                        <a:t>2023-139016</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CONSORCIO METROVIAS BOGOTÁ</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troncales carreras 10 y calle 36 (…) habilitados para implementar el sistema de transporte masivo automotor de pasajeros – Transmilenio.</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4261175306"/>
                  </a:ext>
                </a:extLst>
              </a:tr>
              <a:tr h="593729">
                <a:tc>
                  <a:txBody>
                    <a:bodyPr/>
                    <a:lstStyle/>
                    <a:p>
                      <a:pPr algn="ctr" rtl="0" fontAlgn="ctr"/>
                      <a:r>
                        <a:rPr lang="es-CO" sz="1400" u="none" strike="noStrike" dirty="0">
                          <a:effectLst/>
                        </a:rPr>
                        <a:t>139554</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CHACON GIRALDO RUBEN ORLANDO</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Energía Eléctrica por parte de E-SOMOS ALIMENTACIÓN S.A.S.   en contrato con TRANSMILENIO</a:t>
                      </a:r>
                      <a:endParaRPr lang="es-MX" sz="1400" b="0" i="0" u="none" strike="noStrike" dirty="0">
                        <a:solidFill>
                          <a:srgbClr val="000000"/>
                        </a:solidFill>
                        <a:effectLst/>
                        <a:latin typeface="Arial Narrow" panose="020B0606020202030204" pitchFamily="34" charset="0"/>
                      </a:endParaRPr>
                    </a:p>
                  </a:txBody>
                  <a:tcPr marL="8250" marR="8250" marT="8250" marB="0" anchor="ctr"/>
                </a:tc>
                <a:extLst>
                  <a:ext uri="{0D108BD9-81ED-4DB2-BD59-A6C34878D82A}">
                    <a16:rowId xmlns:a16="http://schemas.microsoft.com/office/drawing/2014/main" val="1731171676"/>
                  </a:ext>
                </a:extLst>
              </a:tr>
              <a:tr h="351799">
                <a:tc>
                  <a:txBody>
                    <a:bodyPr/>
                    <a:lstStyle/>
                    <a:p>
                      <a:pPr algn="ctr" rtl="0" fontAlgn="ctr"/>
                      <a:r>
                        <a:rPr lang="es-CO" sz="1400" u="none" strike="noStrike" dirty="0">
                          <a:effectLst/>
                        </a:rPr>
                        <a:t>2021-131200</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 E-SOMOS ALIMENTACIÓN S.A.S.</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Pago de la remuneración que debe hacer Transmilenio a -somos alimentación s.a.s.</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2382263855"/>
                  </a:ext>
                </a:extLst>
              </a:tr>
              <a:tr h="261923">
                <a:tc>
                  <a:txBody>
                    <a:bodyPr/>
                    <a:lstStyle/>
                    <a:p>
                      <a:pPr algn="ctr" rtl="0" fontAlgn="ctr"/>
                      <a:r>
                        <a:rPr lang="es-CO" sz="1400" u="none" strike="noStrike" dirty="0">
                          <a:effectLst/>
                        </a:rPr>
                        <a:t>137322</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INICIADO</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GESTIÓN Y DESARROLLO </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Proyecto inmobiliario IDIPRON-usme 2</a:t>
                      </a:r>
                      <a:endParaRPr lang="es-CO"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634830251"/>
                  </a:ext>
                </a:extLst>
              </a:tr>
              <a:tr h="351799">
                <a:tc>
                  <a:txBody>
                    <a:bodyPr/>
                    <a:lstStyle/>
                    <a:p>
                      <a:pPr algn="ctr" rtl="0" fontAlgn="ctr"/>
                      <a:r>
                        <a:rPr lang="es-CO" sz="1400" u="none" strike="noStrike" dirty="0">
                          <a:effectLst/>
                        </a:rPr>
                        <a:t>2021-129597</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MIXTO</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SOCIEDAD SOMOS BOGOTÁ USME SAS </a:t>
                      </a:r>
                      <a:endParaRPr lang="es-MX"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 Contrato de concesión no. 688 de 2018 con la sociedad somos Bogotá Usme s.a.s</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1222052331"/>
                  </a:ext>
                </a:extLst>
              </a:tr>
              <a:tr h="351799">
                <a:tc>
                  <a:txBody>
                    <a:bodyPr/>
                    <a:lstStyle/>
                    <a:p>
                      <a:pPr algn="ctr" rtl="0" fontAlgn="ctr"/>
                      <a:r>
                        <a:rPr lang="es-CO" sz="1400" u="none" strike="noStrike" dirty="0">
                          <a:effectLst/>
                        </a:rPr>
                        <a:t>141426</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CONSTRUCTORA LAS GALIAS S.A.S</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Plan Parcial de Renovación Urbana "San Bernardo Tercer Milenio”</a:t>
                      </a:r>
                      <a:endParaRPr lang="es-MX"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2445744164"/>
                  </a:ext>
                </a:extLst>
              </a:tr>
              <a:tr h="261923">
                <a:tc>
                  <a:txBody>
                    <a:bodyPr/>
                    <a:lstStyle/>
                    <a:p>
                      <a:pPr algn="ctr" rtl="0" fontAlgn="ctr"/>
                      <a:r>
                        <a:rPr lang="es-CO" sz="1400" u="none" strike="noStrike" dirty="0">
                          <a:effectLst/>
                        </a:rPr>
                        <a:t>2023-143306</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CONTRA</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CO" sz="1400" u="none" strike="noStrike" dirty="0">
                          <a:effectLst/>
                        </a:rPr>
                        <a:t> LOPEZ RUIZ JUAN ANTONIO</a:t>
                      </a:r>
                      <a:endParaRPr lang="es-CO" sz="1400" b="0" i="0" u="none" strike="noStrike" dirty="0">
                        <a:solidFill>
                          <a:srgbClr val="000000"/>
                        </a:solidFill>
                        <a:effectLst/>
                        <a:latin typeface="Calibri" panose="020F0502020204030204" pitchFamily="34" charset="0"/>
                      </a:endParaRPr>
                    </a:p>
                  </a:txBody>
                  <a:tcPr marL="8250" marR="8250" marT="8250" marB="0" anchor="ctr"/>
                </a:tc>
                <a:tc>
                  <a:txBody>
                    <a:bodyPr/>
                    <a:lstStyle/>
                    <a:p>
                      <a:pPr algn="ctr" rtl="0" fontAlgn="ctr"/>
                      <a:r>
                        <a:rPr lang="es-MX" sz="1400" u="none" strike="noStrike" dirty="0">
                          <a:effectLst/>
                        </a:rPr>
                        <a:t>Resolución no 628 de 11 de octubre de 2019 se ordenó la apertura del proceso de licitación pública no. 01 de 2019, para seleccionar al contratista que ejecutara el “contrato de obra para el diseño, construcción, dotación, puesta en marcha y operación del conjunto hospitalario san juan de dios”</a:t>
                      </a:r>
                      <a:endParaRPr lang="es-CO" sz="1400" b="0" i="0" u="none" strike="noStrike" dirty="0">
                        <a:solidFill>
                          <a:srgbClr val="000000"/>
                        </a:solidFill>
                        <a:effectLst/>
                        <a:latin typeface="Calibri" panose="020F0502020204030204" pitchFamily="34" charset="0"/>
                      </a:endParaRPr>
                    </a:p>
                  </a:txBody>
                  <a:tcPr marL="8250" marR="8250" marT="8250" marB="0" anchor="ctr"/>
                </a:tc>
                <a:extLst>
                  <a:ext uri="{0D108BD9-81ED-4DB2-BD59-A6C34878D82A}">
                    <a16:rowId xmlns:a16="http://schemas.microsoft.com/office/drawing/2014/main" val="1208517451"/>
                  </a:ext>
                </a:extLst>
              </a:tr>
            </a:tbl>
          </a:graphicData>
        </a:graphic>
      </p:graphicFrame>
      <p:sp>
        <p:nvSpPr>
          <p:cNvPr id="13" name="CuadroTexto 12">
            <a:extLst>
              <a:ext uri="{FF2B5EF4-FFF2-40B4-BE49-F238E27FC236}">
                <a16:creationId xmlns:a16="http://schemas.microsoft.com/office/drawing/2014/main" id="{008577FF-F5D4-45BB-B2D1-C11954BEF0E7}"/>
              </a:ext>
            </a:extLst>
          </p:cNvPr>
          <p:cNvSpPr txBox="1"/>
          <p:nvPr/>
        </p:nvSpPr>
        <p:spPr>
          <a:xfrm>
            <a:off x="1400826" y="424093"/>
            <a:ext cx="882552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TOP DE TRIBUNALES DE ARBITRAMENTO ACTIVOS</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447035" y="6237423"/>
            <a:ext cx="1680438" cy="623963"/>
          </a:xfrm>
          <a:prstGeom prst="rect">
            <a:avLst/>
          </a:prstGeom>
        </p:spPr>
      </p:pic>
    </p:spTree>
    <p:extLst>
      <p:ext uri="{BB962C8B-B14F-4D97-AF65-F5344CB8AC3E}">
        <p14:creationId xmlns:p14="http://schemas.microsoft.com/office/powerpoint/2010/main" val="902431777"/>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400826" y="424093"/>
            <a:ext cx="8610921" cy="723275"/>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000" b="1" dirty="0">
                <a:solidFill>
                  <a:schemeClr val="bg1"/>
                </a:solidFill>
                <a:latin typeface="Arial" panose="020B0604020202020204" pitchFamily="34" charset="0"/>
                <a:cs typeface="Arial" panose="020B0604020202020204" pitchFamily="34" charset="0"/>
              </a:rPr>
              <a:t>PROCESOS JUDICIALES ACTIVOS INICIADOS POR EL DISTRITO CAPITAL</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4" name="Tabla 3">
            <a:extLst>
              <a:ext uri="{FF2B5EF4-FFF2-40B4-BE49-F238E27FC236}">
                <a16:creationId xmlns:a16="http://schemas.microsoft.com/office/drawing/2014/main" id="{3B5E9279-CFA0-F379-4CA9-D1BBB68D1C9D}"/>
              </a:ext>
            </a:extLst>
          </p:cNvPr>
          <p:cNvGraphicFramePr>
            <a:graphicFrameLocks noGrp="1"/>
          </p:cNvGraphicFramePr>
          <p:nvPr/>
        </p:nvGraphicFramePr>
        <p:xfrm>
          <a:off x="2869660" y="1887169"/>
          <a:ext cx="5622587" cy="3083662"/>
        </p:xfrm>
        <a:graphic>
          <a:graphicData uri="http://schemas.openxmlformats.org/drawingml/2006/table">
            <a:tbl>
              <a:tblPr>
                <a:tableStyleId>{5940675A-B579-460E-94D1-54222C63F5DA}</a:tableStyleId>
              </a:tblPr>
              <a:tblGrid>
                <a:gridCol w="3110779">
                  <a:extLst>
                    <a:ext uri="{9D8B030D-6E8A-4147-A177-3AD203B41FA5}">
                      <a16:colId xmlns:a16="http://schemas.microsoft.com/office/drawing/2014/main" val="3710640873"/>
                    </a:ext>
                  </a:extLst>
                </a:gridCol>
                <a:gridCol w="2511808">
                  <a:extLst>
                    <a:ext uri="{9D8B030D-6E8A-4147-A177-3AD203B41FA5}">
                      <a16:colId xmlns:a16="http://schemas.microsoft.com/office/drawing/2014/main" val="519994047"/>
                    </a:ext>
                  </a:extLst>
                </a:gridCol>
              </a:tblGrid>
              <a:tr h="352418">
                <a:tc>
                  <a:txBody>
                    <a:bodyPr/>
                    <a:lstStyle/>
                    <a:p>
                      <a:pPr algn="ctr" fontAlgn="ctr"/>
                      <a:r>
                        <a:rPr lang="es-CO" sz="1600" b="1" u="none" strike="noStrike" dirty="0">
                          <a:effectLst/>
                        </a:rPr>
                        <a:t>TIPO DE PROCESO CANTIDAD</a:t>
                      </a:r>
                      <a:endParaRPr lang="es-CO"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b="1" u="none" strike="noStrike" dirty="0">
                          <a:effectLst/>
                        </a:rPr>
                        <a:t>CANTIDAD</a:t>
                      </a:r>
                      <a:endParaRPr lang="es-CO"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40648029"/>
                  </a:ext>
                </a:extLst>
              </a:tr>
              <a:tr h="660786">
                <a:tc>
                  <a:txBody>
                    <a:bodyPr/>
                    <a:lstStyle/>
                    <a:p>
                      <a:pPr algn="ctr" fontAlgn="ctr"/>
                      <a:r>
                        <a:rPr lang="es-ES" sz="1600" u="none" strike="noStrike" dirty="0">
                          <a:effectLst/>
                        </a:rPr>
                        <a:t>PROCESO PENAL LEY 906/2004 (INICIADO)</a:t>
                      </a:r>
                      <a:endParaRPr lang="es-E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8049</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0156991"/>
                  </a:ext>
                </a:extLst>
              </a:tr>
              <a:tr h="660786">
                <a:tc>
                  <a:txBody>
                    <a:bodyPr/>
                    <a:lstStyle/>
                    <a:p>
                      <a:pPr algn="ctr" fontAlgn="ctr"/>
                      <a:r>
                        <a:rPr lang="es-ES" sz="1600" u="none" strike="noStrike" dirty="0">
                          <a:effectLst/>
                        </a:rPr>
                        <a:t>PROCESO PENAL LEY 600/2000 (INICIADO)</a:t>
                      </a:r>
                      <a:endParaRPr lang="es-E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669</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96290644"/>
                  </a:ext>
                </a:extLst>
              </a:tr>
              <a:tr h="352418">
                <a:tc>
                  <a:txBody>
                    <a:bodyPr/>
                    <a:lstStyle/>
                    <a:p>
                      <a:pPr algn="ctr" fontAlgn="ctr"/>
                      <a:r>
                        <a:rPr lang="es-CO" sz="1600" u="none" strike="noStrike" dirty="0">
                          <a:effectLst/>
                        </a:rPr>
                        <a:t>EXPROPIACIÓN</a:t>
                      </a:r>
                      <a:endParaRPr lang="es-CO"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630</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70676196"/>
                  </a:ext>
                </a:extLst>
              </a:tr>
              <a:tr h="352418">
                <a:tc>
                  <a:txBody>
                    <a:bodyPr/>
                    <a:lstStyle/>
                    <a:p>
                      <a:pPr algn="ctr" fontAlgn="ctr"/>
                      <a:r>
                        <a:rPr lang="es-CO" sz="1600" u="none" strike="noStrike" dirty="0">
                          <a:effectLst/>
                        </a:rPr>
                        <a:t>NULIDAD Y RESTABLECIMIENTO</a:t>
                      </a:r>
                      <a:endParaRPr lang="es-CO"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597</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10923633"/>
                  </a:ext>
                </a:extLst>
              </a:tr>
              <a:tr h="352418">
                <a:tc>
                  <a:txBody>
                    <a:bodyPr/>
                    <a:lstStyle/>
                    <a:p>
                      <a:pPr algn="ctr" fontAlgn="ctr"/>
                      <a:r>
                        <a:rPr lang="es-CO" sz="1600" u="none" strike="noStrike" dirty="0">
                          <a:effectLst/>
                        </a:rPr>
                        <a:t>PROCESO EJECUTIVO</a:t>
                      </a:r>
                      <a:endParaRPr lang="es-CO"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399</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21184129"/>
                  </a:ext>
                </a:extLst>
              </a:tr>
              <a:tr h="352418">
                <a:tc>
                  <a:txBody>
                    <a:bodyPr/>
                    <a:lstStyle/>
                    <a:p>
                      <a:pPr algn="ctr" fontAlgn="ctr"/>
                      <a:r>
                        <a:rPr lang="es-CO" sz="1600" u="none" strike="noStrike" dirty="0">
                          <a:effectLst/>
                        </a:rPr>
                        <a:t>OTROS</a:t>
                      </a:r>
                      <a:endParaRPr lang="es-CO"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CO" sz="1600" u="none" strike="noStrike" dirty="0">
                          <a:effectLst/>
                        </a:rPr>
                        <a:t>1887</a:t>
                      </a:r>
                      <a:endParaRPr lang="es-CO"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23136528"/>
                  </a:ext>
                </a:extLst>
              </a:tr>
            </a:tbl>
          </a:graphicData>
        </a:graphic>
      </p:graphicFrame>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3838245901"/>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03516340"/>
              </p:ext>
            </p:extLst>
          </p:nvPr>
        </p:nvGraphicFramePr>
        <p:xfrm>
          <a:off x="8616655" y="1438729"/>
          <a:ext cx="1994805" cy="4798695"/>
        </p:xfrm>
        <a:graphic>
          <a:graphicData uri="http://schemas.openxmlformats.org/drawingml/2006/table">
            <a:tbl>
              <a:tblPr>
                <a:tableStyleId>{5DA37D80-6434-44D0-A028-1B22A696006F}</a:tableStyleId>
              </a:tblPr>
              <a:tblGrid>
                <a:gridCol w="1994805">
                  <a:extLst>
                    <a:ext uri="{9D8B030D-6E8A-4147-A177-3AD203B41FA5}">
                      <a16:colId xmlns:a16="http://schemas.microsoft.com/office/drawing/2014/main" val="1450321177"/>
                    </a:ext>
                  </a:extLst>
                </a:gridCol>
              </a:tblGrid>
              <a:tr h="436245">
                <a:tc>
                  <a:txBody>
                    <a:bodyPr/>
                    <a:lstStyle/>
                    <a:p>
                      <a:pPr algn="l" fontAlgn="ctr"/>
                      <a:r>
                        <a:rPr lang="es-CO" sz="1400" b="1" u="none" strike="noStrike" dirty="0">
                          <a:effectLst/>
                        </a:rPr>
                        <a:t>CANTIDAD DE PAGOS</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644373194"/>
                  </a:ext>
                </a:extLst>
              </a:tr>
              <a:tr h="436245">
                <a:tc>
                  <a:txBody>
                    <a:bodyPr/>
                    <a:lstStyle/>
                    <a:p>
                      <a:pPr algn="r" fontAlgn="b"/>
                      <a:r>
                        <a:rPr lang="es-CO" sz="1400" u="none" strike="noStrike" dirty="0">
                          <a:effectLst/>
                        </a:rPr>
                        <a:t>44</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328335422"/>
                  </a:ext>
                </a:extLst>
              </a:tr>
              <a:tr h="436245">
                <a:tc>
                  <a:txBody>
                    <a:bodyPr/>
                    <a:lstStyle/>
                    <a:p>
                      <a:pPr algn="r" fontAlgn="b"/>
                      <a:r>
                        <a:rPr lang="es-CO" sz="1400" u="none" strike="noStrike" dirty="0">
                          <a:effectLst/>
                        </a:rPr>
                        <a:t>48</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365206094"/>
                  </a:ext>
                </a:extLst>
              </a:tr>
              <a:tr h="436245">
                <a:tc>
                  <a:txBody>
                    <a:bodyPr/>
                    <a:lstStyle/>
                    <a:p>
                      <a:pPr algn="r" fontAlgn="b"/>
                      <a:r>
                        <a:rPr lang="es-CO" sz="1400" u="none" strike="noStrike" dirty="0">
                          <a:effectLst/>
                        </a:rPr>
                        <a:t>173</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8829316"/>
                  </a:ext>
                </a:extLst>
              </a:tr>
              <a:tr h="436245">
                <a:tc>
                  <a:txBody>
                    <a:bodyPr/>
                    <a:lstStyle/>
                    <a:p>
                      <a:pPr algn="r" fontAlgn="b"/>
                      <a:r>
                        <a:rPr lang="es-CO" sz="1400" u="none" strike="noStrike" dirty="0">
                          <a:effectLst/>
                        </a:rPr>
                        <a:t>122</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1363614"/>
                  </a:ext>
                </a:extLst>
              </a:tr>
              <a:tr h="436245">
                <a:tc>
                  <a:txBody>
                    <a:bodyPr/>
                    <a:lstStyle/>
                    <a:p>
                      <a:pPr algn="r" fontAlgn="b"/>
                      <a:r>
                        <a:rPr lang="es-CO" sz="1400" u="none" strike="noStrike" dirty="0">
                          <a:effectLst/>
                        </a:rPr>
                        <a:t>993</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958593747"/>
                  </a:ext>
                </a:extLst>
              </a:tr>
              <a:tr h="436245">
                <a:tc>
                  <a:txBody>
                    <a:bodyPr/>
                    <a:lstStyle/>
                    <a:p>
                      <a:pPr algn="r" fontAlgn="b"/>
                      <a:r>
                        <a:rPr lang="es-CO" sz="1400" u="none" strike="noStrike" dirty="0">
                          <a:effectLst/>
                        </a:rPr>
                        <a:t>530</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652775997"/>
                  </a:ext>
                </a:extLst>
              </a:tr>
              <a:tr h="436245">
                <a:tc>
                  <a:txBody>
                    <a:bodyPr/>
                    <a:lstStyle/>
                    <a:p>
                      <a:pPr algn="r" fontAlgn="b"/>
                      <a:r>
                        <a:rPr lang="es-CO" sz="1400" u="none" strike="noStrike" dirty="0">
                          <a:effectLst/>
                        </a:rPr>
                        <a:t>614</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148860073"/>
                  </a:ext>
                </a:extLst>
              </a:tr>
              <a:tr h="436245">
                <a:tc>
                  <a:txBody>
                    <a:bodyPr/>
                    <a:lstStyle/>
                    <a:p>
                      <a:pPr algn="r" fontAlgn="b"/>
                      <a:r>
                        <a:rPr lang="es-CO" sz="1400" u="none" strike="noStrike" dirty="0">
                          <a:effectLst/>
                        </a:rPr>
                        <a:t>142</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168689928"/>
                  </a:ext>
                </a:extLst>
              </a:tr>
              <a:tr h="436245">
                <a:tc>
                  <a:txBody>
                    <a:bodyPr/>
                    <a:lstStyle/>
                    <a:p>
                      <a:pPr algn="r" fontAlgn="b"/>
                      <a:r>
                        <a:rPr lang="es-CO" sz="1400" u="none" strike="noStrike" dirty="0">
                          <a:effectLst/>
                        </a:rPr>
                        <a:t>64</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658582400"/>
                  </a:ext>
                </a:extLst>
              </a:tr>
              <a:tr h="436245">
                <a:tc>
                  <a:txBody>
                    <a:bodyPr/>
                    <a:lstStyle/>
                    <a:p>
                      <a:pPr algn="r" fontAlgn="b"/>
                      <a:r>
                        <a:rPr lang="es-CO" sz="1400" u="none" strike="noStrike" dirty="0">
                          <a:effectLst/>
                        </a:rPr>
                        <a:t>447</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012997276"/>
                  </a:ext>
                </a:extLst>
              </a:tr>
            </a:tbl>
          </a:graphicData>
        </a:graphic>
      </p:graphicFrame>
      <p:sp>
        <p:nvSpPr>
          <p:cNvPr id="13" name="CuadroTexto 12">
            <a:extLst>
              <a:ext uri="{FF2B5EF4-FFF2-40B4-BE49-F238E27FC236}">
                <a16:creationId xmlns:a16="http://schemas.microsoft.com/office/drawing/2014/main" id="{008577FF-F5D4-45BB-B2D1-C11954BEF0E7}"/>
              </a:ext>
            </a:extLst>
          </p:cNvPr>
          <p:cNvSpPr txBox="1"/>
          <p:nvPr/>
        </p:nvSpPr>
        <p:spPr>
          <a:xfrm>
            <a:off x="1400825" y="424093"/>
            <a:ext cx="9124105" cy="738664"/>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100" b="1" dirty="0">
                <a:solidFill>
                  <a:schemeClr val="bg1"/>
                </a:solidFill>
                <a:latin typeface="Arial Black" panose="020B0A04020102020204" pitchFamily="34" charset="0"/>
                <a:cs typeface="Arial" panose="020B0604020202020204" pitchFamily="34" charset="0"/>
              </a:rPr>
              <a:t>TOP 10 DE ENTIDADES QUE MÁS HAN REGISTRADO</a:t>
            </a:r>
          </a:p>
          <a:p>
            <a:pPr algn="just"/>
            <a:r>
              <a:rPr lang="es-MX" sz="2100" b="1" dirty="0">
                <a:solidFill>
                  <a:schemeClr val="bg1"/>
                </a:solidFill>
                <a:latin typeface="Arial Black" panose="020B0A04020102020204" pitchFamily="34" charset="0"/>
                <a:cs typeface="Arial" panose="020B0604020202020204" pitchFamily="34" charset="0"/>
              </a:rPr>
              <a:t>PAGOS POR CONCEPTO DE CONDENAS 2020-2023</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3" name="Tabla 2"/>
          <p:cNvGraphicFramePr>
            <a:graphicFrameLocks noGrp="1"/>
          </p:cNvGraphicFramePr>
          <p:nvPr/>
        </p:nvGraphicFramePr>
        <p:xfrm>
          <a:off x="1250303" y="1438729"/>
          <a:ext cx="7366352" cy="4798695"/>
        </p:xfrm>
        <a:graphic>
          <a:graphicData uri="http://schemas.openxmlformats.org/drawingml/2006/table">
            <a:tbl>
              <a:tblPr>
                <a:tableStyleId>{5DA37D80-6434-44D0-A028-1B22A696006F}</a:tableStyleId>
              </a:tblPr>
              <a:tblGrid>
                <a:gridCol w="5535982">
                  <a:extLst>
                    <a:ext uri="{9D8B030D-6E8A-4147-A177-3AD203B41FA5}">
                      <a16:colId xmlns:a16="http://schemas.microsoft.com/office/drawing/2014/main" val="3529309311"/>
                    </a:ext>
                  </a:extLst>
                </a:gridCol>
                <a:gridCol w="1830370">
                  <a:extLst>
                    <a:ext uri="{9D8B030D-6E8A-4147-A177-3AD203B41FA5}">
                      <a16:colId xmlns:a16="http://schemas.microsoft.com/office/drawing/2014/main" val="1386700734"/>
                    </a:ext>
                  </a:extLst>
                </a:gridCol>
              </a:tblGrid>
              <a:tr h="190500">
                <a:tc>
                  <a:txBody>
                    <a:bodyPr/>
                    <a:lstStyle/>
                    <a:p>
                      <a:pPr algn="l" fontAlgn="ctr"/>
                      <a:r>
                        <a:rPr lang="es-CO" sz="1400" b="1" u="none" strike="noStrike" dirty="0">
                          <a:effectLst/>
                        </a:rPr>
                        <a:t>ENTIDAD</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ctr"/>
                      <a:r>
                        <a:rPr lang="es-CO" sz="1400" b="1" u="none" strike="noStrike" dirty="0">
                          <a:effectLst/>
                        </a:rPr>
                        <a:t>VALOR DE PAGO EFECTIVO</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347815100"/>
                  </a:ext>
                </a:extLst>
              </a:tr>
              <a:tr h="190500">
                <a:tc>
                  <a:txBody>
                    <a:bodyPr/>
                    <a:lstStyle/>
                    <a:p>
                      <a:pPr algn="l" fontAlgn="b"/>
                      <a:r>
                        <a:rPr lang="es-MX" sz="1400" u="none" strike="noStrike" dirty="0">
                          <a:effectLst/>
                        </a:rPr>
                        <a:t>EMPRESA DE TELECOMUNICACIONES DE BOGOTÁ</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130.710.716.005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30679413"/>
                  </a:ext>
                </a:extLst>
              </a:tr>
              <a:tr h="190500">
                <a:tc>
                  <a:txBody>
                    <a:bodyPr/>
                    <a:lstStyle/>
                    <a:p>
                      <a:pPr algn="l" fontAlgn="b"/>
                      <a:r>
                        <a:rPr lang="es-CO" sz="1400" u="none" strike="noStrike" dirty="0">
                          <a:effectLst/>
                        </a:rPr>
                        <a:t>TRANSMILENIO S.A.</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123.262.348.029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161777465"/>
                  </a:ext>
                </a:extLst>
              </a:tr>
              <a:tr h="190500">
                <a:tc>
                  <a:txBody>
                    <a:bodyPr/>
                    <a:lstStyle/>
                    <a:p>
                      <a:pPr algn="l" fontAlgn="b"/>
                      <a:r>
                        <a:rPr lang="es-CO" sz="1400" u="none" strike="noStrike" dirty="0">
                          <a:effectLst/>
                        </a:rPr>
                        <a:t>INSTITUTO DE DESARROLLO URBANO</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90.397.064.071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4394273"/>
                  </a:ext>
                </a:extLst>
              </a:tr>
              <a:tr h="190500">
                <a:tc>
                  <a:txBody>
                    <a:bodyPr/>
                    <a:lstStyle/>
                    <a:p>
                      <a:pPr algn="l" fontAlgn="b"/>
                      <a:r>
                        <a:rPr lang="es-CO" sz="1400" u="none" strike="noStrike" dirty="0">
                          <a:effectLst/>
                        </a:rPr>
                        <a:t>SECRETARÍA DE EDUCACIÓN</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22.954.322.537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939927754"/>
                  </a:ext>
                </a:extLst>
              </a:tr>
              <a:tr h="190500">
                <a:tc>
                  <a:txBody>
                    <a:bodyPr/>
                    <a:lstStyle/>
                    <a:p>
                      <a:pPr algn="l" fontAlgn="b"/>
                      <a:r>
                        <a:rPr lang="es-CO" sz="1400" u="none" strike="noStrike" dirty="0">
                          <a:effectLst/>
                        </a:rPr>
                        <a:t>UNIDAD ADMINISTRATIVA ESPECIAL CUERPO OFICIAL DE BOMBEROS</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19.694.345.944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80933839"/>
                  </a:ext>
                </a:extLst>
              </a:tr>
              <a:tr h="190500">
                <a:tc>
                  <a:txBody>
                    <a:bodyPr/>
                    <a:lstStyle/>
                    <a:p>
                      <a:pPr algn="l" fontAlgn="b"/>
                      <a:r>
                        <a:rPr lang="es-MX" sz="1400" u="none" strike="noStrike" dirty="0">
                          <a:effectLst/>
                        </a:rPr>
                        <a:t>FONDO DE PRESTACIONES ECONÓMICAS CESANTÍAS Y PENSIONES</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18.320.702.862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464500621"/>
                  </a:ext>
                </a:extLst>
              </a:tr>
              <a:tr h="190500">
                <a:tc>
                  <a:txBody>
                    <a:bodyPr/>
                    <a:lstStyle/>
                    <a:p>
                      <a:pPr algn="l" fontAlgn="b"/>
                      <a:r>
                        <a:rPr lang="es-MX" sz="1400" u="none" strike="noStrike" dirty="0">
                          <a:effectLst/>
                        </a:rPr>
                        <a:t>SUBRED INTEGRADA DE SERVICIOS DE SALUD SUR E.S.E.</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17.222.108.668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751184194"/>
                  </a:ext>
                </a:extLst>
              </a:tr>
              <a:tr h="190500">
                <a:tc>
                  <a:txBody>
                    <a:bodyPr/>
                    <a:lstStyle/>
                    <a:p>
                      <a:pPr algn="l" fontAlgn="b"/>
                      <a:r>
                        <a:rPr lang="es-MX" sz="1400" u="none" strike="noStrike" dirty="0">
                          <a:effectLst/>
                        </a:rPr>
                        <a:t>EMPRESA DE ACUEDUCTO Y ALCANTARILLADO DE BOGOTÁ</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15.818.358.778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688334000"/>
                  </a:ext>
                </a:extLst>
              </a:tr>
              <a:tr h="190500">
                <a:tc>
                  <a:txBody>
                    <a:bodyPr/>
                    <a:lstStyle/>
                    <a:p>
                      <a:pPr algn="l" fontAlgn="b"/>
                      <a:r>
                        <a:rPr lang="es-CO" sz="1400" u="none" strike="noStrike" dirty="0">
                          <a:effectLst/>
                        </a:rPr>
                        <a:t>SECRETARÍA DE HACIENDA</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15.679.913.749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137480904"/>
                  </a:ext>
                </a:extLst>
              </a:tr>
              <a:tr h="190500">
                <a:tc>
                  <a:txBody>
                    <a:bodyPr/>
                    <a:lstStyle/>
                    <a:p>
                      <a:pPr algn="l" fontAlgn="b"/>
                      <a:r>
                        <a:rPr lang="es-MX" sz="1400" u="none" strike="noStrike" dirty="0">
                          <a:effectLst/>
                        </a:rPr>
                        <a:t>SECRETARÍA DISTRITAL DE INTEGRACIÓN SOCIAL</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13.753.035.697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696756152"/>
                  </a:ext>
                </a:extLst>
              </a:tr>
            </a:tbl>
          </a:graphicData>
        </a:graphic>
      </p:graphicFrame>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611460" y="6229358"/>
            <a:ext cx="1463280" cy="562140"/>
          </a:xfrm>
          <a:prstGeom prst="rect">
            <a:avLst/>
          </a:prstGeom>
        </p:spPr>
      </p:pic>
    </p:spTree>
    <p:extLst>
      <p:ext uri="{BB962C8B-B14F-4D97-AF65-F5344CB8AC3E}">
        <p14:creationId xmlns:p14="http://schemas.microsoft.com/office/powerpoint/2010/main" val="595531231"/>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400826" y="424093"/>
            <a:ext cx="10069885" cy="738664"/>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TOP 10 DE ENTIDADES QUE MÁS HAN REGISTRADO</a:t>
            </a:r>
          </a:p>
          <a:p>
            <a:pPr algn="just"/>
            <a:r>
              <a:rPr lang="es-CO" sz="2100" b="1" dirty="0">
                <a:solidFill>
                  <a:schemeClr val="bg1"/>
                </a:solidFill>
                <a:latin typeface="Arial Black" panose="020B0A04020102020204" pitchFamily="34" charset="0"/>
                <a:cs typeface="Arial" panose="020B0604020202020204" pitchFamily="34" charset="0"/>
              </a:rPr>
              <a:t>PAGOS POR INTERESES MORATORIOS A PARTIR DE 2020</a:t>
            </a: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graphicFrame>
        <p:nvGraphicFramePr>
          <p:cNvPr id="3" name="Tabla 2"/>
          <p:cNvGraphicFramePr>
            <a:graphicFrameLocks noGrp="1"/>
          </p:cNvGraphicFramePr>
          <p:nvPr/>
        </p:nvGraphicFramePr>
        <p:xfrm>
          <a:off x="1576873" y="1480835"/>
          <a:ext cx="8485120" cy="4585335"/>
        </p:xfrm>
        <a:graphic>
          <a:graphicData uri="http://schemas.openxmlformats.org/drawingml/2006/table">
            <a:tbl>
              <a:tblPr>
                <a:tableStyleId>{5DA37D80-6434-44D0-A028-1B22A696006F}</a:tableStyleId>
              </a:tblPr>
              <a:tblGrid>
                <a:gridCol w="4366131">
                  <a:extLst>
                    <a:ext uri="{9D8B030D-6E8A-4147-A177-3AD203B41FA5}">
                      <a16:colId xmlns:a16="http://schemas.microsoft.com/office/drawing/2014/main" val="1829508324"/>
                    </a:ext>
                  </a:extLst>
                </a:gridCol>
                <a:gridCol w="1824124">
                  <a:extLst>
                    <a:ext uri="{9D8B030D-6E8A-4147-A177-3AD203B41FA5}">
                      <a16:colId xmlns:a16="http://schemas.microsoft.com/office/drawing/2014/main" val="830494029"/>
                    </a:ext>
                  </a:extLst>
                </a:gridCol>
                <a:gridCol w="2294865">
                  <a:extLst>
                    <a:ext uri="{9D8B030D-6E8A-4147-A177-3AD203B41FA5}">
                      <a16:colId xmlns:a16="http://schemas.microsoft.com/office/drawing/2014/main" val="1526672649"/>
                    </a:ext>
                  </a:extLst>
                </a:gridCol>
              </a:tblGrid>
              <a:tr h="199272">
                <a:tc>
                  <a:txBody>
                    <a:bodyPr/>
                    <a:lstStyle/>
                    <a:p>
                      <a:pPr algn="l" fontAlgn="ctr"/>
                      <a:r>
                        <a:rPr lang="es-CO" sz="1400" b="1" u="none" strike="noStrike" dirty="0">
                          <a:effectLst/>
                        </a:rPr>
                        <a:t>ENTIDAD</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ctr"/>
                      <a:r>
                        <a:rPr lang="es-CO" sz="1400" b="1" u="none" strike="noStrike" dirty="0">
                          <a:effectLst/>
                        </a:rPr>
                        <a:t>CANTIDAD DE PAGOS</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ctr"/>
                      <a:r>
                        <a:rPr lang="es-CO" sz="1400" b="1" u="none" strike="noStrike" dirty="0">
                          <a:effectLst/>
                        </a:rPr>
                        <a:t>VALOR DE PAGO EFECTIVO</a:t>
                      </a:r>
                      <a:endParaRPr lang="es-CO" sz="1400" b="1"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230580228"/>
                  </a:ext>
                </a:extLst>
              </a:tr>
              <a:tr h="388678">
                <a:tc>
                  <a:txBody>
                    <a:bodyPr/>
                    <a:lstStyle/>
                    <a:p>
                      <a:pPr algn="l" fontAlgn="b"/>
                      <a:r>
                        <a:rPr lang="es-CO" sz="1400" u="none" strike="noStrike" dirty="0">
                          <a:effectLst/>
                        </a:rPr>
                        <a:t>SECRETARÍA DE HACIENDA</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22</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10.152.845.345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357423799"/>
                  </a:ext>
                </a:extLst>
              </a:tr>
              <a:tr h="388678">
                <a:tc>
                  <a:txBody>
                    <a:bodyPr/>
                    <a:lstStyle/>
                    <a:p>
                      <a:pPr algn="l" fontAlgn="b"/>
                      <a:r>
                        <a:rPr lang="es-MX" sz="1400" u="none" strike="noStrike" dirty="0">
                          <a:effectLst/>
                        </a:rPr>
                        <a:t>SUBRED INTEGRADA DE SERVICIOS DE SALUD NORTE E.S.E.</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775.468.867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269393119"/>
                  </a:ext>
                </a:extLst>
              </a:tr>
              <a:tr h="388678">
                <a:tc>
                  <a:txBody>
                    <a:bodyPr/>
                    <a:lstStyle/>
                    <a:p>
                      <a:pPr algn="l" fontAlgn="b"/>
                      <a:r>
                        <a:rPr lang="es-CO" sz="1400" u="none" strike="noStrike" dirty="0">
                          <a:effectLst/>
                        </a:rPr>
                        <a:t>INSTITUTO DE DESARROLLO URBANO</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49</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456.958.473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099375308"/>
                  </a:ext>
                </a:extLst>
              </a:tr>
              <a:tr h="388678">
                <a:tc>
                  <a:txBody>
                    <a:bodyPr/>
                    <a:lstStyle/>
                    <a:p>
                      <a:pPr algn="l" fontAlgn="b"/>
                      <a:r>
                        <a:rPr lang="es-MX" sz="1400" u="none" strike="noStrike" dirty="0">
                          <a:effectLst/>
                        </a:rPr>
                        <a:t>SECRETARÍA DISTRITAL DE INTEGRACIÓN SOCIAL</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122</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343.480.892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251244930"/>
                  </a:ext>
                </a:extLst>
              </a:tr>
              <a:tr h="388678">
                <a:tc>
                  <a:txBody>
                    <a:bodyPr/>
                    <a:lstStyle/>
                    <a:p>
                      <a:pPr algn="l" fontAlgn="b"/>
                      <a:r>
                        <a:rPr lang="pt-BR" sz="1400" u="none" strike="noStrike" dirty="0">
                          <a:effectLst/>
                        </a:rPr>
                        <a:t>AGUAS DE BOGOTÁ S.A. ESP</a:t>
                      </a:r>
                      <a:endParaRPr lang="pt-BR"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209.780.846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772211958"/>
                  </a:ext>
                </a:extLst>
              </a:tr>
              <a:tr h="388678">
                <a:tc>
                  <a:txBody>
                    <a:bodyPr/>
                    <a:lstStyle/>
                    <a:p>
                      <a:pPr algn="l" fontAlgn="b"/>
                      <a:r>
                        <a:rPr lang="es-CO" sz="1400" u="none" strike="noStrike" dirty="0">
                          <a:effectLst/>
                        </a:rPr>
                        <a:t>SECRETARÍA DISTRITAL DE MOVILIDAD</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17</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137.220.067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185169460"/>
                  </a:ext>
                </a:extLst>
              </a:tr>
              <a:tr h="388678">
                <a:tc>
                  <a:txBody>
                    <a:bodyPr/>
                    <a:lstStyle/>
                    <a:p>
                      <a:pPr algn="l" fontAlgn="b"/>
                      <a:r>
                        <a:rPr lang="es-CO" sz="1400" u="none" strike="noStrike" dirty="0">
                          <a:effectLst/>
                        </a:rPr>
                        <a:t>SECRETARÍA DE GOBIERNO</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116.826.770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213975342"/>
                  </a:ext>
                </a:extLst>
              </a:tr>
              <a:tr h="388678">
                <a:tc>
                  <a:txBody>
                    <a:bodyPr/>
                    <a:lstStyle/>
                    <a:p>
                      <a:pPr algn="l" fontAlgn="b"/>
                      <a:r>
                        <a:rPr lang="es-MX" sz="1400" u="none" strike="noStrike" dirty="0">
                          <a:effectLst/>
                        </a:rPr>
                        <a:t>SECRETARÍA DE GOBIERNO FDL-BARRIOS UNIDOS</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116.826.770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933021326"/>
                  </a:ext>
                </a:extLst>
              </a:tr>
              <a:tr h="388678">
                <a:tc>
                  <a:txBody>
                    <a:bodyPr/>
                    <a:lstStyle/>
                    <a:p>
                      <a:pPr algn="l" fontAlgn="b"/>
                      <a:r>
                        <a:rPr lang="es-MX" sz="1400" u="none" strike="noStrike" dirty="0">
                          <a:effectLst/>
                        </a:rPr>
                        <a:t>SECRETARÍA DE GOBIERNO FDL-LA CANDELARIA</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72.100.334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15647323"/>
                  </a:ext>
                </a:extLst>
              </a:tr>
              <a:tr h="388678">
                <a:tc>
                  <a:txBody>
                    <a:bodyPr/>
                    <a:lstStyle/>
                    <a:p>
                      <a:pPr algn="l" fontAlgn="b"/>
                      <a:r>
                        <a:rPr lang="es-MX" sz="1400" u="none" strike="noStrike" dirty="0">
                          <a:effectLst/>
                        </a:rPr>
                        <a:t>SUBRED INTEGRADA DE SERVICIOS DE SALUD SUR E.S.E.</a:t>
                      </a:r>
                      <a:endParaRPr lang="es-MX"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r" fontAlgn="b"/>
                      <a:r>
                        <a:rPr lang="es-CO" sz="1400" u="none" strike="noStrike" dirty="0">
                          <a:effectLst/>
                        </a:rPr>
                        <a:t>13</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tc>
                  <a:txBody>
                    <a:bodyPr/>
                    <a:lstStyle/>
                    <a:p>
                      <a:pPr algn="l" fontAlgn="b"/>
                      <a:r>
                        <a:rPr lang="es-CO" sz="1400" u="none" strike="noStrike" dirty="0">
                          <a:effectLst/>
                        </a:rPr>
                        <a:t>                                         38.086.572 </a:t>
                      </a:r>
                      <a:endParaRPr lang="es-CO" sz="1400" b="0" i="0" u="none" strike="noStrike" dirty="0">
                        <a:solidFill>
                          <a:srgbClr val="000000"/>
                        </a:solid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195358003"/>
                  </a:ext>
                </a:extLst>
              </a:tr>
            </a:tbl>
          </a:graphicData>
        </a:graphic>
      </p:graphicFrame>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525293624"/>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5" name="Gráfico 14"/>
          <p:cNvGraphicFramePr>
            <a:graphicFrameLocks/>
          </p:cNvGraphicFramePr>
          <p:nvPr>
            <p:extLst>
              <p:ext uri="{D42A27DB-BD31-4B8C-83A1-F6EECF244321}">
                <p14:modId xmlns:p14="http://schemas.microsoft.com/office/powerpoint/2010/main" val="845176234"/>
              </p:ext>
            </p:extLst>
          </p:nvPr>
        </p:nvGraphicFramePr>
        <p:xfrm>
          <a:off x="6096000" y="2716341"/>
          <a:ext cx="5360856" cy="3521083"/>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008577FF-F5D4-45BB-B2D1-C11954BEF0E7}"/>
              </a:ext>
            </a:extLst>
          </p:cNvPr>
          <p:cNvSpPr txBox="1"/>
          <p:nvPr/>
        </p:nvSpPr>
        <p:spPr>
          <a:xfrm>
            <a:off x="1270389" y="177978"/>
            <a:ext cx="10069885" cy="738664"/>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PRODUCCIÓN DE POLÍTICAS DE PREVENCIÓN DEL DAÑO ANTIJURÍDICO</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55660" y="231538"/>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5" name="Marcador de contenido 4"/>
          <p:cNvSpPr>
            <a:spLocks noGrp="1"/>
          </p:cNvSpPr>
          <p:nvPr>
            <p:ph idx="1"/>
          </p:nvPr>
        </p:nvSpPr>
        <p:spPr>
          <a:xfrm>
            <a:off x="838200" y="1157669"/>
            <a:ext cx="10515600" cy="5019294"/>
          </a:xfrm>
        </p:spPr>
        <p:txBody>
          <a:bodyPr/>
          <a:lstStyle/>
          <a:p>
            <a:pPr marL="0" lvl="0" indent="0" algn="just" defTabSz="914377">
              <a:buNone/>
            </a:pPr>
            <a:r>
              <a:rPr lang="es-CO" sz="1600" dirty="0"/>
              <a:t>De conformidad con la información reportada en el Banco Virtual de Políticas de Prevención del Daño Antijurídico, a partir de la información allegada por las entidades y organismos distritales, se evidencia que varias entidades de los 15 sectores administrativos cuentan con políticas de prevención, sin embargo, no todas han remitido o reportado la adopción de PPDA.</a:t>
            </a:r>
          </a:p>
          <a:p>
            <a:pPr marL="0" lvl="0" indent="0" algn="just" defTabSz="914377">
              <a:lnSpc>
                <a:spcPct val="107000"/>
              </a:lnSpc>
              <a:spcAft>
                <a:spcPts val="800"/>
              </a:spcAft>
              <a:buNone/>
            </a:pPr>
            <a:r>
              <a:rPr lang="es-CO" sz="1600" dirty="0"/>
              <a:t>Así mismo, una vez analizadas las múltiples políticas de prevención recibidas, se identifica que los temas más recurrentes sobre los cuales las entidades distritales han expedido PPDA corresponden a los siguientes temas</a:t>
            </a:r>
            <a:r>
              <a:rPr lang="es-CO" sz="1400" kern="1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0" lvl="0" indent="0" algn="just" defTabSz="914377">
              <a:buNone/>
            </a:pPr>
            <a:r>
              <a:rPr lang="es-CO" sz="1200" dirty="0">
                <a:solidFill>
                  <a:prstClr val="black"/>
                </a:solidFill>
              </a:rPr>
              <a:t> </a:t>
            </a:r>
          </a:p>
          <a:p>
            <a:pPr marL="0" lvl="0" indent="0" algn="just" defTabSz="914377">
              <a:buNone/>
            </a:pPr>
            <a:endParaRPr lang="es-CO" sz="1200" dirty="0">
              <a:solidFill>
                <a:prstClr val="black"/>
              </a:solidFill>
            </a:endParaRPr>
          </a:p>
          <a:p>
            <a:pPr marL="0" indent="0">
              <a:buNone/>
            </a:pPr>
            <a:endParaRPr lang="es-CO" dirty="0"/>
          </a:p>
        </p:txBody>
      </p:sp>
      <p:pic>
        <p:nvPicPr>
          <p:cNvPr id="4" name="Imagen 3"/>
          <p:cNvPicPr>
            <a:picLocks noChangeAspect="1"/>
          </p:cNvPicPr>
          <p:nvPr/>
        </p:nvPicPr>
        <p:blipFill>
          <a:blip r:embed="rId5"/>
          <a:stretch>
            <a:fillRect/>
          </a:stretch>
        </p:blipFill>
        <p:spPr>
          <a:xfrm>
            <a:off x="1162396" y="3025833"/>
            <a:ext cx="4297048" cy="2795115"/>
          </a:xfrm>
          <a:prstGeom prst="rect">
            <a:avLst/>
          </a:prstGeom>
        </p:spPr>
      </p:pic>
      <p:pic>
        <p:nvPicPr>
          <p:cNvPr id="11" name="Imagen 10">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062525" y="6117397"/>
            <a:ext cx="1927831" cy="740603"/>
          </a:xfrm>
          <a:prstGeom prst="rect">
            <a:avLst/>
          </a:prstGeom>
        </p:spPr>
      </p:pic>
    </p:spTree>
    <p:extLst>
      <p:ext uri="{BB962C8B-B14F-4D97-AF65-F5344CB8AC3E}">
        <p14:creationId xmlns:p14="http://schemas.microsoft.com/office/powerpoint/2010/main" val="1844006111"/>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313868" y="423955"/>
            <a:ext cx="1006988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PREVENCIÓN DEL DAÑO ANTIJURÍDICO VS. LITIGIOSIDAD</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293741" y="380603"/>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pic>
        <p:nvPicPr>
          <p:cNvPr id="20" name="Imagen 19"/>
          <p:cNvPicPr>
            <a:picLocks noChangeAspect="1"/>
          </p:cNvPicPr>
          <p:nvPr/>
        </p:nvPicPr>
        <p:blipFill>
          <a:blip r:embed="rId4"/>
          <a:stretch>
            <a:fillRect/>
          </a:stretch>
        </p:blipFill>
        <p:spPr>
          <a:xfrm>
            <a:off x="551189" y="1228549"/>
            <a:ext cx="4924517" cy="3203267"/>
          </a:xfrm>
          <a:prstGeom prst="rect">
            <a:avLst/>
          </a:prstGeom>
        </p:spPr>
      </p:pic>
      <p:graphicFrame>
        <p:nvGraphicFramePr>
          <p:cNvPr id="4" name="Tabla 3">
            <a:extLst>
              <a:ext uri="{FF2B5EF4-FFF2-40B4-BE49-F238E27FC236}">
                <a16:creationId xmlns:a16="http://schemas.microsoft.com/office/drawing/2014/main" id="{872EB40E-0199-C8F0-1965-7807DFEACB9E}"/>
              </a:ext>
            </a:extLst>
          </p:cNvPr>
          <p:cNvGraphicFramePr>
            <a:graphicFrameLocks noGrp="1"/>
          </p:cNvGraphicFramePr>
          <p:nvPr/>
        </p:nvGraphicFramePr>
        <p:xfrm>
          <a:off x="7107644" y="1193220"/>
          <a:ext cx="4106225" cy="2215019"/>
        </p:xfrm>
        <a:graphic>
          <a:graphicData uri="http://schemas.openxmlformats.org/drawingml/2006/table">
            <a:tbl>
              <a:tblPr>
                <a:tableStyleId>{0505E3EF-67EA-436B-97B2-0124C06EBD24}</a:tableStyleId>
              </a:tblPr>
              <a:tblGrid>
                <a:gridCol w="2205503">
                  <a:extLst>
                    <a:ext uri="{9D8B030D-6E8A-4147-A177-3AD203B41FA5}">
                      <a16:colId xmlns:a16="http://schemas.microsoft.com/office/drawing/2014/main" val="912482539"/>
                    </a:ext>
                  </a:extLst>
                </a:gridCol>
                <a:gridCol w="1900722">
                  <a:extLst>
                    <a:ext uri="{9D8B030D-6E8A-4147-A177-3AD203B41FA5}">
                      <a16:colId xmlns:a16="http://schemas.microsoft.com/office/drawing/2014/main" val="3230605955"/>
                    </a:ext>
                  </a:extLst>
                </a:gridCol>
              </a:tblGrid>
              <a:tr h="234754">
                <a:tc>
                  <a:txBody>
                    <a:bodyPr/>
                    <a:lstStyle/>
                    <a:p>
                      <a:pPr algn="ctr" fontAlgn="b"/>
                      <a:r>
                        <a:rPr lang="es-CO" sz="1400" b="1" u="none" strike="noStrike" dirty="0">
                          <a:effectLst/>
                        </a:rPr>
                        <a:t>ENTIDAD</a:t>
                      </a:r>
                      <a:endParaRPr lang="es-CO" sz="1400" b="1"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400" b="1" u="none" strike="noStrike" dirty="0">
                          <a:effectLst/>
                        </a:rPr>
                        <a:t>TEMA PRINCIPAL</a:t>
                      </a:r>
                      <a:endParaRPr lang="es-CO" sz="1400" b="1"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103091736"/>
                  </a:ext>
                </a:extLst>
              </a:tr>
              <a:tr h="440895">
                <a:tc>
                  <a:txBody>
                    <a:bodyPr/>
                    <a:lstStyle/>
                    <a:p>
                      <a:pPr algn="ctr" fontAlgn="b"/>
                      <a:r>
                        <a:rPr lang="es-CO" sz="1400" u="none" strike="noStrike" dirty="0">
                          <a:effectLst/>
                        </a:rPr>
                        <a:t>SECRETARÍA DE EDUCACIÓN</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600" b="1" u="none" strike="noStrike" dirty="0">
                          <a:effectLst/>
                        </a:rPr>
                        <a:t>Prestaciones sociales</a:t>
                      </a:r>
                      <a:endParaRPr lang="es-CO" sz="1600" b="1"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2999668058"/>
                  </a:ext>
                </a:extLst>
              </a:tr>
              <a:tr h="440895">
                <a:tc>
                  <a:txBody>
                    <a:bodyPr/>
                    <a:lstStyle/>
                    <a:p>
                      <a:pPr algn="ctr" fontAlgn="b"/>
                      <a:r>
                        <a:rPr lang="es-CO" sz="1400" u="none" strike="noStrike" dirty="0">
                          <a:effectLst/>
                        </a:rPr>
                        <a:t>SUBRED REDES DE SALUD</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marL="0" algn="ctr" defTabSz="914400" rtl="0" eaLnBrk="1" fontAlgn="b" latinLnBrk="0" hangingPunct="1"/>
                      <a:r>
                        <a:rPr lang="es-CO" sz="1600" b="1" u="none" strike="noStrike" kern="1200" dirty="0">
                          <a:solidFill>
                            <a:schemeClr val="dk1"/>
                          </a:solidFill>
                          <a:effectLst/>
                          <a:latin typeface="+mn-lt"/>
                          <a:ea typeface="+mn-ea"/>
                          <a:cs typeface="+mn-cs"/>
                        </a:rPr>
                        <a:t>Contrato realidad</a:t>
                      </a:r>
                    </a:p>
                  </a:txBody>
                  <a:tcPr marL="9525" marR="9525" marT="9525" marB="0" anchor="ctr" anchorCtr="1"/>
                </a:tc>
                <a:extLst>
                  <a:ext uri="{0D108BD9-81ED-4DB2-BD59-A6C34878D82A}">
                    <a16:rowId xmlns:a16="http://schemas.microsoft.com/office/drawing/2014/main" val="933624439"/>
                  </a:ext>
                </a:extLst>
              </a:tr>
              <a:tr h="440895">
                <a:tc>
                  <a:txBody>
                    <a:bodyPr/>
                    <a:lstStyle/>
                    <a:p>
                      <a:pPr algn="ctr" fontAlgn="b"/>
                      <a:r>
                        <a:rPr lang="es-CO" sz="1400" u="none" strike="noStrike" dirty="0">
                          <a:effectLst/>
                        </a:rPr>
                        <a:t>SECRETARÍA DE MOVILIDAD</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400" u="none" strike="noStrike" dirty="0">
                          <a:effectLst/>
                        </a:rPr>
                        <a:t>Comparendos</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4039108318"/>
                  </a:ext>
                </a:extLst>
              </a:tr>
              <a:tr h="657580">
                <a:tc>
                  <a:txBody>
                    <a:bodyPr/>
                    <a:lstStyle/>
                    <a:p>
                      <a:pPr algn="ctr" fontAlgn="b"/>
                      <a:r>
                        <a:rPr lang="es-CO" sz="1400" u="none" strike="noStrike" dirty="0">
                          <a:effectLst/>
                        </a:rPr>
                        <a:t>E.A.A.B. </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tc>
                  <a:txBody>
                    <a:bodyPr/>
                    <a:lstStyle/>
                    <a:p>
                      <a:pPr algn="ctr" fontAlgn="b"/>
                      <a:r>
                        <a:rPr lang="es-CO" sz="1400" u="none" strike="noStrike" dirty="0">
                          <a:effectLst/>
                        </a:rPr>
                        <a:t>Expropiación-Adquisición de predios</a:t>
                      </a:r>
                      <a:endParaRPr lang="es-CO" sz="1400" b="0" i="0" u="none" strike="noStrike" dirty="0">
                        <a:pattFill prst="pct80">
                          <a:fgClr>
                            <a:schemeClr val="tx1"/>
                          </a:fgClr>
                          <a:bgClr>
                            <a:schemeClr val="tx1"/>
                          </a:bgClr>
                        </a:pattFill>
                        <a:effectLst/>
                        <a:latin typeface="Calibri" panose="020F0502020204030204" pitchFamily="34" charset="0"/>
                      </a:endParaRPr>
                    </a:p>
                  </a:txBody>
                  <a:tcPr marL="9525" marR="9525" marT="9525" marB="0" anchor="ctr" anchorCtr="1"/>
                </a:tc>
                <a:extLst>
                  <a:ext uri="{0D108BD9-81ED-4DB2-BD59-A6C34878D82A}">
                    <a16:rowId xmlns:a16="http://schemas.microsoft.com/office/drawing/2014/main" val="3771568626"/>
                  </a:ext>
                </a:extLst>
              </a:tr>
            </a:tbl>
          </a:graphicData>
        </a:graphic>
      </p:graphicFrame>
      <p:cxnSp>
        <p:nvCxnSpPr>
          <p:cNvPr id="10" name="Conector recto de flecha 9">
            <a:extLst>
              <a:ext uri="{FF2B5EF4-FFF2-40B4-BE49-F238E27FC236}">
                <a16:creationId xmlns:a16="http://schemas.microsoft.com/office/drawing/2014/main" id="{3A872178-1968-7C36-B605-E61FD911AAC4}"/>
              </a:ext>
            </a:extLst>
          </p:cNvPr>
          <p:cNvCxnSpPr>
            <a:cxnSpLocks/>
          </p:cNvCxnSpPr>
          <p:nvPr/>
        </p:nvCxnSpPr>
        <p:spPr>
          <a:xfrm flipV="1">
            <a:off x="3491345" y="1738092"/>
            <a:ext cx="3815542" cy="908341"/>
          </a:xfrm>
          <a:prstGeom prst="straightConnector1">
            <a:avLst/>
          </a:prstGeom>
          <a:ln w="50800">
            <a:solidFill>
              <a:srgbClr val="F1B633"/>
            </a:solidFill>
            <a:tailEnd type="triangle"/>
          </a:ln>
        </p:spPr>
        <p:style>
          <a:lnRef idx="3">
            <a:schemeClr val="accent1"/>
          </a:lnRef>
          <a:fillRef idx="0">
            <a:schemeClr val="accent1"/>
          </a:fillRef>
          <a:effectRef idx="2">
            <a:schemeClr val="accent1"/>
          </a:effectRef>
          <a:fontRef idx="minor">
            <a:schemeClr val="tx1"/>
          </a:fontRef>
        </p:style>
      </p:cxnSp>
      <p:cxnSp>
        <p:nvCxnSpPr>
          <p:cNvPr id="16" name="Conector recto de flecha 15">
            <a:extLst>
              <a:ext uri="{FF2B5EF4-FFF2-40B4-BE49-F238E27FC236}">
                <a16:creationId xmlns:a16="http://schemas.microsoft.com/office/drawing/2014/main" id="{BA948956-192A-C61A-90B9-F943D3476E7B}"/>
              </a:ext>
            </a:extLst>
          </p:cNvPr>
          <p:cNvCxnSpPr>
            <a:cxnSpLocks/>
          </p:cNvCxnSpPr>
          <p:nvPr/>
        </p:nvCxnSpPr>
        <p:spPr>
          <a:xfrm>
            <a:off x="1729047" y="1868818"/>
            <a:ext cx="5577840" cy="322589"/>
          </a:xfrm>
          <a:prstGeom prst="straightConnector1">
            <a:avLst/>
          </a:prstGeom>
          <a:ln w="47625" cap="flat" cmpd="sng" algn="ctr">
            <a:solidFill>
              <a:srgbClr val="F1B63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Estrella: 5 puntas 23">
            <a:extLst>
              <a:ext uri="{FF2B5EF4-FFF2-40B4-BE49-F238E27FC236}">
                <a16:creationId xmlns:a16="http://schemas.microsoft.com/office/drawing/2014/main" id="{0A587FDC-EE6B-6954-B9AD-3820FE33ECE1}"/>
              </a:ext>
            </a:extLst>
          </p:cNvPr>
          <p:cNvSpPr/>
          <p:nvPr/>
        </p:nvSpPr>
        <p:spPr>
          <a:xfrm>
            <a:off x="111562" y="1625498"/>
            <a:ext cx="158829" cy="15902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Título 24">
            <a:extLst>
              <a:ext uri="{FF2B5EF4-FFF2-40B4-BE49-F238E27FC236}">
                <a16:creationId xmlns:a16="http://schemas.microsoft.com/office/drawing/2014/main" id="{22B02247-2A81-D9ED-2ADC-EC96CAE5457B}"/>
              </a:ext>
            </a:extLst>
          </p:cNvPr>
          <p:cNvSpPr>
            <a:spLocks noGrp="1"/>
          </p:cNvSpPr>
          <p:nvPr>
            <p:ph type="title"/>
          </p:nvPr>
        </p:nvSpPr>
        <p:spPr>
          <a:xfrm>
            <a:off x="565286" y="4622734"/>
            <a:ext cx="10275988" cy="1264272"/>
          </a:xfrm>
        </p:spPr>
        <p:txBody>
          <a:bodyPr>
            <a:normAutofit/>
          </a:bodyPr>
          <a:lstStyle/>
          <a:p>
            <a:r>
              <a:rPr lang="es-CO" sz="1600" b="1" dirty="0"/>
              <a:t>De acuerdo con el informe de litigiosidad, estas políticas muestran ser eficaces.</a:t>
            </a:r>
          </a:p>
        </p:txBody>
      </p:sp>
      <p:sp>
        <p:nvSpPr>
          <p:cNvPr id="29" name="Estrella: 5 puntas 28">
            <a:extLst>
              <a:ext uri="{FF2B5EF4-FFF2-40B4-BE49-F238E27FC236}">
                <a16:creationId xmlns:a16="http://schemas.microsoft.com/office/drawing/2014/main" id="{B4E6B163-7A2E-7355-82D9-F9FCF009FB77}"/>
              </a:ext>
            </a:extLst>
          </p:cNvPr>
          <p:cNvSpPr/>
          <p:nvPr/>
        </p:nvSpPr>
        <p:spPr>
          <a:xfrm>
            <a:off x="6882938" y="2393687"/>
            <a:ext cx="215978" cy="199420"/>
          </a:xfrm>
          <a:prstGeom prst="star5">
            <a:avLst/>
          </a:prstGeom>
          <a:solidFill>
            <a:srgbClr val="C8102C"/>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3" name="Estrella: 5 puntas 32">
            <a:extLst>
              <a:ext uri="{FF2B5EF4-FFF2-40B4-BE49-F238E27FC236}">
                <a16:creationId xmlns:a16="http://schemas.microsoft.com/office/drawing/2014/main" id="{2F0FCCCB-B00E-2DA6-5BF7-5C3541875293}"/>
              </a:ext>
            </a:extLst>
          </p:cNvPr>
          <p:cNvSpPr/>
          <p:nvPr/>
        </p:nvSpPr>
        <p:spPr>
          <a:xfrm>
            <a:off x="293741" y="5115862"/>
            <a:ext cx="239421" cy="233842"/>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 name="Estrella: 5 puntas 33">
            <a:extLst>
              <a:ext uri="{FF2B5EF4-FFF2-40B4-BE49-F238E27FC236}">
                <a16:creationId xmlns:a16="http://schemas.microsoft.com/office/drawing/2014/main" id="{6C54B61D-7B95-E0E9-3291-5E6B1F15A450}"/>
              </a:ext>
            </a:extLst>
          </p:cNvPr>
          <p:cNvSpPr/>
          <p:nvPr/>
        </p:nvSpPr>
        <p:spPr>
          <a:xfrm>
            <a:off x="6882938" y="2913371"/>
            <a:ext cx="214994" cy="228672"/>
          </a:xfrm>
          <a:prstGeom prst="star5">
            <a:avLst/>
          </a:prstGeom>
          <a:solidFill>
            <a:srgbClr val="C8102C"/>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5" name="Estrella: 5 puntas 34">
            <a:extLst>
              <a:ext uri="{FF2B5EF4-FFF2-40B4-BE49-F238E27FC236}">
                <a16:creationId xmlns:a16="http://schemas.microsoft.com/office/drawing/2014/main" id="{8A179FB9-CF28-8955-1CD4-CA91DFA6D669}"/>
              </a:ext>
            </a:extLst>
          </p:cNvPr>
          <p:cNvSpPr/>
          <p:nvPr/>
        </p:nvSpPr>
        <p:spPr>
          <a:xfrm>
            <a:off x="300600" y="5565874"/>
            <a:ext cx="213334" cy="242540"/>
          </a:xfrm>
          <a:prstGeom prst="star5">
            <a:avLst/>
          </a:prstGeom>
          <a:solidFill>
            <a:srgbClr val="C8102C"/>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6" name="CuadroTexto 35">
            <a:extLst>
              <a:ext uri="{FF2B5EF4-FFF2-40B4-BE49-F238E27FC236}">
                <a16:creationId xmlns:a16="http://schemas.microsoft.com/office/drawing/2014/main" id="{542859C7-8812-3E80-DB59-656F372F3BA6}"/>
              </a:ext>
            </a:extLst>
          </p:cNvPr>
          <p:cNvSpPr txBox="1"/>
          <p:nvPr/>
        </p:nvSpPr>
        <p:spPr>
          <a:xfrm>
            <a:off x="565266" y="5486149"/>
            <a:ext cx="8947262" cy="584775"/>
          </a:xfrm>
          <a:prstGeom prst="rect">
            <a:avLst/>
          </a:prstGeom>
          <a:noFill/>
        </p:spPr>
        <p:txBody>
          <a:bodyPr wrap="square" rtlCol="0">
            <a:spAutoFit/>
          </a:bodyPr>
          <a:lstStyle/>
          <a:p>
            <a:pPr algn="just"/>
            <a:r>
              <a:rPr lang="es-CO" sz="1600" b="1" dirty="0">
                <a:latin typeface="+mj-lt"/>
                <a:ea typeface="+mj-ea"/>
                <a:cs typeface="+mj-cs"/>
              </a:rPr>
              <a:t>Estas temáticas de alta litigiosidad no cuentan con política (la existente en materia de expropiación corresponde al IDU</a:t>
            </a:r>
          </a:p>
        </p:txBody>
      </p:sp>
      <p:sp>
        <p:nvSpPr>
          <p:cNvPr id="37" name="Estrella: 5 puntas 36">
            <a:extLst>
              <a:ext uri="{FF2B5EF4-FFF2-40B4-BE49-F238E27FC236}">
                <a16:creationId xmlns:a16="http://schemas.microsoft.com/office/drawing/2014/main" id="{6F2E629F-938D-0DA4-58A9-90920DD1286D}"/>
              </a:ext>
            </a:extLst>
          </p:cNvPr>
          <p:cNvSpPr/>
          <p:nvPr/>
        </p:nvSpPr>
        <p:spPr>
          <a:xfrm>
            <a:off x="300600" y="6047318"/>
            <a:ext cx="241647" cy="253975"/>
          </a:xfrm>
          <a:prstGeom prst="star5">
            <a:avLst/>
          </a:prstGeom>
          <a:solidFill>
            <a:srgbClr val="FFC000"/>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8" name="Estrella: 5 puntas 37">
            <a:extLst>
              <a:ext uri="{FF2B5EF4-FFF2-40B4-BE49-F238E27FC236}">
                <a16:creationId xmlns:a16="http://schemas.microsoft.com/office/drawing/2014/main" id="{E2DAA2DC-2DEF-B7F2-EBEF-BF8FFDBA672F}"/>
              </a:ext>
            </a:extLst>
          </p:cNvPr>
          <p:cNvSpPr/>
          <p:nvPr/>
        </p:nvSpPr>
        <p:spPr>
          <a:xfrm>
            <a:off x="6907876" y="1957946"/>
            <a:ext cx="199767" cy="228301"/>
          </a:xfrm>
          <a:prstGeom prst="star5">
            <a:avLst/>
          </a:prstGeom>
          <a:solidFill>
            <a:srgbClr val="FFC000"/>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Estrella: 5 puntas 38">
            <a:extLst>
              <a:ext uri="{FF2B5EF4-FFF2-40B4-BE49-F238E27FC236}">
                <a16:creationId xmlns:a16="http://schemas.microsoft.com/office/drawing/2014/main" id="{4E02D0C9-1A8F-8231-87F6-AEBF136FE9A5}"/>
              </a:ext>
            </a:extLst>
          </p:cNvPr>
          <p:cNvSpPr/>
          <p:nvPr/>
        </p:nvSpPr>
        <p:spPr>
          <a:xfrm>
            <a:off x="6882938" y="1501983"/>
            <a:ext cx="215978" cy="228586"/>
          </a:xfrm>
          <a:prstGeom prst="star5">
            <a:avLst/>
          </a:prstGeom>
          <a:solidFill>
            <a:srgbClr val="FFC000"/>
          </a:solidFill>
          <a:effectLst>
            <a:outerShdw blurRad="50800" dist="50800" dir="5400000" algn="ctr" rotWithShape="0">
              <a:srgbClr val="FFFF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CuadroTexto 39">
            <a:extLst>
              <a:ext uri="{FF2B5EF4-FFF2-40B4-BE49-F238E27FC236}">
                <a16:creationId xmlns:a16="http://schemas.microsoft.com/office/drawing/2014/main" id="{8BE79269-7985-5735-63E0-A1CD372B2CAE}"/>
              </a:ext>
            </a:extLst>
          </p:cNvPr>
          <p:cNvSpPr txBox="1"/>
          <p:nvPr/>
        </p:nvSpPr>
        <p:spPr>
          <a:xfrm>
            <a:off x="565286" y="6025256"/>
            <a:ext cx="9156730" cy="338554"/>
          </a:xfrm>
          <a:prstGeom prst="rect">
            <a:avLst/>
          </a:prstGeom>
          <a:noFill/>
        </p:spPr>
        <p:txBody>
          <a:bodyPr wrap="square" rtlCol="0">
            <a:spAutoFit/>
          </a:bodyPr>
          <a:lstStyle/>
          <a:p>
            <a:r>
              <a:rPr lang="es-CO" sz="1600" b="1" dirty="0">
                <a:latin typeface="+mj-lt"/>
                <a:ea typeface="+mj-ea"/>
                <a:cs typeface="+mj-cs"/>
              </a:rPr>
              <a:t>Estas temáticas pese a contar con políticas no han reducido su litigiosidad.</a:t>
            </a:r>
          </a:p>
        </p:txBody>
      </p:sp>
      <p:graphicFrame>
        <p:nvGraphicFramePr>
          <p:cNvPr id="5" name="Tabla 4">
            <a:extLst>
              <a:ext uri="{FF2B5EF4-FFF2-40B4-BE49-F238E27FC236}">
                <a16:creationId xmlns:a16="http://schemas.microsoft.com/office/drawing/2014/main" id="{55A3C8FF-C55F-59B9-F687-6C713514F2EB}"/>
              </a:ext>
            </a:extLst>
          </p:cNvPr>
          <p:cNvGraphicFramePr>
            <a:graphicFrameLocks noGrp="1"/>
          </p:cNvGraphicFramePr>
          <p:nvPr/>
        </p:nvGraphicFramePr>
        <p:xfrm>
          <a:off x="7139934" y="3556833"/>
          <a:ext cx="4073935" cy="1169653"/>
        </p:xfrm>
        <a:graphic>
          <a:graphicData uri="http://schemas.openxmlformats.org/drawingml/2006/table">
            <a:tbl>
              <a:tblPr>
                <a:tableStyleId>{0505E3EF-67EA-436B-97B2-0124C06EBD24}</a:tableStyleId>
              </a:tblPr>
              <a:tblGrid>
                <a:gridCol w="4073935">
                  <a:extLst>
                    <a:ext uri="{9D8B030D-6E8A-4147-A177-3AD203B41FA5}">
                      <a16:colId xmlns:a16="http://schemas.microsoft.com/office/drawing/2014/main" val="1393009866"/>
                    </a:ext>
                  </a:extLst>
                </a:gridCol>
              </a:tblGrid>
              <a:tr h="225857">
                <a:tc>
                  <a:txBody>
                    <a:bodyPr/>
                    <a:lstStyle/>
                    <a:p>
                      <a:pPr algn="ctr" fontAlgn="ctr"/>
                      <a:r>
                        <a:rPr lang="es-CO" sz="1400" b="1" u="none" strike="noStrike" dirty="0">
                          <a:effectLst/>
                        </a:rPr>
                        <a:t>DERECHOS FUNDAMENTALES VULNERADOS</a:t>
                      </a:r>
                      <a:endParaRPr lang="es-CO"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21384504"/>
                  </a:ext>
                </a:extLst>
              </a:tr>
              <a:tr h="235678">
                <a:tc>
                  <a:txBody>
                    <a:bodyPr/>
                    <a:lstStyle/>
                    <a:p>
                      <a:pPr algn="ctr" fontAlgn="ctr"/>
                      <a:r>
                        <a:rPr lang="es-CO" sz="1600" b="1" u="none" strike="noStrike" kern="1200" dirty="0">
                          <a:solidFill>
                            <a:schemeClr val="dk1"/>
                          </a:solidFill>
                          <a:effectLst/>
                          <a:latin typeface="+mn-lt"/>
                          <a:ea typeface="+mn-ea"/>
                          <a:cs typeface="+mn-cs"/>
                        </a:rPr>
                        <a:t>PETICIÓN</a:t>
                      </a:r>
                    </a:p>
                  </a:txBody>
                  <a:tcPr marL="7620" marR="7620" marT="7620" marB="0" anchor="ctr"/>
                </a:tc>
                <a:extLst>
                  <a:ext uri="{0D108BD9-81ED-4DB2-BD59-A6C34878D82A}">
                    <a16:rowId xmlns:a16="http://schemas.microsoft.com/office/drawing/2014/main" val="4133361820"/>
                  </a:ext>
                </a:extLst>
              </a:tr>
              <a:tr h="186975">
                <a:tc>
                  <a:txBody>
                    <a:bodyPr/>
                    <a:lstStyle/>
                    <a:p>
                      <a:pPr algn="ctr" fontAlgn="ctr"/>
                      <a:r>
                        <a:rPr lang="es-CO" sz="1400" u="none" strike="noStrike" dirty="0">
                          <a:effectLst/>
                        </a:rPr>
                        <a:t>SALUD</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42828598"/>
                  </a:ext>
                </a:extLst>
              </a:tr>
              <a:tr h="235678">
                <a:tc>
                  <a:txBody>
                    <a:bodyPr/>
                    <a:lstStyle/>
                    <a:p>
                      <a:pPr algn="ctr" fontAlgn="ctr"/>
                      <a:r>
                        <a:rPr lang="es-CO" sz="1400" u="none" strike="noStrike" dirty="0">
                          <a:effectLst/>
                        </a:rPr>
                        <a:t>DEBIDO PROCESO</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1108207"/>
                  </a:ext>
                </a:extLst>
              </a:tr>
              <a:tr h="235678">
                <a:tc>
                  <a:txBody>
                    <a:bodyPr/>
                    <a:lstStyle/>
                    <a:p>
                      <a:pPr algn="ctr" fontAlgn="ctr"/>
                      <a:r>
                        <a:rPr lang="es-CO" sz="1400" u="none" strike="noStrike" dirty="0">
                          <a:effectLst/>
                        </a:rPr>
                        <a:t>SALUD -- VIDA</a:t>
                      </a:r>
                      <a:endParaRPr lang="es-CO"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26712725"/>
                  </a:ext>
                </a:extLst>
              </a:tr>
            </a:tbl>
          </a:graphicData>
        </a:graphic>
      </p:graphicFrame>
      <p:pic>
        <p:nvPicPr>
          <p:cNvPr id="3" name="Imagen 2"/>
          <p:cNvPicPr>
            <a:picLocks noChangeAspect="1"/>
          </p:cNvPicPr>
          <p:nvPr/>
        </p:nvPicPr>
        <p:blipFill>
          <a:blip r:embed="rId5"/>
          <a:stretch>
            <a:fillRect/>
          </a:stretch>
        </p:blipFill>
        <p:spPr>
          <a:xfrm>
            <a:off x="6824608" y="3720870"/>
            <a:ext cx="331731" cy="393930"/>
          </a:xfrm>
          <a:prstGeom prst="rect">
            <a:avLst/>
          </a:prstGeom>
        </p:spPr>
      </p:pic>
      <p:pic>
        <p:nvPicPr>
          <p:cNvPr id="26" name="Imagen 25">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568369034"/>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313868" y="423955"/>
            <a:ext cx="1006988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100" b="1" dirty="0">
                <a:solidFill>
                  <a:schemeClr val="bg1"/>
                </a:solidFill>
                <a:latin typeface="Arial Black" panose="020B0A04020102020204" pitchFamily="34" charset="0"/>
                <a:cs typeface="Arial" panose="020B0604020202020204" pitchFamily="34" charset="0"/>
              </a:rPr>
              <a:t>CONCLUSIONES EN MATERIA DE PPDA</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271496" y="373941"/>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19" name="Título 18"/>
          <p:cNvSpPr>
            <a:spLocks noGrp="1"/>
          </p:cNvSpPr>
          <p:nvPr>
            <p:ph type="title"/>
          </p:nvPr>
        </p:nvSpPr>
        <p:spPr>
          <a:xfrm>
            <a:off x="868153" y="940395"/>
            <a:ext cx="10515600" cy="1325563"/>
          </a:xfrm>
        </p:spPr>
        <p:txBody>
          <a:bodyPr>
            <a:normAutofit/>
          </a:bodyPr>
          <a:lstStyle/>
          <a:p>
            <a:pPr algn="just">
              <a:lnSpc>
                <a:spcPct val="107000"/>
              </a:lnSpc>
              <a:spcAft>
                <a:spcPts val="800"/>
              </a:spcAft>
            </a:pPr>
            <a:br>
              <a:rPr lang="es-MX" sz="1300" dirty="0">
                <a:latin typeface="Arial" panose="020B0604020202020204" pitchFamily="34" charset="0"/>
                <a:cs typeface="Arial" panose="020B0604020202020204" pitchFamily="34" charset="0"/>
              </a:rPr>
            </a:br>
            <a:br>
              <a:rPr lang="es-MX" sz="1300" dirty="0">
                <a:latin typeface="Arial" panose="020B0604020202020204" pitchFamily="34" charset="0"/>
                <a:cs typeface="Arial" panose="020B0604020202020204" pitchFamily="34" charset="0"/>
              </a:rPr>
            </a:br>
            <a:endParaRPr lang="es-CO" sz="1100" dirty="0"/>
          </a:p>
        </p:txBody>
      </p:sp>
      <p:sp>
        <p:nvSpPr>
          <p:cNvPr id="4" name="Marcador de contenido 3"/>
          <p:cNvSpPr>
            <a:spLocks noGrp="1"/>
          </p:cNvSpPr>
          <p:nvPr>
            <p:ph idx="1"/>
          </p:nvPr>
        </p:nvSpPr>
        <p:spPr>
          <a:xfrm>
            <a:off x="838199" y="1354978"/>
            <a:ext cx="10632511" cy="4468306"/>
          </a:xfrm>
        </p:spPr>
        <p:txBody>
          <a:bodyPr>
            <a:noAutofit/>
          </a:bodyPr>
          <a:lstStyle/>
          <a:p>
            <a:pPr marL="0" indent="0" algn="just">
              <a:buNone/>
            </a:pPr>
            <a:r>
              <a:rPr lang="es-MX" sz="1800" dirty="0">
                <a:solidFill>
                  <a:prstClr val="black"/>
                </a:solidFill>
                <a:latin typeface="+mj-lt"/>
                <a:ea typeface="+mj-ea"/>
                <a:cs typeface="Arial" panose="020B0604020202020204" pitchFamily="34" charset="0"/>
              </a:rPr>
              <a:t>1. De acuerdo con el análisis de las cifras reportadas, se tiene que los principales temas litigiosos en el Distrito Capital corresponden a Prestaciones sociales, contrato realidad, comparendos y expropiación, mientras que los </a:t>
            </a:r>
            <a:r>
              <a:rPr lang="es-CO" sz="1800" kern="100" dirty="0">
                <a:solidFill>
                  <a:prstClr val="black"/>
                </a:solidFill>
                <a:latin typeface="+mj-lt"/>
                <a:ea typeface="Calibri" panose="020F0502020204030204" pitchFamily="34" charset="0"/>
                <a:cs typeface="Arial" panose="020B0604020202020204" pitchFamily="34" charset="0"/>
              </a:rPr>
              <a:t>temas más recurrentes sobre los cuales las entidades distritales han expedido políticas de prevención del daño antijurídico son : contratación, contrato realidad, derecho de petición y defensa judicial.</a:t>
            </a:r>
            <a:br>
              <a:rPr lang="es-CO" sz="1800" kern="100" dirty="0">
                <a:solidFill>
                  <a:prstClr val="black"/>
                </a:solidFill>
                <a:latin typeface="+mj-lt"/>
                <a:ea typeface="Calibri" panose="020F0502020204030204" pitchFamily="34" charset="0"/>
                <a:cs typeface="Arial" panose="020B0604020202020204" pitchFamily="34" charset="0"/>
              </a:rPr>
            </a:br>
            <a:br>
              <a:rPr lang="es-CO" sz="1800" kern="100" dirty="0">
                <a:solidFill>
                  <a:prstClr val="black"/>
                </a:solidFill>
                <a:latin typeface="+mj-lt"/>
                <a:ea typeface="Calibri" panose="020F0502020204030204" pitchFamily="34" charset="0"/>
                <a:cs typeface="Arial" panose="020B0604020202020204" pitchFamily="34" charset="0"/>
              </a:rPr>
            </a:br>
            <a:r>
              <a:rPr lang="es-CO" sz="1800" kern="100" dirty="0">
                <a:solidFill>
                  <a:prstClr val="black"/>
                </a:solidFill>
                <a:latin typeface="+mj-lt"/>
                <a:ea typeface="Calibri" panose="020F0502020204030204" pitchFamily="34" charset="0"/>
                <a:cs typeface="Arial" panose="020B0604020202020204" pitchFamily="34" charset="0"/>
              </a:rPr>
              <a:t>2. Es necesario evaluar la eficacia de las PPDA de contrato realidad y prestaciones sociales, puesto que se encuentra una alta litigiosidad aun cuando cuentan con políticas a fines formuladas.</a:t>
            </a:r>
            <a:br>
              <a:rPr lang="es-CO" sz="1800" kern="100" dirty="0">
                <a:solidFill>
                  <a:prstClr val="black"/>
                </a:solidFill>
                <a:latin typeface="+mj-lt"/>
                <a:ea typeface="Calibri" panose="020F0502020204030204" pitchFamily="34" charset="0"/>
                <a:cs typeface="Arial" panose="020B0604020202020204" pitchFamily="34" charset="0"/>
              </a:rPr>
            </a:br>
            <a:br>
              <a:rPr lang="es-CO" sz="1800" kern="100" dirty="0">
                <a:solidFill>
                  <a:prstClr val="black"/>
                </a:solidFill>
                <a:latin typeface="+mj-lt"/>
                <a:ea typeface="Calibri" panose="020F0502020204030204" pitchFamily="34" charset="0"/>
                <a:cs typeface="Arial" panose="020B0604020202020204" pitchFamily="34" charset="0"/>
              </a:rPr>
            </a:br>
            <a:r>
              <a:rPr lang="es-CO" sz="1800" kern="100" dirty="0">
                <a:solidFill>
                  <a:prstClr val="black"/>
                </a:solidFill>
                <a:latin typeface="+mj-lt"/>
                <a:ea typeface="Calibri" panose="020F0502020204030204" pitchFamily="34" charset="0"/>
                <a:cs typeface="Arial" panose="020B0604020202020204" pitchFamily="34" charset="0"/>
              </a:rPr>
              <a:t>3. Las temáticas de alta litigiosidad por comparendos y expropiación y adquisición de predios, no  cuenta con políticas por parte de las entidades más demandadas en el Banco</a:t>
            </a:r>
          </a:p>
          <a:p>
            <a:pPr marL="0" indent="0" algn="just">
              <a:buNone/>
            </a:pPr>
            <a:r>
              <a:rPr lang="es-MX" sz="1800" kern="100" dirty="0">
                <a:solidFill>
                  <a:prstClr val="black"/>
                </a:solidFill>
                <a:latin typeface="+mj-lt"/>
                <a:cs typeface="Arial" panose="020B0604020202020204" pitchFamily="34" charset="0"/>
              </a:rPr>
              <a:t>4. Dos de las entidades con más alta litigiosidad (EAAB y Secretaria de Hacienda) cuentan con una o cero políticas reportadas ante la secretaría Jurídica Distrital.</a:t>
            </a:r>
          </a:p>
          <a:p>
            <a:pPr marL="0" indent="0" algn="just">
              <a:buNone/>
            </a:pPr>
            <a:endParaRPr lang="es-MX" sz="1800" b="1" kern="100" dirty="0">
              <a:solidFill>
                <a:prstClr val="black"/>
              </a:solidFill>
              <a:latin typeface="+mj-lt"/>
              <a:cs typeface="Arial" panose="020B0604020202020204" pitchFamily="34" charset="0"/>
            </a:endParaRPr>
          </a:p>
          <a:p>
            <a:pPr marL="0" indent="0" algn="just">
              <a:buNone/>
            </a:pPr>
            <a:r>
              <a:rPr lang="es-MX" sz="1800" b="1" kern="100" dirty="0">
                <a:solidFill>
                  <a:prstClr val="black"/>
                </a:solidFill>
                <a:latin typeface="+mj-lt"/>
                <a:cs typeface="Arial" panose="020B0604020202020204" pitchFamily="34" charset="0"/>
              </a:rPr>
              <a:t>Teniendo en cuenta las principales conclusiones del análisis de litigiosidad del Distrito, frente a la producción de PPDA por parte de los Comités de Conciliación, se tiene que es necesario fortalecer la función de seguimiento y verificación de eficacia de estas políticas, procurando una prevención del daño efectiva.</a:t>
            </a:r>
            <a:endParaRPr lang="es-CO" sz="1800" b="1" dirty="0">
              <a:latin typeface="+mj-lt"/>
            </a:endParaRPr>
          </a:p>
        </p:txBody>
      </p:sp>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177883332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sp>
        <p:nvSpPr>
          <p:cNvPr id="43" name="CuadroTexto 42">
            <a:extLst>
              <a:ext uri="{FF2B5EF4-FFF2-40B4-BE49-F238E27FC236}">
                <a16:creationId xmlns:a16="http://schemas.microsoft.com/office/drawing/2014/main" id="{181E88C6-634B-D19F-3119-3B974A400AA3}"/>
              </a:ext>
            </a:extLst>
          </p:cNvPr>
          <p:cNvSpPr txBox="1"/>
          <p:nvPr/>
        </p:nvSpPr>
        <p:spPr>
          <a:xfrm>
            <a:off x="882221" y="424871"/>
            <a:ext cx="6222667" cy="307777"/>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1400" b="1" dirty="0">
                <a:solidFill>
                  <a:schemeClr val="bg1"/>
                </a:solidFill>
                <a:latin typeface="Arial Black" panose="020B0A04020102020204" pitchFamily="34" charset="0"/>
                <a:cs typeface="Arial" panose="020B0604020202020204" pitchFamily="34" charset="0"/>
              </a:rPr>
              <a:t>Generalidades y Balance del Comité Jurídico 2020 -2023</a:t>
            </a:r>
          </a:p>
        </p:txBody>
      </p:sp>
      <p:pic>
        <p:nvPicPr>
          <p:cNvPr id="44" name="Imagen 43"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5" name="CuadroTexto 44">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
        <p:nvSpPr>
          <p:cNvPr id="46" name="Google Shape;2787;p63">
            <a:hlinkClick r:id="rId6" action="ppaction://hlinksldjump"/>
          </p:cNvPr>
          <p:cNvSpPr txBox="1">
            <a:spLocks noGrp="1"/>
          </p:cNvSpPr>
          <p:nvPr>
            <p:ph type="title"/>
          </p:nvPr>
        </p:nvSpPr>
        <p:spPr>
          <a:xfrm>
            <a:off x="669581" y="1792678"/>
            <a:ext cx="3902419" cy="334630"/>
          </a:xfrm>
          <a:prstGeom prst="rect">
            <a:avLst/>
          </a:prstGeom>
        </p:spPr>
        <p:txBody>
          <a:bodyPr spcFirstLastPara="1" wrap="square" lIns="91425" tIns="91425" rIns="91425" bIns="91425" anchor="ctr" anchorCtr="0">
            <a:noAutofit/>
          </a:bodyPr>
          <a:lstStyle/>
          <a:p>
            <a:pPr lvl="0"/>
            <a:r>
              <a:rPr lang="es-MX" sz="1400" b="1" dirty="0">
                <a:latin typeface="Arial Black" panose="020B0A04020102020204" pitchFamily="34" charset="0"/>
                <a:ea typeface="+mn-ea"/>
                <a:cs typeface="Arial" panose="020B0604020202020204" pitchFamily="34" charset="0"/>
              </a:rPr>
              <a:t>Coordinar la Gestión Jurídica Distrital</a:t>
            </a:r>
            <a:endParaRPr sz="1400" b="1" dirty="0">
              <a:latin typeface="Arial Black" panose="020B0A04020102020204" pitchFamily="34" charset="0"/>
              <a:ea typeface="+mn-ea"/>
              <a:cs typeface="Arial" panose="020B0604020202020204" pitchFamily="34" charset="0"/>
            </a:endParaRPr>
          </a:p>
        </p:txBody>
      </p:sp>
      <p:pic>
        <p:nvPicPr>
          <p:cNvPr id="47" name="Imagen 46">
            <a:extLst>
              <a:ext uri="{FF2B5EF4-FFF2-40B4-BE49-F238E27FC236}">
                <a16:creationId xmlns:a16="http://schemas.microsoft.com/office/drawing/2014/main" id="{B7D47A72-D4DD-4A43-86E5-6543510D0AEF}"/>
              </a:ext>
            </a:extLst>
          </p:cNvPr>
          <p:cNvPicPr>
            <a:picLocks noChangeAspect="1"/>
          </p:cNvPicPr>
          <p:nvPr/>
        </p:nvPicPr>
        <p:blipFill>
          <a:blip r:embed="rId7">
            <a:clrChange>
              <a:clrFrom>
                <a:srgbClr val="FDFFFF"/>
              </a:clrFrom>
              <a:clrTo>
                <a:srgbClr val="FDFFFF">
                  <a:alpha val="0"/>
                </a:srgbClr>
              </a:clrTo>
            </a:clrChange>
            <a:extLst>
              <a:ext uri="{BEBA8EAE-BF5A-486C-A8C5-ECC9F3942E4B}">
                <a14:imgProps xmlns:a14="http://schemas.microsoft.com/office/drawing/2010/main">
                  <a14:imgLayer r:embed="rId8">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48" name="CuadroTexto 47"/>
          <p:cNvSpPr txBox="1"/>
          <p:nvPr/>
        </p:nvSpPr>
        <p:spPr>
          <a:xfrm>
            <a:off x="4856841" y="1201768"/>
            <a:ext cx="2248047" cy="534762"/>
          </a:xfrm>
          <a:prstGeom prst="rect">
            <a:avLst/>
          </a:prstGeom>
          <a:noFill/>
        </p:spPr>
        <p:txBody>
          <a:bodyPr wrap="square" rtlCol="0">
            <a:spAutoFit/>
          </a:bodyPr>
          <a:lstStyle/>
          <a:p>
            <a:pPr algn="ctr">
              <a:lnSpc>
                <a:spcPts val="1700"/>
              </a:lnSpc>
            </a:pPr>
            <a:r>
              <a:rPr lang="es-MX" sz="1400" b="1" dirty="0"/>
              <a:t>Decreto 139 de 2017</a:t>
            </a:r>
          </a:p>
          <a:p>
            <a:pPr algn="ctr">
              <a:lnSpc>
                <a:spcPts val="1700"/>
              </a:lnSpc>
            </a:pPr>
            <a:r>
              <a:rPr lang="es-MX" sz="1400" b="1" dirty="0"/>
              <a:t>Acuerdo 001 2019</a:t>
            </a:r>
            <a:r>
              <a:rPr lang="es-MX" b="1" dirty="0"/>
              <a:t> </a:t>
            </a:r>
            <a:endParaRPr lang="es-CO" b="1" dirty="0"/>
          </a:p>
        </p:txBody>
      </p:sp>
      <p:sp>
        <p:nvSpPr>
          <p:cNvPr id="49" name="Rectángulo 48"/>
          <p:cNvSpPr/>
          <p:nvPr/>
        </p:nvSpPr>
        <p:spPr>
          <a:xfrm>
            <a:off x="6018241" y="2182086"/>
            <a:ext cx="2749471" cy="305234"/>
          </a:xfrm>
          <a:prstGeom prst="rect">
            <a:avLst/>
          </a:prstGeom>
        </p:spPr>
        <p:txBody>
          <a:bodyPr wrap="none">
            <a:spAutoFit/>
          </a:bodyPr>
          <a:lstStyle/>
          <a:p>
            <a:r>
              <a:rPr lang="es-MX" b="1" dirty="0">
                <a:latin typeface="Arial Black" panose="020B0A04020102020204" pitchFamily="34" charset="0"/>
                <a:cs typeface="Arial" panose="020B0604020202020204" pitchFamily="34" charset="0"/>
              </a:rPr>
              <a:t>Balance 2020 - 2023</a:t>
            </a:r>
          </a:p>
        </p:txBody>
      </p:sp>
      <p:sp>
        <p:nvSpPr>
          <p:cNvPr id="50" name="CuadroTexto 49"/>
          <p:cNvSpPr txBox="1"/>
          <p:nvPr/>
        </p:nvSpPr>
        <p:spPr>
          <a:xfrm>
            <a:off x="1886351" y="2179833"/>
            <a:ext cx="3516073" cy="1477328"/>
          </a:xfrm>
          <a:prstGeom prst="rect">
            <a:avLst/>
          </a:prstGeom>
          <a:noFill/>
        </p:spPr>
        <p:txBody>
          <a:bodyPr wrap="square" rtlCol="0">
            <a:spAutoFit/>
          </a:bodyPr>
          <a:lstStyle/>
          <a:p>
            <a:r>
              <a:rPr lang="es-CO" sz="1500" dirty="0">
                <a:latin typeface="+mj-lt"/>
              </a:rPr>
              <a:t>Asuntos jurídicos de alta importancia Análisis, evaluación y decisión</a:t>
            </a:r>
          </a:p>
          <a:p>
            <a:pPr lvl="0"/>
            <a:r>
              <a:rPr lang="es-CO" sz="1500" dirty="0">
                <a:latin typeface="+mj-lt"/>
              </a:rPr>
              <a:t>Recomendaciones</a:t>
            </a:r>
          </a:p>
          <a:p>
            <a:pPr lvl="0"/>
            <a:r>
              <a:rPr lang="es-CO" sz="1500" dirty="0">
                <a:latin typeface="+mj-lt"/>
              </a:rPr>
              <a:t>Seguimiento de políticas y lineamientos jurídicos.  </a:t>
            </a:r>
          </a:p>
          <a:p>
            <a:r>
              <a:rPr lang="es-CO" sz="1500" dirty="0">
                <a:latin typeface="+mj-lt"/>
              </a:rPr>
              <a:t>Proponer lineamientos</a:t>
            </a:r>
          </a:p>
        </p:txBody>
      </p:sp>
      <p:sp>
        <p:nvSpPr>
          <p:cNvPr id="51" name="CuadroTexto 50"/>
          <p:cNvSpPr txBox="1"/>
          <p:nvPr/>
        </p:nvSpPr>
        <p:spPr>
          <a:xfrm>
            <a:off x="-79129" y="4469892"/>
            <a:ext cx="3770256" cy="1477328"/>
          </a:xfrm>
          <a:prstGeom prst="rect">
            <a:avLst/>
          </a:prstGeom>
          <a:noFill/>
        </p:spPr>
        <p:txBody>
          <a:bodyPr wrap="square" rtlCol="0">
            <a:spAutoFit/>
          </a:bodyPr>
          <a:lstStyle/>
          <a:p>
            <a:pPr algn="r"/>
            <a:r>
              <a:rPr lang="es-ES" sz="1500" dirty="0">
                <a:latin typeface="+mj-lt"/>
              </a:rPr>
              <a:t>Secretario</a:t>
            </a:r>
            <a:r>
              <a:rPr lang="es-ES" sz="1500" dirty="0"/>
              <a:t>/a</a:t>
            </a:r>
            <a:r>
              <a:rPr lang="es-ES" sz="1500" dirty="0">
                <a:latin typeface="+mj-lt"/>
              </a:rPr>
              <a:t> Jurídico </a:t>
            </a:r>
          </a:p>
          <a:p>
            <a:pPr algn="r"/>
            <a:r>
              <a:rPr lang="es-ES" sz="1500" dirty="0">
                <a:latin typeface="+mj-lt"/>
              </a:rPr>
              <a:t>Subsecretario/a Jurídico</a:t>
            </a:r>
            <a:endParaRPr lang="es-CO" sz="1500" dirty="0">
              <a:latin typeface="+mj-lt"/>
            </a:endParaRPr>
          </a:p>
          <a:p>
            <a:pPr algn="r"/>
            <a:r>
              <a:rPr lang="es-ES" sz="1500" dirty="0">
                <a:latin typeface="+mj-lt"/>
              </a:rPr>
              <a:t> Subsecretario/a, Director/a, Jefe/a jurídico Secretarías cabezas de sector.</a:t>
            </a:r>
            <a:endParaRPr lang="es-CO" sz="1500" dirty="0">
              <a:latin typeface="+mj-lt"/>
            </a:endParaRPr>
          </a:p>
          <a:p>
            <a:pPr algn="r"/>
            <a:r>
              <a:rPr lang="es-ES" sz="1500" dirty="0">
                <a:latin typeface="+mj-lt"/>
              </a:rPr>
              <a:t>Directores/as Distritales de la Secretaría Jurídica Distrital.</a:t>
            </a:r>
            <a:endParaRPr lang="es-CO" sz="1500" dirty="0">
              <a:latin typeface="+mj-lt"/>
            </a:endParaRPr>
          </a:p>
        </p:txBody>
      </p:sp>
      <p:sp>
        <p:nvSpPr>
          <p:cNvPr id="52" name="CuadroTexto 51"/>
          <p:cNvSpPr txBox="1"/>
          <p:nvPr/>
        </p:nvSpPr>
        <p:spPr>
          <a:xfrm>
            <a:off x="6018241" y="2514340"/>
            <a:ext cx="5868955" cy="2831544"/>
          </a:xfrm>
          <a:prstGeom prst="rect">
            <a:avLst/>
          </a:prstGeom>
          <a:noFill/>
        </p:spPr>
        <p:txBody>
          <a:bodyPr wrap="square" rtlCol="0">
            <a:spAutoFit/>
          </a:bodyPr>
          <a:lstStyle/>
          <a:p>
            <a:r>
              <a:rPr lang="es-ES" sz="1400" dirty="0">
                <a:latin typeface="+mj-lt"/>
              </a:rPr>
              <a:t>24 sesiones ordinarias – 6 por año</a:t>
            </a:r>
          </a:p>
          <a:p>
            <a:endParaRPr lang="es-ES" sz="1400" dirty="0">
              <a:latin typeface="+mj-lt"/>
            </a:endParaRPr>
          </a:p>
          <a:p>
            <a:r>
              <a:rPr lang="es-ES" sz="1200" dirty="0">
                <a:latin typeface="Arial Black" panose="020B0A04020102020204" pitchFamily="34" charset="0"/>
                <a:cs typeface="Arial" panose="020B0604020202020204" pitchFamily="34" charset="0"/>
              </a:rPr>
              <a:t>Temas jurídicos de importancia:</a:t>
            </a:r>
            <a:endParaRPr lang="es-CO" sz="1200" dirty="0">
              <a:latin typeface="Arial Black" panose="020B0A04020102020204" pitchFamily="34" charset="0"/>
              <a:cs typeface="Arial" panose="020B0604020202020204" pitchFamily="34" charset="0"/>
            </a:endParaRPr>
          </a:p>
          <a:p>
            <a:r>
              <a:rPr lang="es-ES" sz="1200" dirty="0">
                <a:latin typeface="Arial Black" panose="020B0A04020102020204" pitchFamily="34" charset="0"/>
                <a:cs typeface="Arial" panose="020B0604020202020204" pitchFamily="34" charset="0"/>
              </a:rPr>
              <a:t> </a:t>
            </a:r>
            <a:endParaRPr lang="es-CO" sz="1200" dirty="0">
              <a:latin typeface="Arial Black" panose="020B0A04020102020204" pitchFamily="34" charset="0"/>
              <a:cs typeface="Arial" panose="020B0604020202020204" pitchFamily="34" charset="0"/>
            </a:endParaRPr>
          </a:p>
          <a:p>
            <a:pPr marL="285750" lvl="0" indent="-285750">
              <a:buFont typeface="Arial" panose="020B0604020202020204" pitchFamily="34" charset="0"/>
              <a:buChar char="•"/>
            </a:pPr>
            <a:r>
              <a:rPr lang="es-ES" sz="1400" dirty="0">
                <a:latin typeface="+mj-lt"/>
              </a:rPr>
              <a:t>Implementación </a:t>
            </a:r>
            <a:r>
              <a:rPr lang="es-ES" sz="1400" dirty="0" err="1">
                <a:latin typeface="+mj-lt"/>
              </a:rPr>
              <a:t>LegalBog</a:t>
            </a:r>
            <a:r>
              <a:rPr lang="es-ES" sz="1400" dirty="0">
                <a:latin typeface="+mj-lt"/>
              </a:rPr>
              <a:t> por las entidades y organismos distritales </a:t>
            </a:r>
            <a:endParaRPr lang="es-CO" sz="1400" dirty="0">
              <a:latin typeface="+mj-lt"/>
            </a:endParaRPr>
          </a:p>
          <a:p>
            <a:pPr marL="285750" lvl="0" indent="-285750">
              <a:buFont typeface="Arial" panose="020B0604020202020204" pitchFamily="34" charset="0"/>
              <a:buChar char="•"/>
            </a:pPr>
            <a:r>
              <a:rPr lang="es-ES" sz="1400" dirty="0">
                <a:latin typeface="+mj-lt"/>
              </a:rPr>
              <a:t>Plan Maestro de Acciones Judiciales </a:t>
            </a:r>
            <a:endParaRPr lang="es-CO" sz="1400" dirty="0">
              <a:latin typeface="+mj-lt"/>
            </a:endParaRPr>
          </a:p>
          <a:p>
            <a:pPr marL="285750" lvl="0" indent="-285750">
              <a:buFont typeface="Arial" panose="020B0604020202020204" pitchFamily="34" charset="0"/>
              <a:buChar char="•"/>
            </a:pPr>
            <a:r>
              <a:rPr lang="es-ES" sz="1400" dirty="0">
                <a:latin typeface="+mj-lt"/>
              </a:rPr>
              <a:t>Reconocimientos</a:t>
            </a:r>
            <a:endParaRPr lang="es-CO" sz="1400" dirty="0">
              <a:latin typeface="+mj-lt"/>
            </a:endParaRPr>
          </a:p>
          <a:p>
            <a:pPr marL="285750" lvl="0" indent="-285750">
              <a:buFont typeface="Arial" panose="020B0604020202020204" pitchFamily="34" charset="0"/>
              <a:buChar char="•"/>
            </a:pPr>
            <a:r>
              <a:rPr lang="es-ES" sz="1400" dirty="0">
                <a:latin typeface="+mj-lt"/>
              </a:rPr>
              <a:t>Política de Defensa Jurídica del Distrito Capital, el éxito procesal</a:t>
            </a:r>
            <a:endParaRPr lang="es-CO" sz="1400" dirty="0">
              <a:latin typeface="+mj-lt"/>
            </a:endParaRPr>
          </a:p>
          <a:p>
            <a:pPr marL="285750" lvl="0" indent="-285750">
              <a:buFont typeface="Arial" panose="020B0604020202020204" pitchFamily="34" charset="0"/>
              <a:buChar char="•"/>
            </a:pPr>
            <a:r>
              <a:rPr lang="es-ES" sz="1400" dirty="0">
                <a:latin typeface="+mj-lt"/>
              </a:rPr>
              <a:t>Competencias y Atribuciones de las Autoridades de Policía en 2da instancia.</a:t>
            </a:r>
            <a:endParaRPr lang="es-CO" sz="1400" dirty="0">
              <a:latin typeface="+mj-lt"/>
            </a:endParaRPr>
          </a:p>
          <a:p>
            <a:pPr marL="285750" lvl="0" indent="-285750">
              <a:buFont typeface="Arial" panose="020B0604020202020204" pitchFamily="34" charset="0"/>
              <a:buChar char="•"/>
            </a:pPr>
            <a:r>
              <a:rPr lang="es-ES" sz="1400" dirty="0">
                <a:latin typeface="+mj-lt"/>
              </a:rPr>
              <a:t>Política de Gobernanza Regulatoria</a:t>
            </a:r>
            <a:endParaRPr lang="es-CO" sz="1400" dirty="0">
              <a:latin typeface="+mj-lt"/>
            </a:endParaRPr>
          </a:p>
          <a:p>
            <a:pPr marL="285750" lvl="0" indent="-285750">
              <a:buFont typeface="Arial" panose="020B0604020202020204" pitchFamily="34" charset="0"/>
              <a:buChar char="•"/>
            </a:pPr>
            <a:r>
              <a:rPr lang="es-ES" sz="1400" dirty="0">
                <a:latin typeface="+mj-lt"/>
              </a:rPr>
              <a:t>ODCLA – Observatorio Distrital de Contratación y Lucha Anticorrupción</a:t>
            </a:r>
            <a:endParaRPr lang="es-CO" sz="1400" dirty="0">
              <a:latin typeface="+mj-lt"/>
            </a:endParaRPr>
          </a:p>
          <a:p>
            <a:pPr marL="285750" lvl="0" indent="-285750">
              <a:buFont typeface="Arial" panose="020B0604020202020204" pitchFamily="34" charset="0"/>
              <a:buChar char="•"/>
            </a:pPr>
            <a:r>
              <a:rPr lang="es-ES" sz="1400" dirty="0">
                <a:latin typeface="+mj-lt"/>
              </a:rPr>
              <a:t>Modelo de Gestión Jurídica Anticorrupción.</a:t>
            </a:r>
            <a:endParaRPr lang="es-CO" sz="1400" dirty="0">
              <a:latin typeface="+mj-lt"/>
            </a:endParaRPr>
          </a:p>
          <a:p>
            <a:pPr marL="285750" indent="-285750">
              <a:buFont typeface="Arial" panose="020B0604020202020204" pitchFamily="34" charset="0"/>
              <a:buChar char="•"/>
            </a:pPr>
            <a:endParaRPr lang="es-CO" sz="1400" dirty="0">
              <a:latin typeface="+mj-lt"/>
            </a:endParaRPr>
          </a:p>
        </p:txBody>
      </p:sp>
      <p:sp>
        <p:nvSpPr>
          <p:cNvPr id="53" name="Rectángulo 52"/>
          <p:cNvSpPr/>
          <p:nvPr/>
        </p:nvSpPr>
        <p:spPr>
          <a:xfrm>
            <a:off x="669582" y="1575822"/>
            <a:ext cx="740908" cy="276999"/>
          </a:xfrm>
          <a:prstGeom prst="rect">
            <a:avLst/>
          </a:prstGeom>
        </p:spPr>
        <p:txBody>
          <a:bodyPr wrap="none">
            <a:spAutoFit/>
          </a:bodyPr>
          <a:lstStyle/>
          <a:p>
            <a:r>
              <a:rPr lang="es-MX" sz="1200" dirty="0">
                <a:latin typeface="Arial Black" panose="020B0A04020102020204" pitchFamily="34" charset="0"/>
                <a:cs typeface="Arial" panose="020B0604020202020204" pitchFamily="34" charset="0"/>
              </a:rPr>
              <a:t>Objeto</a:t>
            </a:r>
            <a:endParaRPr lang="es-CO" sz="1200" dirty="0"/>
          </a:p>
        </p:txBody>
      </p:sp>
      <p:sp>
        <p:nvSpPr>
          <p:cNvPr id="54" name="Rectángulo 53"/>
          <p:cNvSpPr/>
          <p:nvPr/>
        </p:nvSpPr>
        <p:spPr>
          <a:xfrm>
            <a:off x="2326858" y="4145565"/>
            <a:ext cx="1412823" cy="276999"/>
          </a:xfrm>
          <a:prstGeom prst="rect">
            <a:avLst/>
          </a:prstGeom>
        </p:spPr>
        <p:txBody>
          <a:bodyPr wrap="none">
            <a:spAutoFit/>
          </a:bodyPr>
          <a:lstStyle/>
          <a:p>
            <a:pPr algn="r"/>
            <a:r>
              <a:rPr lang="es-MX" sz="1200" dirty="0">
                <a:latin typeface="Arial Black" panose="020B0A04020102020204" pitchFamily="34" charset="0"/>
                <a:cs typeface="Arial" panose="020B0604020202020204" pitchFamily="34" charset="0"/>
              </a:rPr>
              <a:t>Conformación </a:t>
            </a:r>
            <a:endParaRPr lang="es-CO" sz="1200" dirty="0"/>
          </a:p>
        </p:txBody>
      </p:sp>
      <p:sp>
        <p:nvSpPr>
          <p:cNvPr id="55" name="Rectángulo 54"/>
          <p:cNvSpPr/>
          <p:nvPr/>
        </p:nvSpPr>
        <p:spPr>
          <a:xfrm>
            <a:off x="4491187" y="923896"/>
            <a:ext cx="3269293" cy="369332"/>
          </a:xfrm>
          <a:prstGeom prst="rect">
            <a:avLst/>
          </a:prstGeom>
        </p:spPr>
        <p:txBody>
          <a:bodyPr wrap="none">
            <a:spAutoFit/>
          </a:bodyPr>
          <a:lstStyle/>
          <a:p>
            <a:r>
              <a:rPr lang="es-MX" b="1" dirty="0">
                <a:latin typeface="Arial Black" panose="020B0A04020102020204" pitchFamily="34" charset="0"/>
                <a:cs typeface="Arial" panose="020B0604020202020204" pitchFamily="34" charset="0"/>
              </a:rPr>
              <a:t>Comité Jurídico Distrital</a:t>
            </a:r>
            <a:endParaRPr lang="es-CO" dirty="0"/>
          </a:p>
        </p:txBody>
      </p:sp>
      <p:pic>
        <p:nvPicPr>
          <p:cNvPr id="3" name="Imagen 2"/>
          <p:cNvPicPr>
            <a:picLocks noChangeAspect="1"/>
          </p:cNvPicPr>
          <p:nvPr/>
        </p:nvPicPr>
        <p:blipFill>
          <a:blip r:embed="rId9"/>
          <a:stretch>
            <a:fillRect/>
          </a:stretch>
        </p:blipFill>
        <p:spPr>
          <a:xfrm>
            <a:off x="424217" y="2276668"/>
            <a:ext cx="1312773" cy="1312773"/>
          </a:xfrm>
          <a:prstGeom prst="rect">
            <a:avLst/>
          </a:prstGeom>
        </p:spPr>
      </p:pic>
      <p:pic>
        <p:nvPicPr>
          <p:cNvPr id="7" name="Imagen 6"/>
          <p:cNvPicPr>
            <a:picLocks noChangeAspect="1"/>
          </p:cNvPicPr>
          <p:nvPr/>
        </p:nvPicPr>
        <p:blipFill>
          <a:blip r:embed="rId10"/>
          <a:stretch>
            <a:fillRect/>
          </a:stretch>
        </p:blipFill>
        <p:spPr>
          <a:xfrm>
            <a:off x="3788235" y="4103917"/>
            <a:ext cx="1819468" cy="1819468"/>
          </a:xfrm>
          <a:prstGeom prst="rect">
            <a:avLst/>
          </a:prstGeom>
        </p:spPr>
      </p:pic>
      <p:pic>
        <p:nvPicPr>
          <p:cNvPr id="14" name="Imagen 13"/>
          <p:cNvPicPr>
            <a:picLocks noChangeAspect="1"/>
          </p:cNvPicPr>
          <p:nvPr/>
        </p:nvPicPr>
        <p:blipFill>
          <a:blip r:embed="rId11"/>
          <a:stretch>
            <a:fillRect/>
          </a:stretch>
        </p:blipFill>
        <p:spPr>
          <a:xfrm>
            <a:off x="9196921" y="1195633"/>
            <a:ext cx="1919336" cy="1919336"/>
          </a:xfrm>
          <a:prstGeom prst="rect">
            <a:avLst/>
          </a:prstGeom>
        </p:spPr>
      </p:pic>
    </p:spTree>
    <p:extLst>
      <p:ext uri="{BB962C8B-B14F-4D97-AF65-F5344CB8AC3E}">
        <p14:creationId xmlns:p14="http://schemas.microsoft.com/office/powerpoint/2010/main" val="3377896216"/>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65018" y="1043710"/>
            <a:ext cx="10718735" cy="5389420"/>
          </a:xfrm>
        </p:spPr>
        <p:txBody>
          <a:bodyPr>
            <a:normAutofit fontScale="70000" lnSpcReduction="20000"/>
          </a:bodyPr>
          <a:lstStyle/>
          <a:p>
            <a:pPr marL="0" indent="0" algn="just" defTabSz="914377">
              <a:lnSpc>
                <a:spcPct val="120000"/>
              </a:lnSpc>
              <a:spcBef>
                <a:spcPts val="0"/>
              </a:spcBef>
              <a:buNone/>
            </a:pPr>
            <a:r>
              <a:rPr lang="es-MX" sz="2100" b="1" dirty="0">
                <a:solidFill>
                  <a:srgbClr val="000000"/>
                </a:solidFill>
                <a:latin typeface="+mj-lt"/>
                <a:cs typeface="Arial" panose="020B0604020202020204" pitchFamily="34" charset="0"/>
              </a:rPr>
              <a:t>Componentes generales del </a:t>
            </a:r>
            <a:r>
              <a:rPr lang="es-ES" sz="2100" b="1" dirty="0">
                <a:solidFill>
                  <a:srgbClr val="000000"/>
                </a:solidFill>
                <a:latin typeface="+mj-lt"/>
              </a:rPr>
              <a:t>Modelo de Gestión Jurídica Pública del Distrito Capital, </a:t>
            </a:r>
            <a:r>
              <a:rPr lang="es-MX" sz="2100" b="1" dirty="0">
                <a:latin typeface="+mj-lt"/>
                <a:cs typeface="Arial" panose="020B0604020202020204" pitchFamily="34" charset="0"/>
              </a:rPr>
              <a:t>Decreto  430 de 2018 modificado por el Decreto 597 de 2023</a:t>
            </a:r>
          </a:p>
          <a:p>
            <a:pPr marL="0" indent="0" algn="just" defTabSz="914377">
              <a:lnSpc>
                <a:spcPct val="120000"/>
              </a:lnSpc>
              <a:spcBef>
                <a:spcPts val="0"/>
              </a:spcBef>
              <a:buNone/>
            </a:pPr>
            <a:endParaRPr lang="es-MX" sz="2100" b="1"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latin typeface="+mj-lt"/>
                <a:cs typeface="Arial" panose="020B0604020202020204" pitchFamily="34" charset="0"/>
              </a:rPr>
              <a:t>Dentro de los componentes de la defensa judicial, se encuentra </a:t>
            </a:r>
            <a:r>
              <a:rPr lang="es-ES" sz="2100" dirty="0">
                <a:latin typeface="+mj-lt"/>
                <a:cs typeface="Arial" panose="020B0604020202020204" pitchFamily="34" charset="0"/>
              </a:rPr>
              <a:t>medir la eficacia de las políticas de prevención del daño antijurídico y de defensa judicial de la entidad u organismo distrital (Art. 24).</a:t>
            </a:r>
          </a:p>
          <a:p>
            <a:pPr algn="just">
              <a:lnSpc>
                <a:spcPct val="120000"/>
              </a:lnSpc>
              <a:spcBef>
                <a:spcPts val="0"/>
              </a:spcBef>
            </a:pPr>
            <a:endParaRPr lang="es-MX" sz="2100" dirty="0">
              <a:latin typeface="+mj-lt"/>
              <a:cs typeface="Arial" panose="020B0604020202020204" pitchFamily="34" charset="0"/>
            </a:endParaRPr>
          </a:p>
          <a:p>
            <a:pPr algn="just">
              <a:lnSpc>
                <a:spcPct val="120000"/>
              </a:lnSpc>
              <a:spcBef>
                <a:spcPts val="0"/>
              </a:spcBef>
            </a:pPr>
            <a:r>
              <a:rPr lang="es-MX" sz="2100" dirty="0">
                <a:latin typeface="+mj-lt"/>
                <a:cs typeface="Arial" panose="020B0604020202020204" pitchFamily="34" charset="0"/>
              </a:rPr>
              <a:t>Dentro de los </a:t>
            </a:r>
            <a:r>
              <a:rPr lang="es-ES" sz="2100" dirty="0">
                <a:latin typeface="+mj-lt"/>
              </a:rPr>
              <a:t>indicadores de gestión, producto y resultados de la gestión judicial se encuentra </a:t>
            </a:r>
            <a:r>
              <a:rPr lang="es-MX" sz="2100" i="1" dirty="0">
                <a:latin typeface="+mj-lt"/>
              </a:rPr>
              <a:t>La efectividad de las políticas, acciones y estrategias de prevención del daño antijurídico.</a:t>
            </a:r>
            <a:r>
              <a:rPr lang="es-MX" sz="2100" b="1" i="1" dirty="0">
                <a:latin typeface="+mj-lt"/>
              </a:rPr>
              <a:t> </a:t>
            </a:r>
            <a:r>
              <a:rPr lang="es-ES" sz="2100" dirty="0">
                <a:latin typeface="+mj-lt"/>
                <a:cs typeface="Arial" panose="020B0604020202020204" pitchFamily="34" charset="0"/>
              </a:rPr>
              <a:t>(Art. 5) </a:t>
            </a:r>
            <a:endParaRPr lang="es-MX" sz="2100" dirty="0">
              <a:latin typeface="+mj-lt"/>
            </a:endParaRPr>
          </a:p>
          <a:p>
            <a:pPr marL="0" lvl="0" indent="0" algn="just" defTabSz="914377">
              <a:lnSpc>
                <a:spcPct val="120000"/>
              </a:lnSpc>
              <a:spcBef>
                <a:spcPts val="0"/>
              </a:spcBef>
              <a:buNone/>
            </a:pPr>
            <a:endParaRPr lang="es-MX" sz="2100" b="1" dirty="0">
              <a:latin typeface="+mj-lt"/>
              <a:cs typeface="Arial" panose="020B0604020202020204" pitchFamily="34" charset="0"/>
            </a:endParaRPr>
          </a:p>
          <a:p>
            <a:pPr marL="0" lvl="0" indent="0" algn="just" defTabSz="914377">
              <a:lnSpc>
                <a:spcPct val="120000"/>
              </a:lnSpc>
              <a:spcBef>
                <a:spcPts val="0"/>
              </a:spcBef>
              <a:buNone/>
            </a:pPr>
            <a:r>
              <a:rPr lang="es-MX" sz="2100" b="1" dirty="0">
                <a:latin typeface="+mj-lt"/>
                <a:cs typeface="Arial" panose="020B0604020202020204" pitchFamily="34" charset="0"/>
              </a:rPr>
              <a:t>Funciones a cargo de los comités de conciliación, Decreto Distrital 073 de 2023</a:t>
            </a:r>
          </a:p>
          <a:p>
            <a:pPr marL="0" lvl="0" indent="0" algn="just" defTabSz="914377">
              <a:lnSpc>
                <a:spcPct val="120000"/>
              </a:lnSpc>
              <a:spcBef>
                <a:spcPts val="0"/>
              </a:spcBef>
              <a:buNone/>
            </a:pPr>
            <a:endParaRPr lang="es-MX" sz="2100" b="1" dirty="0">
              <a:latin typeface="+mj-lt"/>
              <a:cs typeface="Arial" panose="020B0604020202020204" pitchFamily="34" charset="0"/>
            </a:endParaRPr>
          </a:p>
          <a:p>
            <a:pPr algn="just" defTabSz="914377">
              <a:lnSpc>
                <a:spcPct val="120000"/>
              </a:lnSpc>
              <a:spcBef>
                <a:spcPts val="0"/>
              </a:spcBef>
            </a:pPr>
            <a:r>
              <a:rPr lang="es-MX" sz="2100" dirty="0">
                <a:latin typeface="+mj-lt"/>
                <a:cs typeface="Arial" panose="020B0604020202020204" pitchFamily="34" charset="0"/>
              </a:rPr>
              <a:t>Las políticas de prevención del daño antijurídico adoptadas por los Comités de Conciliación deberán ser formuladas con apego a los lineamientos metodológicos dispuestos en la Directiva 25 de 2018 de la Secretaría Jurídica Distrital. </a:t>
            </a:r>
            <a:r>
              <a:rPr lang="es-MX" sz="2100" b="1" u="sng" dirty="0">
                <a:latin typeface="+mj-lt"/>
                <a:cs typeface="Arial" panose="020B0604020202020204" pitchFamily="34" charset="0"/>
              </a:rPr>
              <a:t>La eficacia y necesidades de actualización de la política deberán ser valoradas anualmente por los Comités de Conciliación.</a:t>
            </a:r>
            <a:r>
              <a:rPr lang="es-CO" sz="2100" dirty="0">
                <a:solidFill>
                  <a:prstClr val="black"/>
                </a:solidFill>
                <a:latin typeface="+mj-lt"/>
                <a:cs typeface="Arial" panose="020B0604020202020204" pitchFamily="34" charset="0"/>
              </a:rPr>
              <a:t> (Art. 11)</a:t>
            </a:r>
            <a:endParaRPr lang="es-MX" sz="2100" b="1" dirty="0">
              <a:solidFill>
                <a:srgbClr val="000000"/>
              </a:solidFill>
              <a:latin typeface="+mj-lt"/>
              <a:cs typeface="Arial" panose="020B0604020202020204" pitchFamily="34" charset="0"/>
            </a:endParaRPr>
          </a:p>
          <a:p>
            <a:pPr algn="just" defTabSz="914377">
              <a:lnSpc>
                <a:spcPct val="120000"/>
              </a:lnSpc>
              <a:spcBef>
                <a:spcPts val="0"/>
              </a:spcBef>
            </a:pPr>
            <a:endParaRPr lang="es-MX" sz="2100"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solidFill>
                  <a:srgbClr val="000000"/>
                </a:solidFill>
                <a:latin typeface="+mj-lt"/>
                <a:cs typeface="Arial" panose="020B0604020202020204" pitchFamily="34" charset="0"/>
              </a:rPr>
              <a:t>Corresponde a los Comités de Conciliación hacer </a:t>
            </a:r>
            <a:r>
              <a:rPr lang="es-MX" sz="2100" b="1" u="sng" dirty="0">
                <a:solidFill>
                  <a:srgbClr val="000000"/>
                </a:solidFill>
                <a:latin typeface="+mj-lt"/>
                <a:cs typeface="Arial" panose="020B0604020202020204" pitchFamily="34" charset="0"/>
              </a:rPr>
              <a:t>seguimiento a la eficacia de los planes de acción de las políticas de prevención de cada entidad. </a:t>
            </a:r>
            <a:r>
              <a:rPr lang="es-MX" sz="2100" dirty="0">
                <a:solidFill>
                  <a:srgbClr val="000000"/>
                </a:solidFill>
                <a:latin typeface="+mj-lt"/>
                <a:cs typeface="Arial" panose="020B0604020202020204" pitchFamily="34" charset="0"/>
              </a:rPr>
              <a:t>(Art. 14)</a:t>
            </a:r>
          </a:p>
          <a:p>
            <a:pPr marL="0" indent="0" algn="just" defTabSz="914377">
              <a:lnSpc>
                <a:spcPct val="120000"/>
              </a:lnSpc>
              <a:spcBef>
                <a:spcPts val="0"/>
              </a:spcBef>
              <a:buNone/>
            </a:pPr>
            <a:endParaRPr lang="es-MX" sz="2100" dirty="0">
              <a:solidFill>
                <a:srgbClr val="000000"/>
              </a:solidFill>
              <a:latin typeface="+mj-lt"/>
              <a:cs typeface="Arial" panose="020B0604020202020204" pitchFamily="34" charset="0"/>
            </a:endParaRPr>
          </a:p>
          <a:p>
            <a:pPr marL="0" lvl="0" indent="0" algn="just" defTabSz="914377">
              <a:lnSpc>
                <a:spcPct val="120000"/>
              </a:lnSpc>
              <a:spcBef>
                <a:spcPts val="0"/>
              </a:spcBef>
              <a:buNone/>
            </a:pPr>
            <a:r>
              <a:rPr lang="es-MX" sz="2100" b="1" dirty="0">
                <a:solidFill>
                  <a:srgbClr val="000000"/>
                </a:solidFill>
                <a:latin typeface="+mj-lt"/>
                <a:cs typeface="Arial" panose="020B0604020202020204" pitchFamily="34" charset="0"/>
              </a:rPr>
              <a:t>Competencia de la Secretaría Jurídica Distrital:</a:t>
            </a:r>
          </a:p>
          <a:p>
            <a:pPr algn="just" defTabSz="914377">
              <a:lnSpc>
                <a:spcPct val="120000"/>
              </a:lnSpc>
              <a:spcBef>
                <a:spcPts val="0"/>
              </a:spcBef>
            </a:pPr>
            <a:endParaRPr lang="es-MX" sz="2100"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solidFill>
                  <a:srgbClr val="000000"/>
                </a:solidFill>
                <a:latin typeface="+mj-lt"/>
                <a:cs typeface="Arial" panose="020B0604020202020204" pitchFamily="34" charset="0"/>
              </a:rPr>
              <a:t>De conformidad con el art. 14 La Secretaría Jurídica Distrital a través de la Dirección Distrital de Política Jurídica, podrá solicitar informes del desempeño y vigencia de las políticas, </a:t>
            </a:r>
            <a:r>
              <a:rPr lang="es-MX" sz="2100" b="1" u="sng" dirty="0">
                <a:solidFill>
                  <a:srgbClr val="000000"/>
                </a:solidFill>
                <a:latin typeface="+mj-lt"/>
                <a:cs typeface="Arial" panose="020B0604020202020204" pitchFamily="34" charset="0"/>
              </a:rPr>
              <a:t>para fines de actualización y seguimiento.</a:t>
            </a:r>
          </a:p>
          <a:p>
            <a:pPr marL="0" lvl="0" indent="0" algn="just" defTabSz="914377">
              <a:buNone/>
            </a:pPr>
            <a:endParaRPr lang="es-CO" sz="1200" dirty="0"/>
          </a:p>
        </p:txBody>
      </p:sp>
      <p:sp>
        <p:nvSpPr>
          <p:cNvPr id="13" name="CuadroTexto 12">
            <a:extLst>
              <a:ext uri="{FF2B5EF4-FFF2-40B4-BE49-F238E27FC236}">
                <a16:creationId xmlns:a16="http://schemas.microsoft.com/office/drawing/2014/main" id="{008577FF-F5D4-45BB-B2D1-C11954BEF0E7}"/>
              </a:ext>
            </a:extLst>
          </p:cNvPr>
          <p:cNvSpPr txBox="1"/>
          <p:nvPr/>
        </p:nvSpPr>
        <p:spPr>
          <a:xfrm>
            <a:off x="1313868" y="423955"/>
            <a:ext cx="1006988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COMPETENCIA EN MATERIA DEL PREVENCIÓN DEL DAÑO</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40833" y="373941"/>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1419316510"/>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98061" y="988705"/>
            <a:ext cx="11795877" cy="5508231"/>
          </a:xfrm>
        </p:spPr>
        <p:txBody>
          <a:bodyPr>
            <a:normAutofit fontScale="77500" lnSpcReduction="20000"/>
          </a:bodyPr>
          <a:lstStyle/>
          <a:p>
            <a:pPr marL="0" indent="0" algn="just" defTabSz="914377">
              <a:lnSpc>
                <a:spcPct val="120000"/>
              </a:lnSpc>
              <a:spcBef>
                <a:spcPts val="0"/>
              </a:spcBef>
              <a:buNone/>
            </a:pPr>
            <a:r>
              <a:rPr lang="es-MX" sz="2100" b="1" dirty="0">
                <a:solidFill>
                  <a:srgbClr val="000000"/>
                </a:solidFill>
                <a:latin typeface="+mj-lt"/>
                <a:cs typeface="Arial" panose="020B0604020202020204" pitchFamily="34" charset="0"/>
              </a:rPr>
              <a:t>Componentes generales del </a:t>
            </a:r>
            <a:r>
              <a:rPr lang="es-ES" sz="2100" b="1" dirty="0">
                <a:solidFill>
                  <a:srgbClr val="000000"/>
                </a:solidFill>
                <a:latin typeface="+mj-lt"/>
              </a:rPr>
              <a:t>Modelo de Gestión Jurídica Pública del Distrito Capital, </a:t>
            </a:r>
            <a:r>
              <a:rPr lang="es-MX" sz="2100" b="1" dirty="0">
                <a:latin typeface="+mj-lt"/>
                <a:cs typeface="Arial" panose="020B0604020202020204" pitchFamily="34" charset="0"/>
              </a:rPr>
              <a:t>Decreto  430 de 2018 modificado por el Decreto 597 de 2023</a:t>
            </a:r>
          </a:p>
          <a:p>
            <a:pPr marL="0" indent="0" algn="just" defTabSz="914377">
              <a:lnSpc>
                <a:spcPct val="120000"/>
              </a:lnSpc>
              <a:spcBef>
                <a:spcPts val="0"/>
              </a:spcBef>
              <a:buNone/>
            </a:pPr>
            <a:endParaRPr lang="es-MX" sz="2100" b="1"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latin typeface="+mj-lt"/>
                <a:cs typeface="Arial" panose="020B0604020202020204" pitchFamily="34" charset="0"/>
              </a:rPr>
              <a:t>Dentro de los componentes de la defensa judicial, se encuentra </a:t>
            </a:r>
            <a:r>
              <a:rPr lang="es-ES" sz="2100" dirty="0">
                <a:latin typeface="+mj-lt"/>
                <a:cs typeface="Arial" panose="020B0604020202020204" pitchFamily="34" charset="0"/>
              </a:rPr>
              <a:t>medir la eficacia de las políticas de prevención del daño antijurídico y de defensa judicial de la entidad u organismo distrital (Art. 24).</a:t>
            </a:r>
          </a:p>
          <a:p>
            <a:pPr algn="just">
              <a:lnSpc>
                <a:spcPct val="120000"/>
              </a:lnSpc>
              <a:spcBef>
                <a:spcPts val="0"/>
              </a:spcBef>
            </a:pPr>
            <a:endParaRPr lang="es-MX" sz="2100" dirty="0">
              <a:latin typeface="+mj-lt"/>
              <a:cs typeface="Arial" panose="020B0604020202020204" pitchFamily="34" charset="0"/>
            </a:endParaRPr>
          </a:p>
          <a:p>
            <a:pPr algn="just">
              <a:lnSpc>
                <a:spcPct val="120000"/>
              </a:lnSpc>
              <a:spcBef>
                <a:spcPts val="0"/>
              </a:spcBef>
            </a:pPr>
            <a:r>
              <a:rPr lang="es-MX" sz="2100" dirty="0">
                <a:latin typeface="+mj-lt"/>
                <a:cs typeface="Arial" panose="020B0604020202020204" pitchFamily="34" charset="0"/>
              </a:rPr>
              <a:t>Dentro de los </a:t>
            </a:r>
            <a:r>
              <a:rPr lang="es-ES" sz="2100" dirty="0">
                <a:latin typeface="+mj-lt"/>
              </a:rPr>
              <a:t>indicadores de gestión, producto y resultados de la gestión judicial se encuentra </a:t>
            </a:r>
            <a:r>
              <a:rPr lang="es-MX" sz="2100" i="1" dirty="0">
                <a:latin typeface="+mj-lt"/>
              </a:rPr>
              <a:t>La efectividad de las políticas, acciones y estrategias de prevención del daño antijurídico.</a:t>
            </a:r>
            <a:r>
              <a:rPr lang="es-MX" sz="2100" b="1" i="1" dirty="0">
                <a:latin typeface="+mj-lt"/>
              </a:rPr>
              <a:t> </a:t>
            </a:r>
            <a:r>
              <a:rPr lang="es-ES" sz="2100" dirty="0">
                <a:latin typeface="+mj-lt"/>
                <a:cs typeface="Arial" panose="020B0604020202020204" pitchFamily="34" charset="0"/>
              </a:rPr>
              <a:t>(Art. 5) </a:t>
            </a:r>
            <a:endParaRPr lang="es-MX" sz="2100" dirty="0">
              <a:latin typeface="+mj-lt"/>
            </a:endParaRPr>
          </a:p>
          <a:p>
            <a:pPr marL="0" lvl="0" indent="0" algn="just" defTabSz="914377">
              <a:lnSpc>
                <a:spcPct val="120000"/>
              </a:lnSpc>
              <a:spcBef>
                <a:spcPts val="0"/>
              </a:spcBef>
              <a:buNone/>
            </a:pPr>
            <a:endParaRPr lang="es-MX" sz="2100" b="1" dirty="0">
              <a:latin typeface="+mj-lt"/>
              <a:cs typeface="Arial" panose="020B0604020202020204" pitchFamily="34" charset="0"/>
            </a:endParaRPr>
          </a:p>
          <a:p>
            <a:pPr marL="0" lvl="0" indent="0" algn="just" defTabSz="914377">
              <a:lnSpc>
                <a:spcPct val="120000"/>
              </a:lnSpc>
              <a:spcBef>
                <a:spcPts val="0"/>
              </a:spcBef>
              <a:buNone/>
            </a:pPr>
            <a:r>
              <a:rPr lang="es-MX" sz="2100" b="1" dirty="0">
                <a:latin typeface="+mj-lt"/>
                <a:cs typeface="Arial" panose="020B0604020202020204" pitchFamily="34" charset="0"/>
              </a:rPr>
              <a:t>Funciones a cargo de los comités de conciliación, Decreto Distrital 073 de 2023</a:t>
            </a:r>
          </a:p>
          <a:p>
            <a:pPr marL="0" lvl="0" indent="0" algn="just" defTabSz="914377">
              <a:lnSpc>
                <a:spcPct val="120000"/>
              </a:lnSpc>
              <a:spcBef>
                <a:spcPts val="0"/>
              </a:spcBef>
              <a:buNone/>
            </a:pPr>
            <a:endParaRPr lang="es-MX" sz="2100" b="1" dirty="0">
              <a:latin typeface="+mj-lt"/>
              <a:cs typeface="Arial" panose="020B0604020202020204" pitchFamily="34" charset="0"/>
            </a:endParaRPr>
          </a:p>
          <a:p>
            <a:pPr algn="just" defTabSz="914377">
              <a:lnSpc>
                <a:spcPct val="120000"/>
              </a:lnSpc>
              <a:spcBef>
                <a:spcPts val="0"/>
              </a:spcBef>
            </a:pPr>
            <a:r>
              <a:rPr lang="es-MX" sz="2100" dirty="0">
                <a:latin typeface="+mj-lt"/>
                <a:cs typeface="Arial" panose="020B0604020202020204" pitchFamily="34" charset="0"/>
              </a:rPr>
              <a:t>Las políticas de prevención del daño antijurídico adoptadas por los Comités de Conciliación deberán ser formuladas con apego a los lineamientos metodológicos dispuestos en la Directiva 25 de 2018 de la Secretaría Jurídica Distrital. </a:t>
            </a:r>
            <a:r>
              <a:rPr lang="es-MX" sz="2100" b="1" u="sng" dirty="0">
                <a:latin typeface="+mj-lt"/>
                <a:cs typeface="Arial" panose="020B0604020202020204" pitchFamily="34" charset="0"/>
              </a:rPr>
              <a:t>La eficacia y necesidades de actualización de la política deberán ser valoradas anualmente por los Comités de Conciliación.</a:t>
            </a:r>
            <a:r>
              <a:rPr lang="es-CO" sz="2100" dirty="0">
                <a:solidFill>
                  <a:prstClr val="black"/>
                </a:solidFill>
                <a:latin typeface="+mj-lt"/>
                <a:cs typeface="Arial" panose="020B0604020202020204" pitchFamily="34" charset="0"/>
              </a:rPr>
              <a:t> (Art. 11)</a:t>
            </a:r>
            <a:endParaRPr lang="es-MX" sz="2100" b="1" dirty="0">
              <a:solidFill>
                <a:srgbClr val="000000"/>
              </a:solidFill>
              <a:latin typeface="+mj-lt"/>
              <a:cs typeface="Arial" panose="020B0604020202020204" pitchFamily="34" charset="0"/>
            </a:endParaRPr>
          </a:p>
          <a:p>
            <a:pPr algn="just" defTabSz="914377">
              <a:lnSpc>
                <a:spcPct val="120000"/>
              </a:lnSpc>
              <a:spcBef>
                <a:spcPts val="0"/>
              </a:spcBef>
            </a:pPr>
            <a:endParaRPr lang="es-MX" sz="2100"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solidFill>
                  <a:srgbClr val="000000"/>
                </a:solidFill>
                <a:latin typeface="+mj-lt"/>
                <a:cs typeface="Arial" panose="020B0604020202020204" pitchFamily="34" charset="0"/>
              </a:rPr>
              <a:t>Corresponde a los Comités de Conciliación hacer </a:t>
            </a:r>
            <a:r>
              <a:rPr lang="es-MX" sz="2100" b="1" u="sng" dirty="0">
                <a:solidFill>
                  <a:srgbClr val="000000"/>
                </a:solidFill>
                <a:latin typeface="+mj-lt"/>
                <a:cs typeface="Arial" panose="020B0604020202020204" pitchFamily="34" charset="0"/>
              </a:rPr>
              <a:t>seguimiento a la eficacia de los planes de acción de las políticas de prevención de cada entidad. </a:t>
            </a:r>
            <a:r>
              <a:rPr lang="es-MX" sz="2100" dirty="0">
                <a:solidFill>
                  <a:srgbClr val="000000"/>
                </a:solidFill>
                <a:latin typeface="+mj-lt"/>
                <a:cs typeface="Arial" panose="020B0604020202020204" pitchFamily="34" charset="0"/>
              </a:rPr>
              <a:t>(Art. 14)</a:t>
            </a:r>
          </a:p>
          <a:p>
            <a:pPr marL="0" indent="0" algn="just" defTabSz="914377">
              <a:lnSpc>
                <a:spcPct val="120000"/>
              </a:lnSpc>
              <a:spcBef>
                <a:spcPts val="0"/>
              </a:spcBef>
              <a:buNone/>
            </a:pPr>
            <a:endParaRPr lang="es-MX" sz="2100" dirty="0">
              <a:solidFill>
                <a:srgbClr val="000000"/>
              </a:solidFill>
              <a:latin typeface="+mj-lt"/>
              <a:cs typeface="Arial" panose="020B0604020202020204" pitchFamily="34" charset="0"/>
            </a:endParaRPr>
          </a:p>
          <a:p>
            <a:pPr marL="0" lvl="0" indent="0" algn="just" defTabSz="914377">
              <a:lnSpc>
                <a:spcPct val="120000"/>
              </a:lnSpc>
              <a:spcBef>
                <a:spcPts val="0"/>
              </a:spcBef>
              <a:buNone/>
            </a:pPr>
            <a:r>
              <a:rPr lang="es-MX" sz="2100" b="1" dirty="0">
                <a:solidFill>
                  <a:srgbClr val="000000"/>
                </a:solidFill>
                <a:latin typeface="+mj-lt"/>
                <a:cs typeface="Arial" panose="020B0604020202020204" pitchFamily="34" charset="0"/>
              </a:rPr>
              <a:t>Competencia de la Secretaría Jurídica Distrital:</a:t>
            </a:r>
          </a:p>
          <a:p>
            <a:pPr algn="just" defTabSz="914377">
              <a:lnSpc>
                <a:spcPct val="120000"/>
              </a:lnSpc>
              <a:spcBef>
                <a:spcPts val="0"/>
              </a:spcBef>
            </a:pPr>
            <a:endParaRPr lang="es-MX" sz="2100" dirty="0">
              <a:solidFill>
                <a:srgbClr val="000000"/>
              </a:solidFill>
              <a:latin typeface="+mj-lt"/>
              <a:cs typeface="Arial" panose="020B0604020202020204" pitchFamily="34" charset="0"/>
            </a:endParaRPr>
          </a:p>
          <a:p>
            <a:pPr algn="just" defTabSz="914377">
              <a:lnSpc>
                <a:spcPct val="120000"/>
              </a:lnSpc>
              <a:spcBef>
                <a:spcPts val="0"/>
              </a:spcBef>
            </a:pPr>
            <a:r>
              <a:rPr lang="es-MX" sz="2100" dirty="0">
                <a:solidFill>
                  <a:srgbClr val="000000"/>
                </a:solidFill>
                <a:latin typeface="+mj-lt"/>
                <a:cs typeface="Arial" panose="020B0604020202020204" pitchFamily="34" charset="0"/>
              </a:rPr>
              <a:t>De conformidad con el art. 14 La Secretaría Jurídica Distrital a través de la Dirección Distrital de Política Jurídica, podrá solicitar informes del desempeño y vigencia de las políticas, </a:t>
            </a:r>
            <a:r>
              <a:rPr lang="es-MX" sz="2100" b="1" u="sng" dirty="0">
                <a:solidFill>
                  <a:srgbClr val="000000"/>
                </a:solidFill>
                <a:latin typeface="+mj-lt"/>
                <a:cs typeface="Arial" panose="020B0604020202020204" pitchFamily="34" charset="0"/>
              </a:rPr>
              <a:t>para fines de actualización y seguimiento</a:t>
            </a:r>
            <a:r>
              <a:rPr lang="es-MX" sz="1900" b="1" u="sng" dirty="0">
                <a:solidFill>
                  <a:srgbClr val="000000"/>
                </a:solidFill>
                <a:latin typeface="+mj-lt"/>
                <a:cs typeface="Arial" panose="020B0604020202020204" pitchFamily="34" charset="0"/>
              </a:rPr>
              <a:t>.</a:t>
            </a:r>
          </a:p>
          <a:p>
            <a:pPr marL="0" lvl="0" indent="0" algn="just" defTabSz="914377">
              <a:buNone/>
            </a:pPr>
            <a:endParaRPr lang="es-CO" sz="1200" dirty="0"/>
          </a:p>
        </p:txBody>
      </p:sp>
      <p:sp>
        <p:nvSpPr>
          <p:cNvPr id="13" name="CuadroTexto 12">
            <a:extLst>
              <a:ext uri="{FF2B5EF4-FFF2-40B4-BE49-F238E27FC236}">
                <a16:creationId xmlns:a16="http://schemas.microsoft.com/office/drawing/2014/main" id="{008577FF-F5D4-45BB-B2D1-C11954BEF0E7}"/>
              </a:ext>
            </a:extLst>
          </p:cNvPr>
          <p:cNvSpPr txBox="1"/>
          <p:nvPr/>
        </p:nvSpPr>
        <p:spPr>
          <a:xfrm>
            <a:off x="1313868" y="423955"/>
            <a:ext cx="1006988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100" b="1" dirty="0">
                <a:solidFill>
                  <a:schemeClr val="bg1"/>
                </a:solidFill>
                <a:latin typeface="Arial Black" panose="020B0A04020102020204" pitchFamily="34" charset="0"/>
                <a:cs typeface="Arial" panose="020B0604020202020204" pitchFamily="34" charset="0"/>
              </a:rPr>
              <a:t>COMPETENCIA EN MATERIA DEL PREVENCIÓN DEL DAÑO</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31597" y="424870"/>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4">
            <a:clrChange>
              <a:clrFrom>
                <a:srgbClr val="FDFFFF"/>
              </a:clrFrom>
              <a:clrTo>
                <a:srgbClr val="FDFFFF">
                  <a:alpha val="0"/>
                </a:srgbClr>
              </a:clrTo>
            </a:clrChange>
            <a:extLst>
              <a:ext uri="{BEBA8EAE-BF5A-486C-A8C5-ECC9F3942E4B}">
                <a14:imgProps xmlns:a14="http://schemas.microsoft.com/office/drawing/2010/main">
                  <a14:imgLayer r:embed="rId5">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3556354629"/>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1141830" y="223482"/>
            <a:ext cx="10069885"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MX" sz="2100" b="1" dirty="0">
                <a:solidFill>
                  <a:schemeClr val="bg1"/>
                </a:solidFill>
                <a:latin typeface="Arial Black" panose="020B0A04020102020204" pitchFamily="34" charset="0"/>
                <a:cs typeface="Arial" panose="020B0604020202020204" pitchFamily="34" charset="0"/>
              </a:rPr>
              <a:t>METODOLOGÍA ANÁLISIS COSTO-BENEFICIO</a:t>
            </a:r>
            <a:endParaRPr lang="es-CO" sz="2000" b="1" dirty="0">
              <a:solidFill>
                <a:schemeClr val="bg1"/>
              </a:solidFill>
              <a:latin typeface="Arial" panose="020B0604020202020204" pitchFamily="34" charset="0"/>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314356" y="123455"/>
            <a:ext cx="665929" cy="515525"/>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pic>
        <p:nvPicPr>
          <p:cNvPr id="3" name="Marcador de contenido 2"/>
          <p:cNvPicPr>
            <a:picLocks noGrp="1" noChangeAspect="1"/>
          </p:cNvPicPr>
          <p:nvPr>
            <p:ph idx="1"/>
          </p:nvPr>
        </p:nvPicPr>
        <p:blipFill>
          <a:blip r:embed="rId4"/>
          <a:stretch>
            <a:fillRect/>
          </a:stretch>
        </p:blipFill>
        <p:spPr>
          <a:xfrm>
            <a:off x="6657643" y="925829"/>
            <a:ext cx="3953817" cy="5471075"/>
          </a:xfrm>
          <a:prstGeom prst="rect">
            <a:avLst/>
          </a:prstGeom>
          <a:scene3d>
            <a:camera prst="isometricOffAxis2Left"/>
            <a:lightRig rig="threePt" dir="t"/>
          </a:scene3d>
        </p:spPr>
      </p:pic>
      <p:sp>
        <p:nvSpPr>
          <p:cNvPr id="4" name="CuadroTexto 3">
            <a:extLst>
              <a:ext uri="{FF2B5EF4-FFF2-40B4-BE49-F238E27FC236}">
                <a16:creationId xmlns:a16="http://schemas.microsoft.com/office/drawing/2014/main" id="{EB59E300-713F-BB97-13D9-28A47094495A}"/>
              </a:ext>
            </a:extLst>
          </p:cNvPr>
          <p:cNvSpPr txBox="1"/>
          <p:nvPr/>
        </p:nvSpPr>
        <p:spPr>
          <a:xfrm>
            <a:off x="260685" y="1167439"/>
            <a:ext cx="5835315" cy="4524315"/>
          </a:xfrm>
          <a:prstGeom prst="rect">
            <a:avLst/>
          </a:prstGeom>
          <a:noFill/>
        </p:spPr>
        <p:txBody>
          <a:bodyPr wrap="square" rtlCol="0">
            <a:spAutoFit/>
          </a:bodyPr>
          <a:lstStyle/>
          <a:p>
            <a:pPr algn="just"/>
            <a:r>
              <a:rPr lang="es-ES" sz="2400" dirty="0">
                <a:latin typeface="+mj-lt"/>
                <a:cs typeface="Arial" panose="020B0604020202020204" pitchFamily="34" charset="0"/>
              </a:rPr>
              <a:t>La Directiva 22 de 2023 la SJD, adoptó los lineamientos generales para que las oficinas jurídicas apliquen la metodología costo - beneficio a las acciones judiciales para la recuperación de recursos públicos y a las solicitudes de conciliación. </a:t>
            </a:r>
          </a:p>
          <a:p>
            <a:pPr algn="just"/>
            <a:endParaRPr lang="es-ES" sz="2400" dirty="0">
              <a:latin typeface="+mj-lt"/>
              <a:cs typeface="Arial" panose="020B0604020202020204" pitchFamily="34" charset="0"/>
            </a:endParaRPr>
          </a:p>
          <a:p>
            <a:pPr algn="just"/>
            <a:r>
              <a:rPr lang="es-ES" sz="2400" dirty="0">
                <a:latin typeface="+mj-lt"/>
                <a:cs typeface="Arial" panose="020B0604020202020204" pitchFamily="34" charset="0"/>
              </a:rPr>
              <a:t>Los Comités de Conciliación tienen la función de expedir estos criterios y pueden optar por acoger la Directiva 22 de 2023 o expedir sus propios criterios, conforme a los siguientes parámetros</a:t>
            </a:r>
            <a:endParaRPr lang="es-CO" sz="2400" dirty="0">
              <a:latin typeface="+mj-lt"/>
              <a:cs typeface="Arial" panose="020B0604020202020204" pitchFamily="34" charset="0"/>
            </a:endParaRPr>
          </a:p>
        </p:txBody>
      </p:sp>
      <p:pic>
        <p:nvPicPr>
          <p:cNvPr id="10" name="Imagen 9">
            <a:extLst>
              <a:ext uri="{FF2B5EF4-FFF2-40B4-BE49-F238E27FC236}">
                <a16:creationId xmlns:a16="http://schemas.microsoft.com/office/drawing/2014/main" id="{B7D47A72-D4DD-4A43-86E5-6543510D0AEF}"/>
              </a:ext>
            </a:extLst>
          </p:cNvPr>
          <p:cNvPicPr>
            <a:picLocks noChangeAspect="1"/>
          </p:cNvPicPr>
          <p:nvPr/>
        </p:nvPicPr>
        <p:blipFill>
          <a:blip r:embed="rId5">
            <a:clrChange>
              <a:clrFrom>
                <a:srgbClr val="FDFFFF"/>
              </a:clrFrom>
              <a:clrTo>
                <a:srgbClr val="FDFFFF">
                  <a:alpha val="0"/>
                </a:srgbClr>
              </a:clrTo>
            </a:clrChange>
            <a:extLst>
              <a:ext uri="{BEBA8EAE-BF5A-486C-A8C5-ECC9F3942E4B}">
                <a14:imgProps xmlns:a14="http://schemas.microsoft.com/office/drawing/2010/main">
                  <a14:imgLayer r:embed="rId6">
                    <a14:imgEffect>
                      <a14:colorTemperature colorTemp="6320"/>
                    </a14:imgEffect>
                    <a14:imgEffect>
                      <a14:saturation sat="245000"/>
                    </a14:imgEffect>
                  </a14:imgLayer>
                </a14:imgProps>
              </a:ext>
            </a:extLst>
          </a:blip>
          <a:stretch>
            <a:fillRect/>
          </a:stretch>
        </p:blipFill>
        <p:spPr>
          <a:xfrm>
            <a:off x="10459616" y="6171026"/>
            <a:ext cx="1615124" cy="620472"/>
          </a:xfrm>
          <a:prstGeom prst="rect">
            <a:avLst/>
          </a:prstGeom>
        </p:spPr>
      </p:pic>
    </p:spTree>
    <p:extLst>
      <p:ext uri="{BB962C8B-B14F-4D97-AF65-F5344CB8AC3E}">
        <p14:creationId xmlns:p14="http://schemas.microsoft.com/office/powerpoint/2010/main" val="3763321112"/>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6" name="CuadroTexto 5"/>
          <p:cNvSpPr txBox="1"/>
          <p:nvPr/>
        </p:nvSpPr>
        <p:spPr>
          <a:xfrm>
            <a:off x="2845836" y="2659137"/>
            <a:ext cx="6895323" cy="2862322"/>
          </a:xfrm>
          <a:prstGeom prst="rect">
            <a:avLst/>
          </a:prstGeom>
          <a:noFill/>
        </p:spPr>
        <p:txBody>
          <a:bodyPr wrap="square" rtlCol="0">
            <a:spAutoFit/>
          </a:bodyPr>
          <a:lstStyle/>
          <a:p>
            <a:pPr lvl="0" algn="ctr"/>
            <a:r>
              <a:rPr lang="es-MX" sz="3600" b="1" dirty="0">
                <a:solidFill>
                  <a:prstClr val="black"/>
                </a:solidFill>
              </a:rPr>
              <a:t>7.	Guía metodológica para el análisis costo -beneficio para la protección y recuperación del patrimonio público en el distrito capital.</a:t>
            </a:r>
            <a:endParaRPr kumimoji="0" lang="es-CO"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62138"/>
      </p:ext>
    </p:extLst>
  </p:cSld>
  <p:clrMapOvr>
    <a:overrideClrMapping bg1="lt1" tx1="dk1" bg2="lt2" tx2="dk2" accent1="accent1" accent2="accent2" accent3="accent3" accent4="accent4" accent5="accent5" accent6="accent6" hlink="hlink" folHlink="folHlink"/>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blip>
          <a:stretch>
            <a:fillRect/>
          </a:stretch>
        </p:blipFill>
        <p:spPr>
          <a:xfrm>
            <a:off x="10146909" y="6050895"/>
            <a:ext cx="1927831" cy="740603"/>
          </a:xfrm>
          <a:prstGeom prst="rect">
            <a:avLst/>
          </a:prstGeom>
        </p:spPr>
      </p:pic>
      <p:graphicFrame>
        <p:nvGraphicFramePr>
          <p:cNvPr id="2" name="Diagrama 1">
            <a:extLst>
              <a:ext uri="{FF2B5EF4-FFF2-40B4-BE49-F238E27FC236}">
                <a16:creationId xmlns:a16="http://schemas.microsoft.com/office/drawing/2014/main" id="{F06E64E7-6883-70EF-E938-20716DE813E7}"/>
              </a:ext>
            </a:extLst>
          </p:cNvPr>
          <p:cNvGraphicFramePr/>
          <p:nvPr/>
        </p:nvGraphicFramePr>
        <p:xfrm>
          <a:off x="1944451" y="1245900"/>
          <a:ext cx="8026400" cy="5175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a:extLst>
              <a:ext uri="{FF2B5EF4-FFF2-40B4-BE49-F238E27FC236}">
                <a16:creationId xmlns:a16="http://schemas.microsoft.com/office/drawing/2014/main" id="{9602E095-15B1-CDD8-4B01-125BF44C7CB9}"/>
              </a:ext>
            </a:extLst>
          </p:cNvPr>
          <p:cNvSpPr txBox="1"/>
          <p:nvPr/>
        </p:nvSpPr>
        <p:spPr>
          <a:xfrm>
            <a:off x="882221" y="424871"/>
            <a:ext cx="6222667"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CICLO DE DEFENSA JURÍDICO</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Diagrama de flujo: conector 13">
            <a:extLst>
              <a:ext uri="{FF2B5EF4-FFF2-40B4-BE49-F238E27FC236}">
                <a16:creationId xmlns:a16="http://schemas.microsoft.com/office/drawing/2014/main" id="{D65F627E-E158-E654-D0EE-7652BCD08FE2}"/>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917566"/>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blip>
          <a:stretch>
            <a:fillRect/>
          </a:stretch>
        </p:blipFill>
        <p:spPr>
          <a:xfrm>
            <a:off x="10146909" y="6050895"/>
            <a:ext cx="1927831" cy="740603"/>
          </a:xfrm>
          <a:prstGeom prst="rect">
            <a:avLst/>
          </a:prstGeom>
        </p:spPr>
      </p:pic>
      <p:sp>
        <p:nvSpPr>
          <p:cNvPr id="7" name="CuadroTexto 6">
            <a:extLst>
              <a:ext uri="{FF2B5EF4-FFF2-40B4-BE49-F238E27FC236}">
                <a16:creationId xmlns:a16="http://schemas.microsoft.com/office/drawing/2014/main" id="{9602E095-15B1-CDD8-4B01-125BF44C7CB9}"/>
              </a:ext>
            </a:extLst>
          </p:cNvPr>
          <p:cNvSpPr txBox="1"/>
          <p:nvPr/>
        </p:nvSpPr>
        <p:spPr>
          <a:xfrm>
            <a:off x="882221" y="424871"/>
            <a:ext cx="7678119" cy="400110"/>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PARÁMETROS METODOLOGÍA COSTO- BENEFICIO</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Diagrama de flujo: conector 13">
            <a:extLst>
              <a:ext uri="{FF2B5EF4-FFF2-40B4-BE49-F238E27FC236}">
                <a16:creationId xmlns:a16="http://schemas.microsoft.com/office/drawing/2014/main" id="{D65F627E-E158-E654-D0EE-7652BCD08FE2}"/>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3" name="Diagrama 2">
            <a:extLst>
              <a:ext uri="{FF2B5EF4-FFF2-40B4-BE49-F238E27FC236}">
                <a16:creationId xmlns:a16="http://schemas.microsoft.com/office/drawing/2014/main" id="{FA7CA279-52FB-5A2D-F05F-D05D4F1B20CF}"/>
              </a:ext>
            </a:extLst>
          </p:cNvPr>
          <p:cNvGraphicFramePr/>
          <p:nvPr/>
        </p:nvGraphicFramePr>
        <p:xfrm>
          <a:off x="1952367" y="1008563"/>
          <a:ext cx="9045147" cy="5182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00535570"/>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blip>
          <a:stretch>
            <a:fillRect/>
          </a:stretch>
        </p:blipFill>
        <p:spPr>
          <a:xfrm>
            <a:off x="10146909" y="6050895"/>
            <a:ext cx="1927831" cy="740603"/>
          </a:xfrm>
          <a:prstGeom prst="rect">
            <a:avLst/>
          </a:prstGeom>
        </p:spPr>
      </p:pic>
      <p:sp>
        <p:nvSpPr>
          <p:cNvPr id="7" name="CuadroTexto 6">
            <a:extLst>
              <a:ext uri="{FF2B5EF4-FFF2-40B4-BE49-F238E27FC236}">
                <a16:creationId xmlns:a16="http://schemas.microsoft.com/office/drawing/2014/main" id="{9602E095-15B1-CDD8-4B01-125BF44C7CB9}"/>
              </a:ext>
            </a:extLst>
          </p:cNvPr>
          <p:cNvSpPr txBox="1"/>
          <p:nvPr/>
        </p:nvSpPr>
        <p:spPr>
          <a:xfrm>
            <a:off x="882221" y="424871"/>
            <a:ext cx="7678119" cy="400110"/>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PARÁMETROS METODOLOGÍA COSTO- BENEFICIO</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Diagrama de flujo: conector 13">
            <a:extLst>
              <a:ext uri="{FF2B5EF4-FFF2-40B4-BE49-F238E27FC236}">
                <a16:creationId xmlns:a16="http://schemas.microsoft.com/office/drawing/2014/main" id="{D65F627E-E158-E654-D0EE-7652BCD08FE2}"/>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2" name="Diagrama 1">
            <a:extLst>
              <a:ext uri="{FF2B5EF4-FFF2-40B4-BE49-F238E27FC236}">
                <a16:creationId xmlns:a16="http://schemas.microsoft.com/office/drawing/2014/main" id="{BC5D4931-A632-D7EC-8B90-D7A9FEB70CDF}"/>
              </a:ext>
            </a:extLst>
          </p:cNvPr>
          <p:cNvGraphicFramePr/>
          <p:nvPr/>
        </p:nvGraphicFramePr>
        <p:xfrm>
          <a:off x="2018909" y="103811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87669229"/>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blip>
          <a:stretch>
            <a:fillRect/>
          </a:stretch>
        </p:blipFill>
        <p:spPr>
          <a:xfrm>
            <a:off x="10146909" y="6050895"/>
            <a:ext cx="1927831" cy="740603"/>
          </a:xfrm>
          <a:prstGeom prst="rect">
            <a:avLst/>
          </a:prstGeom>
        </p:spPr>
      </p:pic>
      <p:sp>
        <p:nvSpPr>
          <p:cNvPr id="7" name="CuadroTexto 6">
            <a:extLst>
              <a:ext uri="{FF2B5EF4-FFF2-40B4-BE49-F238E27FC236}">
                <a16:creationId xmlns:a16="http://schemas.microsoft.com/office/drawing/2014/main" id="{9602E095-15B1-CDD8-4B01-125BF44C7CB9}"/>
              </a:ext>
            </a:extLst>
          </p:cNvPr>
          <p:cNvSpPr txBox="1"/>
          <p:nvPr/>
        </p:nvSpPr>
        <p:spPr>
          <a:xfrm>
            <a:off x="882221" y="424871"/>
            <a:ext cx="7678119" cy="400110"/>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PARÁMETROS METODOLOGÍA COSTO- BENEFICIO</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Diagrama de flujo: conector 13">
            <a:extLst>
              <a:ext uri="{FF2B5EF4-FFF2-40B4-BE49-F238E27FC236}">
                <a16:creationId xmlns:a16="http://schemas.microsoft.com/office/drawing/2014/main" id="{D65F627E-E158-E654-D0EE-7652BCD08FE2}"/>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2" name="Diagrama 1">
            <a:extLst>
              <a:ext uri="{FF2B5EF4-FFF2-40B4-BE49-F238E27FC236}">
                <a16:creationId xmlns:a16="http://schemas.microsoft.com/office/drawing/2014/main" id="{BC5D4931-A632-D7EC-8B90-D7A9FEB70CDF}"/>
              </a:ext>
            </a:extLst>
          </p:cNvPr>
          <p:cNvGraphicFramePr/>
          <p:nvPr/>
        </p:nvGraphicFramePr>
        <p:xfrm>
          <a:off x="2018909" y="103811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69209749"/>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8000"/>
            <a:lum/>
            <a:extLst>
              <a:ext uri="{837473B0-CC2E-450A-ABE3-18F120FF3D39}">
                <a1611:picAttrSrcUrl xmlns:a1611="http://schemas.microsoft.com/office/drawing/2016/11/main" r:id="rId5"/>
              </a:ext>
            </a:extLst>
          </a:blip>
          <a:srcRect/>
          <a:stretch>
            <a:fillRect t="-17000" b="-17000"/>
          </a:stretch>
        </a:blipFill>
        <a:effectLst/>
      </p:bgPr>
    </p:bg>
    <p:spTree>
      <p:nvGrpSpPr>
        <p:cNvPr id="1" name="Shape 108"/>
        <p:cNvGrpSpPr/>
        <p:nvPr/>
      </p:nvGrpSpPr>
      <p:grpSpPr>
        <a:xfrm>
          <a:off x="0" y="0"/>
          <a:ext cx="0" cy="0"/>
          <a:chOff x="0" y="0"/>
          <a:chExt cx="0" cy="0"/>
        </a:xfrm>
      </p:grpSpPr>
      <p:pic>
        <p:nvPicPr>
          <p:cNvPr id="11" name="Imagen 10">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264169" y="6199841"/>
            <a:ext cx="1927831" cy="658159"/>
          </a:xfrm>
          <a:prstGeom prst="rect">
            <a:avLst/>
          </a:prstGeom>
        </p:spPr>
      </p:pic>
      <p:sp>
        <p:nvSpPr>
          <p:cNvPr id="8" name="Google Shape;122;p3">
            <a:extLst>
              <a:ext uri="{FF2B5EF4-FFF2-40B4-BE49-F238E27FC236}">
                <a16:creationId xmlns:a16="http://schemas.microsoft.com/office/drawing/2014/main" id="{5AB3FFA5-C9AD-4B00-B408-82CBD5535F5A}"/>
              </a:ext>
            </a:extLst>
          </p:cNvPr>
          <p:cNvSpPr txBox="1"/>
          <p:nvPr/>
        </p:nvSpPr>
        <p:spPr>
          <a:xfrm>
            <a:off x="6096000" y="2798621"/>
            <a:ext cx="5675697"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r>
              <a:rPr lang="es-CO" sz="4800" b="1" dirty="0">
                <a:latin typeface="Century Gothic"/>
                <a:ea typeface="Century Gothic"/>
                <a:cs typeface="Century Gothic"/>
                <a:sym typeface="Century Gothic"/>
              </a:rPr>
              <a:t>GRACIAS</a:t>
            </a:r>
            <a:endParaRPr sz="2000" dirty="0">
              <a:latin typeface="Arial"/>
              <a:ea typeface="Arial"/>
              <a:cs typeface="Arial"/>
              <a:sym typeface="Arial"/>
            </a:endParaRPr>
          </a:p>
        </p:txBody>
      </p:sp>
      <p:pic>
        <p:nvPicPr>
          <p:cNvPr id="10" name="Imagen 9">
            <a:extLst>
              <a:ext uri="{FF2B5EF4-FFF2-40B4-BE49-F238E27FC236}">
                <a16:creationId xmlns:a16="http://schemas.microsoft.com/office/drawing/2014/main" id="{B858EEEC-A45C-465D-863E-BD2168C8A299}"/>
              </a:ext>
            </a:extLst>
          </p:cNvPr>
          <p:cNvPicPr>
            <a:picLocks noChangeAspect="1"/>
          </p:cNvPicPr>
          <p:nvPr/>
        </p:nvPicPr>
        <p:blipFill>
          <a:blip r:embed="rId8"/>
          <a:stretch>
            <a:fillRect/>
          </a:stretch>
        </p:blipFill>
        <p:spPr>
          <a:xfrm>
            <a:off x="0" y="-3768"/>
            <a:ext cx="5662863" cy="6861768"/>
          </a:xfrm>
          <a:prstGeom prst="rect">
            <a:avLst/>
          </a:prstGeom>
        </p:spPr>
      </p:pic>
      <p:pic>
        <p:nvPicPr>
          <p:cNvPr id="9" name="Imagen 8" descr="Logotipo&#10;&#10;Descripción generada automáticamente">
            <a:extLst>
              <a:ext uri="{FF2B5EF4-FFF2-40B4-BE49-F238E27FC236}">
                <a16:creationId xmlns:a16="http://schemas.microsoft.com/office/drawing/2014/main" id="{55E27F21-9FD4-4974-B73F-06EDE8649EC8}"/>
              </a:ext>
            </a:extLst>
          </p:cNvPr>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12" name="CuadroTexto 11">
            <a:extLst>
              <a:ext uri="{FF2B5EF4-FFF2-40B4-BE49-F238E27FC236}">
                <a16:creationId xmlns:a16="http://schemas.microsoft.com/office/drawing/2014/main" id="{9EAE8D71-5037-4206-B5E7-D971EAE0260E}"/>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r>
              <a:rPr lang="es-CO" sz="700" dirty="0">
                <a:latin typeface="Arial Black" panose="020B0A04020102020204" pitchFamily="34" charset="0"/>
              </a:rPr>
              <a:t>CO21/962806</a:t>
            </a:r>
          </a:p>
        </p:txBody>
      </p:sp>
    </p:spTree>
    <p:extLst>
      <p:ext uri="{BB962C8B-B14F-4D97-AF65-F5344CB8AC3E}">
        <p14:creationId xmlns:p14="http://schemas.microsoft.com/office/powerpoint/2010/main" val="20815481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
        <p:nvSpPr>
          <p:cNvPr id="6" name="CuadroTexto 5"/>
          <p:cNvSpPr txBox="1"/>
          <p:nvPr/>
        </p:nvSpPr>
        <p:spPr>
          <a:xfrm>
            <a:off x="2920481" y="2593910"/>
            <a:ext cx="6895323" cy="1200329"/>
          </a:xfrm>
          <a:prstGeom prst="rect">
            <a:avLst/>
          </a:prstGeom>
          <a:noFill/>
        </p:spPr>
        <p:txBody>
          <a:bodyPr wrap="square" rtlCol="0">
            <a:spAutoFit/>
          </a:bodyPr>
          <a:lstStyle/>
          <a:p>
            <a:pPr algn="ctr"/>
            <a:r>
              <a:rPr lang="es-MX" sz="3600" b="1" dirty="0">
                <a:solidFill>
                  <a:prstClr val="black"/>
                </a:solidFill>
              </a:rPr>
              <a:t>Gobernanza Regulatoria </a:t>
            </a:r>
            <a:endParaRPr lang="es-CO" sz="3600" b="1" dirty="0">
              <a:solidFill>
                <a:prstClr val="black"/>
              </a:solidFill>
            </a:endParaRPr>
          </a:p>
          <a:p>
            <a:pPr algn="ctr"/>
            <a:endParaRPr lang="es-CO" sz="3600" dirty="0"/>
          </a:p>
        </p:txBody>
      </p:sp>
    </p:spTree>
    <p:extLst>
      <p:ext uri="{BB962C8B-B14F-4D97-AF65-F5344CB8AC3E}">
        <p14:creationId xmlns:p14="http://schemas.microsoft.com/office/powerpoint/2010/main" val="376817704"/>
      </p:ext>
    </p:extLst>
  </p:cSld>
  <p:clrMapOvr>
    <a:overrideClrMapping bg1="lt1" tx1="dk1" bg2="lt2" tx2="dk2" accent1="accent1" accent2="accent2" accent3="accent3" accent4="accent4" accent5="accent5" accent6="accent6" hlink="hlink" folHlink="folHlink"/>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08577FF-F5D4-45BB-B2D1-C11954BEF0E7}"/>
              </a:ext>
            </a:extLst>
          </p:cNvPr>
          <p:cNvSpPr txBox="1"/>
          <p:nvPr/>
        </p:nvSpPr>
        <p:spPr>
          <a:xfrm>
            <a:off x="615150" y="185984"/>
            <a:ext cx="6222667" cy="461665"/>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Decreto 474 de 2022</a:t>
            </a:r>
            <a:endPar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Diagrama de flujo: conector 13">
            <a:extLst>
              <a:ext uri="{FF2B5EF4-FFF2-40B4-BE49-F238E27FC236}">
                <a16:creationId xmlns:a16="http://schemas.microsoft.com/office/drawing/2014/main" id="{8331F7BA-5EFD-48EF-90DF-E3D56B48900D}"/>
              </a:ext>
            </a:extLst>
          </p:cNvPr>
          <p:cNvSpPr/>
          <p:nvPr/>
        </p:nvSpPr>
        <p:spPr>
          <a:xfrm>
            <a:off x="64527" y="185984"/>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a:t>
            </a:r>
            <a:endParaRPr kumimoji="0" lang="es-C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 name="Imagen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BE586105-62DB-4C56-9520-BA768ADA86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70711" y="106015"/>
            <a:ext cx="656762" cy="637711"/>
          </a:xfrm>
          <a:prstGeom prst="rect">
            <a:avLst/>
          </a:prstGeom>
        </p:spPr>
      </p:pic>
      <p:sp>
        <p:nvSpPr>
          <p:cNvPr id="7" name="CuadroTexto 6">
            <a:extLst>
              <a:ext uri="{FF2B5EF4-FFF2-40B4-BE49-F238E27FC236}">
                <a16:creationId xmlns:a16="http://schemas.microsoft.com/office/drawing/2014/main" id="{402E7CAA-A832-4B51-ACBA-98E36C0D550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pic>
        <p:nvPicPr>
          <p:cNvPr id="4" name="Imagen 3">
            <a:extLst>
              <a:ext uri="{FF2B5EF4-FFF2-40B4-BE49-F238E27FC236}">
                <a16:creationId xmlns:a16="http://schemas.microsoft.com/office/drawing/2014/main" id="{27F800EB-474B-ADA5-8953-F2F13BD90C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2714" y="1170052"/>
            <a:ext cx="1990205" cy="720000"/>
          </a:xfrm>
          <a:prstGeom prst="rect">
            <a:avLst/>
          </a:prstGeom>
        </p:spPr>
      </p:pic>
      <p:sp>
        <p:nvSpPr>
          <p:cNvPr id="6" name="CuadroTexto 5">
            <a:extLst>
              <a:ext uri="{FF2B5EF4-FFF2-40B4-BE49-F238E27FC236}">
                <a16:creationId xmlns:a16="http://schemas.microsoft.com/office/drawing/2014/main" id="{B5212CFC-C0D9-7A47-3490-A66A272D71BB}"/>
              </a:ext>
            </a:extLst>
          </p:cNvPr>
          <p:cNvSpPr txBox="1"/>
          <p:nvPr/>
        </p:nvSpPr>
        <p:spPr>
          <a:xfrm>
            <a:off x="7925200" y="1151388"/>
            <a:ext cx="4178891" cy="7386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Cargue de las agendas regulatorias preliminares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Publicación de la agenda preliminar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Comentarios y observaciones ciudadanas.</a:t>
            </a:r>
          </a:p>
        </p:txBody>
      </p:sp>
      <p:pic>
        <p:nvPicPr>
          <p:cNvPr id="9" name="Imagen 8">
            <a:extLst>
              <a:ext uri="{FF2B5EF4-FFF2-40B4-BE49-F238E27FC236}">
                <a16:creationId xmlns:a16="http://schemas.microsoft.com/office/drawing/2014/main" id="{50C0743D-07CE-152D-27F2-17C74378C391}"/>
              </a:ext>
            </a:extLst>
          </p:cNvPr>
          <p:cNvPicPr>
            <a:picLocks noChangeAspect="1"/>
          </p:cNvPicPr>
          <p:nvPr/>
        </p:nvPicPr>
        <p:blipFill rotWithShape="1">
          <a:blip r:embed="rId8">
            <a:extLst>
              <a:ext uri="{28A0092B-C50C-407E-A947-70E740481C1C}">
                <a14:useLocalDpi xmlns:a14="http://schemas.microsoft.com/office/drawing/2010/main" val="0"/>
              </a:ext>
            </a:extLst>
          </a:blip>
          <a:srcRect l="21405" t="10698" r="17811" b="21179"/>
          <a:stretch/>
        </p:blipFill>
        <p:spPr>
          <a:xfrm>
            <a:off x="5907048" y="3221402"/>
            <a:ext cx="1716924" cy="720000"/>
          </a:xfrm>
          <a:prstGeom prst="rect">
            <a:avLst/>
          </a:prstGeom>
        </p:spPr>
      </p:pic>
      <p:pic>
        <p:nvPicPr>
          <p:cNvPr id="10" name="Imagen 9">
            <a:extLst>
              <a:ext uri="{FF2B5EF4-FFF2-40B4-BE49-F238E27FC236}">
                <a16:creationId xmlns:a16="http://schemas.microsoft.com/office/drawing/2014/main" id="{F3A8BE21-E68C-E28A-79FC-DADCF88CDAE1}"/>
              </a:ext>
            </a:extLst>
          </p:cNvPr>
          <p:cNvPicPr>
            <a:picLocks noChangeAspect="1"/>
          </p:cNvPicPr>
          <p:nvPr/>
        </p:nvPicPr>
        <p:blipFill>
          <a:blip r:embed="rId9"/>
          <a:stretch>
            <a:fillRect/>
          </a:stretch>
        </p:blipFill>
        <p:spPr>
          <a:xfrm>
            <a:off x="5833139" y="5183805"/>
            <a:ext cx="1790833" cy="720000"/>
          </a:xfrm>
          <a:prstGeom prst="rect">
            <a:avLst/>
          </a:prstGeom>
        </p:spPr>
      </p:pic>
      <p:sp>
        <p:nvSpPr>
          <p:cNvPr id="12" name="CuadroTexto 11">
            <a:extLst>
              <a:ext uri="{FF2B5EF4-FFF2-40B4-BE49-F238E27FC236}">
                <a16:creationId xmlns:a16="http://schemas.microsoft.com/office/drawing/2014/main" id="{0A2FA27C-3E35-B05B-29F5-4EAFE6FAA9F3}"/>
              </a:ext>
            </a:extLst>
          </p:cNvPr>
          <p:cNvSpPr txBox="1"/>
          <p:nvPr/>
        </p:nvSpPr>
        <p:spPr>
          <a:xfrm>
            <a:off x="7875378" y="3221402"/>
            <a:ext cx="4178891" cy="7386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Herramienta dispuesta para la publicación  de los proyectos de Actos Administrativos y/o específicos de regulación </a:t>
            </a:r>
          </a:p>
        </p:txBody>
      </p:sp>
      <p:sp>
        <p:nvSpPr>
          <p:cNvPr id="16" name="CuadroTexto 15">
            <a:extLst>
              <a:ext uri="{FF2B5EF4-FFF2-40B4-BE49-F238E27FC236}">
                <a16:creationId xmlns:a16="http://schemas.microsoft.com/office/drawing/2014/main" id="{950160AF-A60F-A7F7-8A5A-5533B1684EF8}"/>
              </a:ext>
            </a:extLst>
          </p:cNvPr>
          <p:cNvSpPr txBox="1"/>
          <p:nvPr/>
        </p:nvSpPr>
        <p:spPr>
          <a:xfrm>
            <a:off x="7832919" y="5165141"/>
            <a:ext cx="4178891" cy="7386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Los Actos administrativos debidamente suscritos son publicados a través del sistema de información régimen legal</a:t>
            </a:r>
          </a:p>
        </p:txBody>
      </p:sp>
      <p:pic>
        <p:nvPicPr>
          <p:cNvPr id="5" name="Imagen 4">
            <a:extLst>
              <a:ext uri="{FF2B5EF4-FFF2-40B4-BE49-F238E27FC236}">
                <a16:creationId xmlns:a16="http://schemas.microsoft.com/office/drawing/2014/main" id="{82C3141A-D2F4-0E39-BE7C-095CDDB60D97}"/>
              </a:ext>
            </a:extLst>
          </p:cNvPr>
          <p:cNvPicPr>
            <a:picLocks noChangeAspect="1"/>
          </p:cNvPicPr>
          <p:nvPr/>
        </p:nvPicPr>
        <p:blipFill>
          <a:blip r:embed="rId10"/>
          <a:stretch>
            <a:fillRect/>
          </a:stretch>
        </p:blipFill>
        <p:spPr>
          <a:xfrm>
            <a:off x="457658" y="2296334"/>
            <a:ext cx="4833039" cy="2887471"/>
          </a:xfrm>
          <a:prstGeom prst="rect">
            <a:avLst/>
          </a:prstGeom>
        </p:spPr>
      </p:pic>
    </p:spTree>
    <p:extLst>
      <p:ext uri="{BB962C8B-B14F-4D97-AF65-F5344CB8AC3E}">
        <p14:creationId xmlns:p14="http://schemas.microsoft.com/office/powerpoint/2010/main" val="3741230053"/>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sp>
        <p:nvSpPr>
          <p:cNvPr id="13" name="CuadroTexto 12">
            <a:extLst>
              <a:ext uri="{FF2B5EF4-FFF2-40B4-BE49-F238E27FC236}">
                <a16:creationId xmlns:a16="http://schemas.microsoft.com/office/drawing/2014/main" id="{181E88C6-634B-D19F-3119-3B974A400AA3}"/>
              </a:ext>
            </a:extLst>
          </p:cNvPr>
          <p:cNvSpPr txBox="1"/>
          <p:nvPr/>
        </p:nvSpPr>
        <p:spPr>
          <a:xfrm>
            <a:off x="882221" y="424871"/>
            <a:ext cx="6222667"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   Avances cumplimiento </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Diagrama de flujo: conector 13">
            <a:extLst>
              <a:ext uri="{FF2B5EF4-FFF2-40B4-BE49-F238E27FC236}">
                <a16:creationId xmlns:a16="http://schemas.microsoft.com/office/drawing/2014/main" id="{D3FD824C-E1A8-A426-7A6A-C8F69FA660D3}"/>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D970DE14-CD1B-9B05-E527-E00EE50248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sp>
        <p:nvSpPr>
          <p:cNvPr id="3" name="Rectángulo 2">
            <a:extLst>
              <a:ext uri="{FF2B5EF4-FFF2-40B4-BE49-F238E27FC236}">
                <a16:creationId xmlns:a16="http://schemas.microsoft.com/office/drawing/2014/main" id="{F88AF84D-C9B3-4BBE-8ACA-A38865B95BBB}"/>
              </a:ext>
            </a:extLst>
          </p:cNvPr>
          <p:cNvSpPr/>
          <p:nvPr/>
        </p:nvSpPr>
        <p:spPr>
          <a:xfrm>
            <a:off x="554419" y="1822370"/>
            <a:ext cx="2082297" cy="83095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mn-cs"/>
              </a:rPr>
              <a:t>Implementación Política de Gobernanza Regulatoria</a:t>
            </a:r>
            <a:endParaRPr kumimoji="0" lang="es-CO"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D44B6BDD-951E-9373-4CB9-92041DC55EA6}"/>
              </a:ext>
            </a:extLst>
          </p:cNvPr>
          <p:cNvSpPr/>
          <p:nvPr/>
        </p:nvSpPr>
        <p:spPr>
          <a:xfrm>
            <a:off x="3277553" y="1755337"/>
            <a:ext cx="1566249" cy="9414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Socialización 9 de noviembre 2022</a:t>
            </a:r>
            <a:endParaRPr kumimoji="0" lang="es-CO"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lipse 5">
            <a:extLst>
              <a:ext uri="{FF2B5EF4-FFF2-40B4-BE49-F238E27FC236}">
                <a16:creationId xmlns:a16="http://schemas.microsoft.com/office/drawing/2014/main" id="{B116EFB1-718B-8A86-0493-3E95D3D49D05}"/>
              </a:ext>
            </a:extLst>
          </p:cNvPr>
          <p:cNvSpPr/>
          <p:nvPr/>
        </p:nvSpPr>
        <p:spPr>
          <a:xfrm>
            <a:off x="5634837" y="1755337"/>
            <a:ext cx="1566249" cy="8979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white"/>
                </a:solidFill>
                <a:effectLst/>
                <a:uLnTx/>
                <a:uFillTx/>
                <a:latin typeface="Calibri" panose="020F0502020204030204"/>
                <a:ea typeface="+mn-ea"/>
                <a:cs typeface="+mn-cs"/>
              </a:rPr>
              <a:t>Podcast la voz jurídica “Gobernanza regulatoria”</a:t>
            </a:r>
          </a:p>
        </p:txBody>
      </p:sp>
      <p:sp>
        <p:nvSpPr>
          <p:cNvPr id="7" name="Elipse 6">
            <a:extLst>
              <a:ext uri="{FF2B5EF4-FFF2-40B4-BE49-F238E27FC236}">
                <a16:creationId xmlns:a16="http://schemas.microsoft.com/office/drawing/2014/main" id="{7BFC99CF-415E-6E05-1711-DE192431EBDA}"/>
              </a:ext>
            </a:extLst>
          </p:cNvPr>
          <p:cNvSpPr/>
          <p:nvPr/>
        </p:nvSpPr>
        <p:spPr>
          <a:xfrm>
            <a:off x="7821007" y="1722660"/>
            <a:ext cx="1774479" cy="9976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rPr>
              <a:t>Documento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prstClr val="white"/>
                </a:solidFill>
                <a:effectLst/>
                <a:uLnTx/>
                <a:uFillTx/>
                <a:latin typeface="Calibri" panose="020F0502020204030204"/>
                <a:ea typeface="+mn-ea"/>
                <a:cs typeface="+mn-cs"/>
              </a:rPr>
              <a:t>de implementación Lenguaje claro e incluyente</a:t>
            </a:r>
            <a:endParaRPr kumimoji="0" lang="es-CO"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lipse 8">
            <a:extLst>
              <a:ext uri="{FF2B5EF4-FFF2-40B4-BE49-F238E27FC236}">
                <a16:creationId xmlns:a16="http://schemas.microsoft.com/office/drawing/2014/main" id="{CF6E6576-6292-3AAC-B0FC-A580D7AE915E}"/>
              </a:ext>
            </a:extLst>
          </p:cNvPr>
          <p:cNvSpPr/>
          <p:nvPr/>
        </p:nvSpPr>
        <p:spPr>
          <a:xfrm>
            <a:off x="10178291" y="1722660"/>
            <a:ext cx="1761489" cy="9740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Directiva 009 de 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Manual Distrital de Técnica Normativa</a:t>
            </a:r>
            <a:endParaRPr kumimoji="0" lang="es-CO"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lipse 9">
            <a:extLst>
              <a:ext uri="{FF2B5EF4-FFF2-40B4-BE49-F238E27FC236}">
                <a16:creationId xmlns:a16="http://schemas.microsoft.com/office/drawing/2014/main" id="{AE3FFB93-4CDF-97F3-2418-4F8704DEC403}"/>
              </a:ext>
            </a:extLst>
          </p:cNvPr>
          <p:cNvSpPr/>
          <p:nvPr/>
        </p:nvSpPr>
        <p:spPr>
          <a:xfrm>
            <a:off x="10178295" y="3802783"/>
            <a:ext cx="1761485" cy="9740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Directiva 002 de 2023 implementa modulo Agenda Regulatoria</a:t>
            </a:r>
            <a:endParaRPr kumimoji="0" lang="es-CO"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Elipse 10">
            <a:extLst>
              <a:ext uri="{FF2B5EF4-FFF2-40B4-BE49-F238E27FC236}">
                <a16:creationId xmlns:a16="http://schemas.microsoft.com/office/drawing/2014/main" id="{B4BD5B82-D8B5-46B7-7120-772BA2B98298}"/>
              </a:ext>
            </a:extLst>
          </p:cNvPr>
          <p:cNvSpPr/>
          <p:nvPr/>
        </p:nvSpPr>
        <p:spPr>
          <a:xfrm>
            <a:off x="7534174" y="3841596"/>
            <a:ext cx="1885202" cy="8964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prstClr val="white"/>
                </a:solidFill>
                <a:effectLst/>
                <a:uLnTx/>
                <a:uFillTx/>
                <a:latin typeface="Calibri" panose="020F0502020204030204"/>
                <a:ea typeface="+mn-ea"/>
                <a:cs typeface="+mn-cs"/>
              </a:rPr>
              <a:t>Circular 053 de 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prstClr val="white"/>
                </a:solidFill>
                <a:effectLst/>
                <a:uLnTx/>
                <a:uFillTx/>
                <a:latin typeface="Calibri" panose="020F0502020204030204"/>
                <a:ea typeface="+mn-ea"/>
                <a:cs typeface="+mn-cs"/>
              </a:rPr>
              <a:t>Y 035 de 2023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prstClr val="white"/>
                </a:solidFill>
                <a:effectLst/>
                <a:uLnTx/>
                <a:uFillTx/>
                <a:latin typeface="Calibri" panose="020F0502020204030204"/>
                <a:ea typeface="+mn-ea"/>
                <a:cs typeface="+mn-cs"/>
              </a:rPr>
              <a:t>Solicitud Actos </a:t>
            </a:r>
            <a:r>
              <a:rPr kumimoji="0" lang="es-CO" sz="1050" b="0" i="0" u="none" strike="noStrike" kern="1200" cap="none" spc="0" normalizeH="0" baseline="0" noProof="0" dirty="0" err="1">
                <a:ln>
                  <a:noFill/>
                </a:ln>
                <a:solidFill>
                  <a:prstClr val="white"/>
                </a:solidFill>
                <a:effectLst/>
                <a:uLnTx/>
                <a:uFillTx/>
                <a:latin typeface="Calibri" panose="020F0502020204030204"/>
                <a:ea typeface="+mn-ea"/>
                <a:cs typeface="+mn-cs"/>
              </a:rPr>
              <a:t>Adtvos</a:t>
            </a:r>
            <a:r>
              <a:rPr kumimoji="0" lang="es-CO" sz="1050" b="0" i="0" u="none" strike="noStrike" kern="1200" cap="none" spc="0" normalizeH="0" baseline="0" noProof="0" dirty="0">
                <a:ln>
                  <a:noFill/>
                </a:ln>
                <a:solidFill>
                  <a:prstClr val="white"/>
                </a:solidFill>
                <a:effectLst/>
                <a:uLnTx/>
                <a:uFillTx/>
                <a:latin typeface="Calibri" panose="020F0502020204030204"/>
                <a:ea typeface="+mn-ea"/>
                <a:cs typeface="+mn-cs"/>
              </a:rPr>
              <a:t> firma Alcaldesa </a:t>
            </a:r>
          </a:p>
        </p:txBody>
      </p:sp>
      <p:sp>
        <p:nvSpPr>
          <p:cNvPr id="12" name="Elipse 11">
            <a:extLst>
              <a:ext uri="{FF2B5EF4-FFF2-40B4-BE49-F238E27FC236}">
                <a16:creationId xmlns:a16="http://schemas.microsoft.com/office/drawing/2014/main" id="{9C4A2B39-ED4A-4EA8-E00F-AD14B303BB4E}"/>
              </a:ext>
            </a:extLst>
          </p:cNvPr>
          <p:cNvSpPr/>
          <p:nvPr/>
        </p:nvSpPr>
        <p:spPr>
          <a:xfrm>
            <a:off x="4575977" y="3841043"/>
            <a:ext cx="1929942" cy="89646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Directiva 018 de 2023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Adopción Guía para la Elaboración DUS</a:t>
            </a:r>
            <a:endParaRPr kumimoji="0" lang="es-CO"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lipse 14">
            <a:extLst>
              <a:ext uri="{FF2B5EF4-FFF2-40B4-BE49-F238E27FC236}">
                <a16:creationId xmlns:a16="http://schemas.microsoft.com/office/drawing/2014/main" id="{504BAC5F-8F2E-97B0-0108-4DA6BA4E4FD3}"/>
              </a:ext>
            </a:extLst>
          </p:cNvPr>
          <p:cNvSpPr/>
          <p:nvPr/>
        </p:nvSpPr>
        <p:spPr>
          <a:xfrm>
            <a:off x="1595567" y="3880409"/>
            <a:ext cx="2213266" cy="8964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Circular 036 de 2023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white"/>
                </a:solidFill>
                <a:effectLst/>
                <a:uLnTx/>
                <a:uFillTx/>
                <a:latin typeface="Calibri" panose="020F0502020204030204"/>
                <a:ea typeface="+mn-ea"/>
                <a:cs typeface="+mn-cs"/>
              </a:rPr>
              <a:t>Plazos cargue Agenda Regulatoria 2024</a:t>
            </a:r>
            <a:endParaRPr kumimoji="0" lang="es-CO"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Elipse 15">
            <a:extLst>
              <a:ext uri="{FF2B5EF4-FFF2-40B4-BE49-F238E27FC236}">
                <a16:creationId xmlns:a16="http://schemas.microsoft.com/office/drawing/2014/main" id="{279077D5-67D0-623B-96D0-3B72ACC754A6}"/>
              </a:ext>
            </a:extLst>
          </p:cNvPr>
          <p:cNvSpPr/>
          <p:nvPr/>
        </p:nvSpPr>
        <p:spPr>
          <a:xfrm>
            <a:off x="4356062" y="5597170"/>
            <a:ext cx="2369771" cy="1090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white"/>
                </a:solidFill>
                <a:effectLst/>
                <a:uLnTx/>
                <a:uFillTx/>
                <a:latin typeface="Calibri" panose="020F0502020204030204"/>
                <a:ea typeface="+mn-ea"/>
                <a:cs typeface="+mn-cs"/>
              </a:rPr>
              <a:t>Implementación y seguimiento 2024</a:t>
            </a:r>
            <a:endParaRPr kumimoji="0" lang="es-CO"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Conector recto de flecha 17">
            <a:extLst>
              <a:ext uri="{FF2B5EF4-FFF2-40B4-BE49-F238E27FC236}">
                <a16:creationId xmlns:a16="http://schemas.microsoft.com/office/drawing/2014/main" id="{E5FF9809-EE65-EC95-A051-AB40CCC10153}"/>
              </a:ext>
            </a:extLst>
          </p:cNvPr>
          <p:cNvCxnSpPr>
            <a:stCxn id="3" idx="3"/>
          </p:cNvCxnSpPr>
          <p:nvPr/>
        </p:nvCxnSpPr>
        <p:spPr>
          <a:xfrm>
            <a:off x="2636716" y="2237848"/>
            <a:ext cx="640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32B0DF9-0071-F585-51B2-D2FBCE49FA22}"/>
              </a:ext>
            </a:extLst>
          </p:cNvPr>
          <p:cNvCxnSpPr>
            <a:stCxn id="5" idx="6"/>
          </p:cNvCxnSpPr>
          <p:nvPr/>
        </p:nvCxnSpPr>
        <p:spPr>
          <a:xfrm flipV="1">
            <a:off x="4843802" y="2221508"/>
            <a:ext cx="697145" cy="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A953A3E6-9D26-6C1A-DF17-44128118D09D}"/>
              </a:ext>
            </a:extLst>
          </p:cNvPr>
          <p:cNvCxnSpPr>
            <a:stCxn id="6" idx="6"/>
          </p:cNvCxnSpPr>
          <p:nvPr/>
        </p:nvCxnSpPr>
        <p:spPr>
          <a:xfrm flipV="1">
            <a:off x="7201086" y="2204331"/>
            <a:ext cx="52431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C535B41-1389-69EC-3A21-19068DCF8344}"/>
              </a:ext>
            </a:extLst>
          </p:cNvPr>
          <p:cNvCxnSpPr>
            <a:stCxn id="7" idx="6"/>
          </p:cNvCxnSpPr>
          <p:nvPr/>
        </p:nvCxnSpPr>
        <p:spPr>
          <a:xfrm flipV="1">
            <a:off x="9595486" y="2221508"/>
            <a:ext cx="50564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F95D2E2C-A4FA-B447-5354-CC683ADFCEFC}"/>
              </a:ext>
            </a:extLst>
          </p:cNvPr>
          <p:cNvCxnSpPr/>
          <p:nvPr/>
        </p:nvCxnSpPr>
        <p:spPr>
          <a:xfrm>
            <a:off x="11059035" y="2785929"/>
            <a:ext cx="0" cy="90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4ED3EFB-1536-60A2-130B-A01BB74DE438}"/>
              </a:ext>
            </a:extLst>
          </p:cNvPr>
          <p:cNvCxnSpPr/>
          <p:nvPr/>
        </p:nvCxnSpPr>
        <p:spPr>
          <a:xfrm flipH="1">
            <a:off x="9511469" y="4289276"/>
            <a:ext cx="589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2EB7E7A7-06C4-D405-C427-6811177C759D}"/>
              </a:ext>
            </a:extLst>
          </p:cNvPr>
          <p:cNvCxnSpPr>
            <a:stCxn id="11" idx="2"/>
          </p:cNvCxnSpPr>
          <p:nvPr/>
        </p:nvCxnSpPr>
        <p:spPr>
          <a:xfrm flipH="1" flipV="1">
            <a:off x="6725833" y="4289276"/>
            <a:ext cx="808341" cy="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734DA190-20CC-C354-7CA2-55DBB2F2BD60}"/>
              </a:ext>
            </a:extLst>
          </p:cNvPr>
          <p:cNvCxnSpPr>
            <a:cxnSpLocks/>
          </p:cNvCxnSpPr>
          <p:nvPr/>
        </p:nvCxnSpPr>
        <p:spPr>
          <a:xfrm flipH="1">
            <a:off x="3896882" y="4328642"/>
            <a:ext cx="679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B1CA858D-26C1-9577-FB28-F6AB4342FCE2}"/>
              </a:ext>
            </a:extLst>
          </p:cNvPr>
          <p:cNvCxnSpPr/>
          <p:nvPr/>
        </p:nvCxnSpPr>
        <p:spPr>
          <a:xfrm>
            <a:off x="5540947" y="4776875"/>
            <a:ext cx="0" cy="68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02734"/>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sp>
        <p:nvSpPr>
          <p:cNvPr id="13" name="CuadroTexto 12">
            <a:extLst>
              <a:ext uri="{FF2B5EF4-FFF2-40B4-BE49-F238E27FC236}">
                <a16:creationId xmlns:a16="http://schemas.microsoft.com/office/drawing/2014/main" id="{181E88C6-634B-D19F-3119-3B974A400AA3}"/>
              </a:ext>
            </a:extLst>
          </p:cNvPr>
          <p:cNvSpPr txBox="1"/>
          <p:nvPr/>
        </p:nvSpPr>
        <p:spPr>
          <a:xfrm>
            <a:off x="882221" y="424871"/>
            <a:ext cx="6222667"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Agenda Regulatoria – Ciclo de Planeación </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Diagrama de flujo: conector 13">
            <a:extLst>
              <a:ext uri="{FF2B5EF4-FFF2-40B4-BE49-F238E27FC236}">
                <a16:creationId xmlns:a16="http://schemas.microsoft.com/office/drawing/2014/main" id="{D3FD824C-E1A8-A426-7A6A-C8F69FA660D3}"/>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3</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D970DE14-CD1B-9B05-E527-E00EE50248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43957" y="6242855"/>
            <a:ext cx="1548043" cy="514561"/>
          </a:xfrm>
          <a:prstGeom prst="rect">
            <a:avLst/>
          </a:prstGeom>
        </p:spPr>
      </p:pic>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graphicFrame>
        <p:nvGraphicFramePr>
          <p:cNvPr id="7" name="Diagrama 6">
            <a:extLst>
              <a:ext uri="{FF2B5EF4-FFF2-40B4-BE49-F238E27FC236}">
                <a16:creationId xmlns:a16="http://schemas.microsoft.com/office/drawing/2014/main" id="{32EEBF0C-582E-3A44-777B-F663EE5EBC9A}"/>
              </a:ext>
            </a:extLst>
          </p:cNvPr>
          <p:cNvGraphicFramePr/>
          <p:nvPr/>
        </p:nvGraphicFramePr>
        <p:xfrm>
          <a:off x="331598" y="1767840"/>
          <a:ext cx="5551042" cy="3637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a 8">
            <a:extLst>
              <a:ext uri="{FF2B5EF4-FFF2-40B4-BE49-F238E27FC236}">
                <a16:creationId xmlns:a16="http://schemas.microsoft.com/office/drawing/2014/main" id="{4686F7B1-0983-33D1-0B17-4EA73AF6B735}"/>
              </a:ext>
            </a:extLst>
          </p:cNvPr>
          <p:cNvGraphicFramePr/>
          <p:nvPr/>
        </p:nvGraphicFramePr>
        <p:xfrm>
          <a:off x="6644640" y="2480380"/>
          <a:ext cx="5212080" cy="36372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94132624"/>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extLst>
              <a:ext uri="{837473B0-CC2E-450A-ABE3-18F120FF3D39}">
                <a1611:picAttrSrcUrl xmlns:a1611="http://schemas.microsoft.com/office/drawing/2016/11/main" r:id="rId4"/>
              </a:ext>
            </a:extLst>
          </a:blip>
          <a:srcRect/>
          <a:stretch>
            <a:fillRect t="-17000" b="-17000"/>
          </a:stretch>
        </a:blipFill>
        <a:effectLst/>
      </p:bgPr>
    </p:bg>
    <p:spTree>
      <p:nvGrpSpPr>
        <p:cNvPr id="1" name="">
          <a:extLst>
            <a:ext uri="{FF2B5EF4-FFF2-40B4-BE49-F238E27FC236}">
              <a16:creationId xmlns:a16="http://schemas.microsoft.com/office/drawing/2014/main" id="{388BC5BC-4D1E-50A5-6883-1C15808E0D96}"/>
            </a:ext>
          </a:extLst>
        </p:cNvPr>
        <p:cNvGrpSpPr/>
        <p:nvPr/>
      </p:nvGrpSpPr>
      <p:grpSpPr>
        <a:xfrm>
          <a:off x="0" y="0"/>
          <a:ext cx="0" cy="0"/>
          <a:chOff x="0" y="0"/>
          <a:chExt cx="0" cy="0"/>
        </a:xfrm>
      </p:grpSpPr>
      <p:sp>
        <p:nvSpPr>
          <p:cNvPr id="13" name="CuadroTexto 12">
            <a:extLst>
              <a:ext uri="{FF2B5EF4-FFF2-40B4-BE49-F238E27FC236}">
                <a16:creationId xmlns:a16="http://schemas.microsoft.com/office/drawing/2014/main" id="{181E88C6-634B-D19F-3119-3B974A400AA3}"/>
              </a:ext>
            </a:extLst>
          </p:cNvPr>
          <p:cNvSpPr txBox="1"/>
          <p:nvPr/>
        </p:nvSpPr>
        <p:spPr>
          <a:xfrm>
            <a:off x="882221" y="424871"/>
            <a:ext cx="6222667" cy="415498"/>
          </a:xfrm>
          <a:prstGeom prst="rect">
            <a:avLst/>
          </a:prstGeo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Guía elaboración DUS</a:t>
            </a:r>
            <a:endParaRPr kumimoji="0" lang="es-CO"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Diagrama de flujo: conector 13">
            <a:extLst>
              <a:ext uri="{FF2B5EF4-FFF2-40B4-BE49-F238E27FC236}">
                <a16:creationId xmlns:a16="http://schemas.microsoft.com/office/drawing/2014/main" id="{D3FD824C-E1A8-A426-7A6A-C8F69FA660D3}"/>
              </a:ext>
            </a:extLst>
          </p:cNvPr>
          <p:cNvSpPr/>
          <p:nvPr/>
        </p:nvSpPr>
        <p:spPr>
          <a:xfrm>
            <a:off x="331598" y="424871"/>
            <a:ext cx="445642" cy="415498"/>
          </a:xfrm>
          <a:prstGeom prst="flowChartConnector">
            <a:avLst/>
          </a:prstGeom>
          <a:solidFill>
            <a:srgbClr val="C00000"/>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4</a:t>
            </a:r>
            <a:endParaRPr kumimoji="0" lang="es-C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8" name="Imagen 7" descr="Logotipo&#10;&#10;Descripción generada automáticamente">
            <a:extLst>
              <a:ext uri="{FF2B5EF4-FFF2-40B4-BE49-F238E27FC236}">
                <a16:creationId xmlns:a16="http://schemas.microsoft.com/office/drawing/2014/main" id="{E578E170-E90F-2184-BA04-1DC8FCA094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17978" y="106015"/>
            <a:ext cx="656762" cy="637711"/>
          </a:xfrm>
          <a:prstGeom prst="rect">
            <a:avLst/>
          </a:prstGeom>
        </p:spPr>
      </p:pic>
      <p:sp>
        <p:nvSpPr>
          <p:cNvPr id="4" name="CuadroTexto 3">
            <a:extLst>
              <a:ext uri="{FF2B5EF4-FFF2-40B4-BE49-F238E27FC236}">
                <a16:creationId xmlns:a16="http://schemas.microsoft.com/office/drawing/2014/main" id="{26B459E4-7D93-F114-7BE4-3D0F139A1E57}"/>
              </a:ext>
            </a:extLst>
          </p:cNvPr>
          <p:cNvSpPr txBox="1"/>
          <p:nvPr/>
        </p:nvSpPr>
        <p:spPr>
          <a:xfrm>
            <a:off x="11383753" y="740341"/>
            <a:ext cx="830677" cy="200055"/>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CO21/962806</a:t>
            </a:r>
          </a:p>
        </p:txBody>
      </p:sp>
      <p:sp>
        <p:nvSpPr>
          <p:cNvPr id="3" name="Rectángulo: esquinas redondeadas 2">
            <a:extLst>
              <a:ext uri="{FF2B5EF4-FFF2-40B4-BE49-F238E27FC236}">
                <a16:creationId xmlns:a16="http://schemas.microsoft.com/office/drawing/2014/main" id="{B547F5B6-BDD0-C516-0371-5093A5370B17}"/>
              </a:ext>
            </a:extLst>
          </p:cNvPr>
          <p:cNvSpPr/>
          <p:nvPr/>
        </p:nvSpPr>
        <p:spPr>
          <a:xfrm>
            <a:off x="3565118" y="2594048"/>
            <a:ext cx="4888337" cy="229958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1" i="1" u="sng" strike="noStrike" kern="1200" cap="none" spc="0" normalizeH="0" baseline="0" noProof="0" dirty="0">
                <a:ln>
                  <a:noFill/>
                </a:ln>
                <a:solidFill>
                  <a:prstClr val="white"/>
                </a:solidFill>
                <a:effectLst/>
                <a:uLnTx/>
                <a:uFillTx/>
                <a:latin typeface="Calibri" panose="020F0502020204030204"/>
                <a:ea typeface="+mn-ea"/>
                <a:cs typeface="+mn-cs"/>
              </a:rPr>
              <a:t>Directiva 018 de 2023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Guía para la elaboración de Decretos Únicos Sectoriales.</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a:extLst>
              <a:ext uri="{FF2B5EF4-FFF2-40B4-BE49-F238E27FC236}">
                <a16:creationId xmlns:a16="http://schemas.microsoft.com/office/drawing/2014/main" id="{B7D47A72-D4DD-4A43-86E5-6543510D0AEF}"/>
              </a:ext>
            </a:extLst>
          </p:cNvPr>
          <p:cNvPicPr>
            <a:picLocks noChangeAspect="1"/>
          </p:cNvPicPr>
          <p:nvPr/>
        </p:nvPicPr>
        <p:blipFill>
          <a:blip r:embed="rId6">
            <a:clrChange>
              <a:clrFrom>
                <a:srgbClr val="FDFFFF"/>
              </a:clrFrom>
              <a:clrTo>
                <a:srgbClr val="FDFFFF">
                  <a:alpha val="0"/>
                </a:srgbClr>
              </a:clrTo>
            </a:clrChange>
            <a:extLst>
              <a:ext uri="{BEBA8EAE-BF5A-486C-A8C5-ECC9F3942E4B}">
                <a14:imgProps xmlns:a14="http://schemas.microsoft.com/office/drawing/2010/main">
                  <a14:imgLayer r:embed="rId7">
                    <a14:imgEffect>
                      <a14:colorTemperature colorTemp="6320"/>
                    </a14:imgEffect>
                    <a14:imgEffect>
                      <a14:saturation sat="245000"/>
                    </a14:imgEffect>
                  </a14:imgLayer>
                </a14:imgProps>
              </a:ext>
            </a:extLst>
          </a:blip>
          <a:stretch>
            <a:fillRect/>
          </a:stretch>
        </p:blipFill>
        <p:spPr>
          <a:xfrm>
            <a:off x="10146909" y="6050895"/>
            <a:ext cx="1927831" cy="740603"/>
          </a:xfrm>
          <a:prstGeom prst="rect">
            <a:avLst/>
          </a:prstGeom>
        </p:spPr>
      </p:pic>
    </p:spTree>
    <p:extLst>
      <p:ext uri="{BB962C8B-B14F-4D97-AF65-F5344CB8AC3E}">
        <p14:creationId xmlns:p14="http://schemas.microsoft.com/office/powerpoint/2010/main" val="580491355"/>
      </p:ext>
    </p:extLst>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4042</TotalTime>
  <Words>4071</Words>
  <Application>Microsoft Office PowerPoint</Application>
  <PresentationFormat>Panorámica</PresentationFormat>
  <Paragraphs>816</Paragraphs>
  <Slides>48</Slides>
  <Notes>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48</vt:i4>
      </vt:variant>
    </vt:vector>
  </HeadingPairs>
  <TitlesOfParts>
    <vt:vector size="59" baseType="lpstr">
      <vt:lpstr>Aptos</vt:lpstr>
      <vt:lpstr>Arial</vt:lpstr>
      <vt:lpstr>Arial Black</vt:lpstr>
      <vt:lpstr>Arial Narrow</vt:lpstr>
      <vt:lpstr>Calibri</vt:lpstr>
      <vt:lpstr>Calibri Light</vt:lpstr>
      <vt:lpstr>Century Gothic</vt:lpstr>
      <vt:lpstr>Open Sans Light</vt:lpstr>
      <vt:lpstr>Poppins SemiBold</vt:lpstr>
      <vt:lpstr>Wingdings</vt:lpstr>
      <vt:lpstr>1_Tema de Office</vt:lpstr>
      <vt:lpstr>Presentación de PowerPoint</vt:lpstr>
      <vt:lpstr> Instalación </vt:lpstr>
      <vt:lpstr>Objeto :  Coordinar la gestión jurídica distrital de los organismos y entidades distritales. Artículo 3 Decreto 139 de 2017. Acuerdo 001 2019</vt:lpstr>
      <vt:lpstr>Coordinar la Gestión Jurídica Distrital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 acuerdo con el informe de litigiosidad, estas políticas muestran ser eficaces.</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YOMAIRA AMPARO ALARCON ACERO</dc:creator>
  <cp:lastModifiedBy>MARTHA REYES CASTILLO Reyes Castillo</cp:lastModifiedBy>
  <cp:revision>185</cp:revision>
  <dcterms:created xsi:type="dcterms:W3CDTF">2021-09-10T11:38:03Z</dcterms:created>
  <dcterms:modified xsi:type="dcterms:W3CDTF">2024-03-23T19:37:43Z</dcterms:modified>
</cp:coreProperties>
</file>