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274" r:id="rId3"/>
    <p:sldId id="290" r:id="rId4"/>
    <p:sldId id="292" r:id="rId5"/>
    <p:sldId id="293" r:id="rId6"/>
    <p:sldId id="267" r:id="rId7"/>
    <p:sldId id="268" r:id="rId8"/>
    <p:sldId id="258" r:id="rId9"/>
    <p:sldId id="282" r:id="rId10"/>
    <p:sldId id="295" r:id="rId11"/>
    <p:sldId id="276" r:id="rId12"/>
    <p:sldId id="283" r:id="rId13"/>
    <p:sldId id="275" r:id="rId14"/>
    <p:sldId id="277" r:id="rId15"/>
    <p:sldId id="278" r:id="rId16"/>
    <p:sldId id="297" r:id="rId17"/>
    <p:sldId id="298" r:id="rId18"/>
    <p:sldId id="279" r:id="rId19"/>
    <p:sldId id="299" r:id="rId20"/>
    <p:sldId id="289" r:id="rId21"/>
    <p:sldId id="280" r:id="rId22"/>
    <p:sldId id="281" r:id="rId23"/>
    <p:sldId id="263" r:id="rId24"/>
  </p:sldIdLst>
  <p:sldSz cx="12192000" cy="6858000"/>
  <p:notesSz cx="6858000" cy="9144000"/>
  <p:embeddedFontLst>
    <p:embeddedFont>
      <p:font typeface="Arial Black" panose="020B0A0402010202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missioner ExtraBold" charset="0"/>
      <p:bold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Syne" panose="020B0604020202020204" charset="0"/>
      <p:regular r:id="rId37"/>
      <p:bold r:id="rId38"/>
    </p:embeddedFont>
    <p:embeddedFont>
      <p:font typeface="Syne SemiBold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1XLHQxhAioaLS5tfWZ2IVA/0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3BA"/>
    <a:srgbClr val="039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63027-CED0-46D0-A5FD-8D9DADF4CB7B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66C85AB7-8D07-4AA8-81F8-9F40AEEC3CF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b="0" i="0" dirty="0"/>
            <a:t>Promover el uso de herramientas y técnicas jurídicas, acciones de mejora normativa y buenas prácticas regulatorias, con el fin de lograr que las normas expedidas en el Distrito Capital resulten eficaces, eficientes, transparentes, coherentes y simples, atendiendo a un procedimiento estandarizado de alta calidad que promueva la seguridad jurídica.</a:t>
          </a:r>
          <a:endParaRPr lang="es-CO" dirty="0"/>
        </a:p>
      </dgm:t>
    </dgm:pt>
    <dgm:pt modelId="{1B06B885-78B9-4238-89B6-C74F48CC706E}" type="parTrans" cxnId="{E1B0CE10-76EF-4FA0-B3B6-E77649119BF7}">
      <dgm:prSet/>
      <dgm:spPr/>
      <dgm:t>
        <a:bodyPr/>
        <a:lstStyle/>
        <a:p>
          <a:endParaRPr lang="es-CO"/>
        </a:p>
      </dgm:t>
    </dgm:pt>
    <dgm:pt modelId="{CD90215C-0859-4C15-96B6-DAB31416A4EA}" type="sibTrans" cxnId="{E1B0CE10-76EF-4FA0-B3B6-E77649119BF7}">
      <dgm:prSet/>
      <dgm:spPr/>
      <dgm:t>
        <a:bodyPr/>
        <a:lstStyle/>
        <a:p>
          <a:endParaRPr lang="es-CO"/>
        </a:p>
      </dgm:t>
    </dgm:pt>
    <dgm:pt modelId="{9532195C-D063-4956-9B3A-70C17F9EF778}" type="pres">
      <dgm:prSet presAssocID="{FEC63027-CED0-46D0-A5FD-8D9DADF4CB7B}" presName="linear" presStyleCnt="0">
        <dgm:presLayoutVars>
          <dgm:animLvl val="lvl"/>
          <dgm:resizeHandles val="exact"/>
        </dgm:presLayoutVars>
      </dgm:prSet>
      <dgm:spPr/>
    </dgm:pt>
    <dgm:pt modelId="{E6D5D24B-29E3-44AE-AC29-80E3E84F2917}" type="pres">
      <dgm:prSet presAssocID="{66C85AB7-8D07-4AA8-81F8-9F40AEEC3CFD}" presName="parentText" presStyleLbl="node1" presStyleIdx="0" presStyleCnt="1" custLinFactNeighborX="-2045" custLinFactNeighborY="4383">
        <dgm:presLayoutVars>
          <dgm:chMax val="0"/>
          <dgm:bulletEnabled val="1"/>
        </dgm:presLayoutVars>
      </dgm:prSet>
      <dgm:spPr/>
    </dgm:pt>
  </dgm:ptLst>
  <dgm:cxnLst>
    <dgm:cxn modelId="{E1B0CE10-76EF-4FA0-B3B6-E77649119BF7}" srcId="{FEC63027-CED0-46D0-A5FD-8D9DADF4CB7B}" destId="{66C85AB7-8D07-4AA8-81F8-9F40AEEC3CFD}" srcOrd="0" destOrd="0" parTransId="{1B06B885-78B9-4238-89B6-C74F48CC706E}" sibTransId="{CD90215C-0859-4C15-96B6-DAB31416A4EA}"/>
    <dgm:cxn modelId="{989C2D42-6250-4BC4-BDB8-105E62A1F6D7}" type="presOf" srcId="{FEC63027-CED0-46D0-A5FD-8D9DADF4CB7B}" destId="{9532195C-D063-4956-9B3A-70C17F9EF778}" srcOrd="0" destOrd="0" presId="urn:microsoft.com/office/officeart/2005/8/layout/vList2"/>
    <dgm:cxn modelId="{2C92EFE6-4A05-4A19-9AC8-46AB16010A73}" type="presOf" srcId="{66C85AB7-8D07-4AA8-81F8-9F40AEEC3CFD}" destId="{E6D5D24B-29E3-44AE-AC29-80E3E84F2917}" srcOrd="0" destOrd="0" presId="urn:microsoft.com/office/officeart/2005/8/layout/vList2"/>
    <dgm:cxn modelId="{335A4F2F-296A-46E8-8645-63758CCBE756}" type="presParOf" srcId="{9532195C-D063-4956-9B3A-70C17F9EF778}" destId="{E6D5D24B-29E3-44AE-AC29-80E3E84F29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2FB08-3DEF-4B96-8B93-A7E7CDB190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8A921138-A2A5-4F44-BCA5-593D0B176B55}">
      <dgm:prSet/>
      <dgm:spPr/>
      <dgm:t>
        <a:bodyPr/>
        <a:lstStyle/>
        <a:p>
          <a:r>
            <a:rPr lang="es-MX" b="0" i="0"/>
            <a:t>Unificar los lineamientos generales para la producción normativa, que faciliten la labor de sus participantes y la coordinación entre las entidades.</a:t>
          </a:r>
          <a:endParaRPr lang="es-CO"/>
        </a:p>
      </dgm:t>
    </dgm:pt>
    <dgm:pt modelId="{EECFADBC-1E0C-40F5-A240-837712F088B1}" type="parTrans" cxnId="{07618771-E48D-4711-A670-A6BBF705B294}">
      <dgm:prSet/>
      <dgm:spPr/>
      <dgm:t>
        <a:bodyPr/>
        <a:lstStyle/>
        <a:p>
          <a:endParaRPr lang="es-CO"/>
        </a:p>
      </dgm:t>
    </dgm:pt>
    <dgm:pt modelId="{799B6515-9548-4081-A4F6-793C84D9AD8A}" type="sibTrans" cxnId="{07618771-E48D-4711-A670-A6BBF705B294}">
      <dgm:prSet/>
      <dgm:spPr/>
      <dgm:t>
        <a:bodyPr/>
        <a:lstStyle/>
        <a:p>
          <a:endParaRPr lang="es-CO"/>
        </a:p>
      </dgm:t>
    </dgm:pt>
    <dgm:pt modelId="{275CE414-8AC2-4D56-B418-31FA4A5682AE}">
      <dgm:prSet/>
      <dgm:spPr/>
      <dgm:t>
        <a:bodyPr/>
        <a:lstStyle/>
        <a:p>
          <a:r>
            <a:rPr lang="es-MX" b="0" i="0"/>
            <a:t>Fortalecer y desarrollar los procesos para la implementación de la agenda regulatoria, la planificación normativa y la participación ciudadana en la elaboración de iniciativas, políticas, programas, propuestas de regulación y normativa en el Distrito Capital.</a:t>
          </a:r>
          <a:endParaRPr lang="es-CO"/>
        </a:p>
      </dgm:t>
    </dgm:pt>
    <dgm:pt modelId="{C0864248-2890-4531-AF05-5AB1B414834E}" type="parTrans" cxnId="{57DA47F6-076E-4409-99B8-7F9BFA5C4822}">
      <dgm:prSet/>
      <dgm:spPr/>
      <dgm:t>
        <a:bodyPr/>
        <a:lstStyle/>
        <a:p>
          <a:endParaRPr lang="es-CO"/>
        </a:p>
      </dgm:t>
    </dgm:pt>
    <dgm:pt modelId="{B2E1D460-1C1A-4CAB-9B5A-E96051DE888D}" type="sibTrans" cxnId="{57DA47F6-076E-4409-99B8-7F9BFA5C4822}">
      <dgm:prSet/>
      <dgm:spPr/>
      <dgm:t>
        <a:bodyPr/>
        <a:lstStyle/>
        <a:p>
          <a:endParaRPr lang="es-CO"/>
        </a:p>
      </dgm:t>
    </dgm:pt>
    <dgm:pt modelId="{63D541F5-802C-43CA-84C2-F3419010D361}">
      <dgm:prSet/>
      <dgm:spPr/>
      <dgm:t>
        <a:bodyPr/>
        <a:lstStyle/>
        <a:p>
          <a:r>
            <a:rPr lang="es-MX" b="0" i="0" dirty="0"/>
            <a:t>Mejorar el procedimiento para el diseño de la regulación, la creación de nuevas normas y la calidad del acervo normativo existente.</a:t>
          </a:r>
          <a:endParaRPr lang="es-CO" dirty="0"/>
        </a:p>
      </dgm:t>
    </dgm:pt>
    <dgm:pt modelId="{40E6E11E-C3E6-495C-957F-3940C81C3CB7}" type="parTrans" cxnId="{1CB1A702-08D1-4901-8ACC-CE1A1A866607}">
      <dgm:prSet/>
      <dgm:spPr/>
      <dgm:t>
        <a:bodyPr/>
        <a:lstStyle/>
        <a:p>
          <a:endParaRPr lang="es-CO"/>
        </a:p>
      </dgm:t>
    </dgm:pt>
    <dgm:pt modelId="{F4DF2F56-51E5-4C9F-89AD-A5A6CB55EC8C}" type="sibTrans" cxnId="{1CB1A702-08D1-4901-8ACC-CE1A1A866607}">
      <dgm:prSet/>
      <dgm:spPr/>
      <dgm:t>
        <a:bodyPr/>
        <a:lstStyle/>
        <a:p>
          <a:endParaRPr lang="es-CO"/>
        </a:p>
      </dgm:t>
    </dgm:pt>
    <dgm:pt modelId="{F56D8E99-23B0-4E63-9EA1-7EAC0ECE07D1}">
      <dgm:prSet/>
      <dgm:spPr/>
      <dgm:t>
        <a:bodyPr/>
        <a:lstStyle/>
        <a:p>
          <a:r>
            <a:rPr lang="es-MX" b="0" i="0" dirty="0"/>
            <a:t>Consolidar el inventario normativo e implementar los procesos de evaluación de las normas en las entidades y organismos distritales y procurar su depuración, racionalización o modificación, de conformidad con los lineamientos que imparta la Secretaría Jurídica Distrital.</a:t>
          </a:r>
          <a:endParaRPr lang="es-CO" dirty="0"/>
        </a:p>
      </dgm:t>
    </dgm:pt>
    <dgm:pt modelId="{7CADD0A1-2CE2-416C-ACD2-A03196F019A8}" type="parTrans" cxnId="{8181062D-C614-4CB7-BBA8-0E5D75ED1107}">
      <dgm:prSet/>
      <dgm:spPr/>
      <dgm:t>
        <a:bodyPr/>
        <a:lstStyle/>
        <a:p>
          <a:endParaRPr lang="es-CO"/>
        </a:p>
      </dgm:t>
    </dgm:pt>
    <dgm:pt modelId="{A549525E-E2F9-45E3-A0F0-CF46151CB0FD}" type="sibTrans" cxnId="{8181062D-C614-4CB7-BBA8-0E5D75ED1107}">
      <dgm:prSet/>
      <dgm:spPr/>
      <dgm:t>
        <a:bodyPr/>
        <a:lstStyle/>
        <a:p>
          <a:endParaRPr lang="es-CO"/>
        </a:p>
      </dgm:t>
    </dgm:pt>
    <dgm:pt modelId="{2CCF42E7-69C8-4BBE-882A-5B369A7E3E53}">
      <dgm:prSet/>
      <dgm:spPr/>
      <dgm:t>
        <a:bodyPr/>
        <a:lstStyle/>
        <a:p>
          <a:r>
            <a:rPr lang="es-MX" b="0" i="0" dirty="0"/>
            <a:t>Promover la incorporación progresiva de tecnologías de información y comunicación entre los trámites y servicios.</a:t>
          </a:r>
          <a:endParaRPr lang="es-CO" dirty="0"/>
        </a:p>
      </dgm:t>
    </dgm:pt>
    <dgm:pt modelId="{C4455226-6707-4BCC-A88B-72E43720E492}" type="parTrans" cxnId="{B597B383-45F3-4AB7-90F4-60101883E3E7}">
      <dgm:prSet/>
      <dgm:spPr/>
      <dgm:t>
        <a:bodyPr/>
        <a:lstStyle/>
        <a:p>
          <a:endParaRPr lang="es-CO"/>
        </a:p>
      </dgm:t>
    </dgm:pt>
    <dgm:pt modelId="{48FBBDB6-BC73-4656-9E71-3CAF50689D96}" type="sibTrans" cxnId="{B597B383-45F3-4AB7-90F4-60101883E3E7}">
      <dgm:prSet/>
      <dgm:spPr/>
      <dgm:t>
        <a:bodyPr/>
        <a:lstStyle/>
        <a:p>
          <a:endParaRPr lang="es-CO"/>
        </a:p>
      </dgm:t>
    </dgm:pt>
    <dgm:pt modelId="{68F863B0-54B8-4EA6-A725-097EE00D402A}" type="pres">
      <dgm:prSet presAssocID="{3B22FB08-3DEF-4B96-8B93-A7E7CDB1900E}" presName="linear" presStyleCnt="0">
        <dgm:presLayoutVars>
          <dgm:animLvl val="lvl"/>
          <dgm:resizeHandles val="exact"/>
        </dgm:presLayoutVars>
      </dgm:prSet>
      <dgm:spPr/>
    </dgm:pt>
    <dgm:pt modelId="{1E79BB39-CC3B-40F1-A53C-74952787BCF5}" type="pres">
      <dgm:prSet presAssocID="{8A921138-A2A5-4F44-BCA5-593D0B176B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71D458-2950-4054-AF0D-9019C360D194}" type="pres">
      <dgm:prSet presAssocID="{799B6515-9548-4081-A4F6-793C84D9AD8A}" presName="spacer" presStyleCnt="0"/>
      <dgm:spPr/>
    </dgm:pt>
    <dgm:pt modelId="{C02C11EC-7146-4232-B5D8-BACB28207985}" type="pres">
      <dgm:prSet presAssocID="{275CE414-8AC2-4D56-B418-31FA4A5682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038E09-2F28-4ABA-A2E4-080DF0719BAC}" type="pres">
      <dgm:prSet presAssocID="{B2E1D460-1C1A-4CAB-9B5A-E96051DE888D}" presName="spacer" presStyleCnt="0"/>
      <dgm:spPr/>
    </dgm:pt>
    <dgm:pt modelId="{7AC08A81-AAF6-40ED-A471-9E01B65CCFE7}" type="pres">
      <dgm:prSet presAssocID="{63D541F5-802C-43CA-84C2-F3419010D3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352030-9A50-46C4-A205-EF6C8F7F150F}" type="pres">
      <dgm:prSet presAssocID="{F4DF2F56-51E5-4C9F-89AD-A5A6CB55EC8C}" presName="spacer" presStyleCnt="0"/>
      <dgm:spPr/>
    </dgm:pt>
    <dgm:pt modelId="{9CC5F1B0-C3B4-4C80-819C-99D9D84BC583}" type="pres">
      <dgm:prSet presAssocID="{F56D8E99-23B0-4E63-9EA1-7EAC0ECE07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B7E932-5854-46EB-AE15-BC8E3170DDD3}" type="pres">
      <dgm:prSet presAssocID="{A549525E-E2F9-45E3-A0F0-CF46151CB0FD}" presName="spacer" presStyleCnt="0"/>
      <dgm:spPr/>
    </dgm:pt>
    <dgm:pt modelId="{6D309AC4-270C-4DDC-8F7A-BBA6CE772929}" type="pres">
      <dgm:prSet presAssocID="{2CCF42E7-69C8-4BBE-882A-5B369A7E3E5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B1A702-08D1-4901-8ACC-CE1A1A866607}" srcId="{3B22FB08-3DEF-4B96-8B93-A7E7CDB1900E}" destId="{63D541F5-802C-43CA-84C2-F3419010D361}" srcOrd="2" destOrd="0" parTransId="{40E6E11E-C3E6-495C-957F-3940C81C3CB7}" sibTransId="{F4DF2F56-51E5-4C9F-89AD-A5A6CB55EC8C}"/>
    <dgm:cxn modelId="{238E2718-760C-4B83-B4E9-52F1AD8FA916}" type="presOf" srcId="{F56D8E99-23B0-4E63-9EA1-7EAC0ECE07D1}" destId="{9CC5F1B0-C3B4-4C80-819C-99D9D84BC583}" srcOrd="0" destOrd="0" presId="urn:microsoft.com/office/officeart/2005/8/layout/vList2"/>
    <dgm:cxn modelId="{8181062D-C614-4CB7-BBA8-0E5D75ED1107}" srcId="{3B22FB08-3DEF-4B96-8B93-A7E7CDB1900E}" destId="{F56D8E99-23B0-4E63-9EA1-7EAC0ECE07D1}" srcOrd="3" destOrd="0" parTransId="{7CADD0A1-2CE2-416C-ACD2-A03196F019A8}" sibTransId="{A549525E-E2F9-45E3-A0F0-CF46151CB0FD}"/>
    <dgm:cxn modelId="{C5FCE737-1639-4DEA-A457-2B089F5494CA}" type="presOf" srcId="{8A921138-A2A5-4F44-BCA5-593D0B176B55}" destId="{1E79BB39-CC3B-40F1-A53C-74952787BCF5}" srcOrd="0" destOrd="0" presId="urn:microsoft.com/office/officeart/2005/8/layout/vList2"/>
    <dgm:cxn modelId="{07618771-E48D-4711-A670-A6BBF705B294}" srcId="{3B22FB08-3DEF-4B96-8B93-A7E7CDB1900E}" destId="{8A921138-A2A5-4F44-BCA5-593D0B176B55}" srcOrd="0" destOrd="0" parTransId="{EECFADBC-1E0C-40F5-A240-837712F088B1}" sibTransId="{799B6515-9548-4081-A4F6-793C84D9AD8A}"/>
    <dgm:cxn modelId="{68D1B955-82F8-4329-90BB-5D68C94A1F6A}" type="presOf" srcId="{63D541F5-802C-43CA-84C2-F3419010D361}" destId="{7AC08A81-AAF6-40ED-A471-9E01B65CCFE7}" srcOrd="0" destOrd="0" presId="urn:microsoft.com/office/officeart/2005/8/layout/vList2"/>
    <dgm:cxn modelId="{ED01FC7E-89B1-448B-B677-DD4E93BBADAC}" type="presOf" srcId="{2CCF42E7-69C8-4BBE-882A-5B369A7E3E53}" destId="{6D309AC4-270C-4DDC-8F7A-BBA6CE772929}" srcOrd="0" destOrd="0" presId="urn:microsoft.com/office/officeart/2005/8/layout/vList2"/>
    <dgm:cxn modelId="{B597B383-45F3-4AB7-90F4-60101883E3E7}" srcId="{3B22FB08-3DEF-4B96-8B93-A7E7CDB1900E}" destId="{2CCF42E7-69C8-4BBE-882A-5B369A7E3E53}" srcOrd="4" destOrd="0" parTransId="{C4455226-6707-4BCC-A88B-72E43720E492}" sibTransId="{48FBBDB6-BC73-4656-9E71-3CAF50689D96}"/>
    <dgm:cxn modelId="{9A6F9ABE-0794-4188-9C05-1C238D7C989F}" type="presOf" srcId="{275CE414-8AC2-4D56-B418-31FA4A5682AE}" destId="{C02C11EC-7146-4232-B5D8-BACB28207985}" srcOrd="0" destOrd="0" presId="urn:microsoft.com/office/officeart/2005/8/layout/vList2"/>
    <dgm:cxn modelId="{CFB7DAC5-A5E3-42DF-A8D2-43611766E2A3}" type="presOf" srcId="{3B22FB08-3DEF-4B96-8B93-A7E7CDB1900E}" destId="{68F863B0-54B8-4EA6-A725-097EE00D402A}" srcOrd="0" destOrd="0" presId="urn:microsoft.com/office/officeart/2005/8/layout/vList2"/>
    <dgm:cxn modelId="{57DA47F6-076E-4409-99B8-7F9BFA5C4822}" srcId="{3B22FB08-3DEF-4B96-8B93-A7E7CDB1900E}" destId="{275CE414-8AC2-4D56-B418-31FA4A5682AE}" srcOrd="1" destOrd="0" parTransId="{C0864248-2890-4531-AF05-5AB1B414834E}" sibTransId="{B2E1D460-1C1A-4CAB-9B5A-E96051DE888D}"/>
    <dgm:cxn modelId="{885850D6-EDFB-4F6E-89FF-08D3A162780F}" type="presParOf" srcId="{68F863B0-54B8-4EA6-A725-097EE00D402A}" destId="{1E79BB39-CC3B-40F1-A53C-74952787BCF5}" srcOrd="0" destOrd="0" presId="urn:microsoft.com/office/officeart/2005/8/layout/vList2"/>
    <dgm:cxn modelId="{8FB387DE-7D72-4089-BF11-1135D9158BB4}" type="presParOf" srcId="{68F863B0-54B8-4EA6-A725-097EE00D402A}" destId="{6D71D458-2950-4054-AF0D-9019C360D194}" srcOrd="1" destOrd="0" presId="urn:microsoft.com/office/officeart/2005/8/layout/vList2"/>
    <dgm:cxn modelId="{841EB3E5-F47F-4648-A724-806DC033DF96}" type="presParOf" srcId="{68F863B0-54B8-4EA6-A725-097EE00D402A}" destId="{C02C11EC-7146-4232-B5D8-BACB28207985}" srcOrd="2" destOrd="0" presId="urn:microsoft.com/office/officeart/2005/8/layout/vList2"/>
    <dgm:cxn modelId="{2597082B-F799-40AD-88BD-C090E020D0B3}" type="presParOf" srcId="{68F863B0-54B8-4EA6-A725-097EE00D402A}" destId="{00038E09-2F28-4ABA-A2E4-080DF0719BAC}" srcOrd="3" destOrd="0" presId="urn:microsoft.com/office/officeart/2005/8/layout/vList2"/>
    <dgm:cxn modelId="{905F1CA4-82E6-45B2-996D-F9D64CCF94D3}" type="presParOf" srcId="{68F863B0-54B8-4EA6-A725-097EE00D402A}" destId="{7AC08A81-AAF6-40ED-A471-9E01B65CCFE7}" srcOrd="4" destOrd="0" presId="urn:microsoft.com/office/officeart/2005/8/layout/vList2"/>
    <dgm:cxn modelId="{3E052E19-6D13-48B2-9A54-D45DA4E99E47}" type="presParOf" srcId="{68F863B0-54B8-4EA6-A725-097EE00D402A}" destId="{CC352030-9A50-46C4-A205-EF6C8F7F150F}" srcOrd="5" destOrd="0" presId="urn:microsoft.com/office/officeart/2005/8/layout/vList2"/>
    <dgm:cxn modelId="{24F9F25A-0DA7-41DE-AEEB-E268C805D275}" type="presParOf" srcId="{68F863B0-54B8-4EA6-A725-097EE00D402A}" destId="{9CC5F1B0-C3B4-4C80-819C-99D9D84BC583}" srcOrd="6" destOrd="0" presId="urn:microsoft.com/office/officeart/2005/8/layout/vList2"/>
    <dgm:cxn modelId="{8328890A-DABF-4E23-ACF5-9CE04E9DF927}" type="presParOf" srcId="{68F863B0-54B8-4EA6-A725-097EE00D402A}" destId="{EAB7E932-5854-46EB-AE15-BC8E3170DDD3}" srcOrd="7" destOrd="0" presId="urn:microsoft.com/office/officeart/2005/8/layout/vList2"/>
    <dgm:cxn modelId="{85CE89E7-0E02-4EA5-B407-1185F5B8AD1A}" type="presParOf" srcId="{68F863B0-54B8-4EA6-A725-097EE00D402A}" destId="{6D309AC4-270C-4DDC-8F7A-BBA6CE7729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34AE8-8659-42BF-AD40-9E26533BA12C}" type="doc">
      <dgm:prSet loTypeId="urn:microsoft.com/office/officeart/2005/8/layout/chevron1" loCatId="" qsTypeId="urn:microsoft.com/office/officeart/2005/8/quickstyle/simple1" qsCatId="simple" csTypeId="urn:microsoft.com/office/officeart/2005/8/colors/accent2_1" csCatId="accent2" phldr="1"/>
      <dgm:spPr/>
    </dgm:pt>
    <dgm:pt modelId="{A6E018ED-639B-4DD1-A3D5-3D43C16417CD}">
      <dgm:prSet phldrT="[Texto]" custT="1"/>
      <dgm:spPr/>
      <dgm:t>
        <a:bodyPr/>
        <a:lstStyle/>
        <a:p>
          <a:r>
            <a:rPr lang="es-CO" sz="1600" dirty="0"/>
            <a:t>Agenda </a:t>
          </a:r>
        </a:p>
        <a:p>
          <a:r>
            <a:rPr lang="es-CO" sz="1600" dirty="0"/>
            <a:t>Preliminar </a:t>
          </a:r>
        </a:p>
      </dgm:t>
    </dgm:pt>
    <dgm:pt modelId="{78A13984-7358-4FE6-8B54-451DC048980F}" type="parTrans" cxnId="{AF11447D-EE7F-4217-A2F3-8FD4F6A0279B}">
      <dgm:prSet/>
      <dgm:spPr/>
      <dgm:t>
        <a:bodyPr/>
        <a:lstStyle/>
        <a:p>
          <a:endParaRPr lang="es-CO"/>
        </a:p>
      </dgm:t>
    </dgm:pt>
    <dgm:pt modelId="{03DA2753-1E90-4041-A592-61D1A45462AE}" type="sibTrans" cxnId="{AF11447D-EE7F-4217-A2F3-8FD4F6A0279B}">
      <dgm:prSet/>
      <dgm:spPr/>
      <dgm:t>
        <a:bodyPr/>
        <a:lstStyle/>
        <a:p>
          <a:endParaRPr lang="es-CO"/>
        </a:p>
      </dgm:t>
    </dgm:pt>
    <dgm:pt modelId="{B48D37BE-FC8A-49C1-ABE5-8FE49E6914AE}">
      <dgm:prSet phldrT="[Texto]"/>
      <dgm:spPr/>
      <dgm:t>
        <a:bodyPr/>
        <a:lstStyle/>
        <a:p>
          <a:r>
            <a:rPr lang="es-CO"/>
            <a:t>Participación </a:t>
          </a:r>
        </a:p>
      </dgm:t>
    </dgm:pt>
    <dgm:pt modelId="{A719187A-3795-47FA-9D02-C7E9169EFA71}" type="parTrans" cxnId="{023D9D5C-DD0B-47C7-9D55-8630CC379A17}">
      <dgm:prSet/>
      <dgm:spPr/>
      <dgm:t>
        <a:bodyPr/>
        <a:lstStyle/>
        <a:p>
          <a:endParaRPr lang="es-CO"/>
        </a:p>
      </dgm:t>
    </dgm:pt>
    <dgm:pt modelId="{BECA7742-3986-47E1-BA7B-99F5E73DE6C4}" type="sibTrans" cxnId="{023D9D5C-DD0B-47C7-9D55-8630CC379A17}">
      <dgm:prSet/>
      <dgm:spPr/>
      <dgm:t>
        <a:bodyPr/>
        <a:lstStyle/>
        <a:p>
          <a:endParaRPr lang="es-CO"/>
        </a:p>
      </dgm:t>
    </dgm:pt>
    <dgm:pt modelId="{AF5B1123-F6A3-44A6-9DCB-B68C7A046453}">
      <dgm:prSet phldrT="[Texto]"/>
      <dgm:spPr/>
      <dgm:t>
        <a:bodyPr/>
        <a:lstStyle/>
        <a:p>
          <a:r>
            <a:rPr lang="es-CO"/>
            <a:t>Agenda definitiva </a:t>
          </a:r>
        </a:p>
      </dgm:t>
    </dgm:pt>
    <dgm:pt modelId="{6D7F699E-98A2-4F83-AE37-11DDB1470950}" type="parTrans" cxnId="{05889DAC-8356-4D48-BFD5-40D0C5057C05}">
      <dgm:prSet/>
      <dgm:spPr/>
      <dgm:t>
        <a:bodyPr/>
        <a:lstStyle/>
        <a:p>
          <a:endParaRPr lang="es-CO"/>
        </a:p>
      </dgm:t>
    </dgm:pt>
    <dgm:pt modelId="{0AACD9DB-57D6-4168-AFC5-94CFCA5214EA}" type="sibTrans" cxnId="{05889DAC-8356-4D48-BFD5-40D0C5057C05}">
      <dgm:prSet/>
      <dgm:spPr/>
      <dgm:t>
        <a:bodyPr/>
        <a:lstStyle/>
        <a:p>
          <a:endParaRPr lang="es-CO"/>
        </a:p>
      </dgm:t>
    </dgm:pt>
    <dgm:pt modelId="{6C637C25-6046-674A-9653-0B667D574B0A}" type="pres">
      <dgm:prSet presAssocID="{37E34AE8-8659-42BF-AD40-9E26533BA12C}" presName="Name0" presStyleCnt="0">
        <dgm:presLayoutVars>
          <dgm:dir/>
          <dgm:animLvl val="lvl"/>
          <dgm:resizeHandles val="exact"/>
        </dgm:presLayoutVars>
      </dgm:prSet>
      <dgm:spPr/>
    </dgm:pt>
    <dgm:pt modelId="{92D26368-3946-2C45-A29D-C6860EECB6F6}" type="pres">
      <dgm:prSet presAssocID="{A6E018ED-639B-4DD1-A3D5-3D43C16417C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F14176A-ECEA-1E42-AAB1-F95D66D67D09}" type="pres">
      <dgm:prSet presAssocID="{03DA2753-1E90-4041-A592-61D1A45462AE}" presName="parTxOnlySpace" presStyleCnt="0"/>
      <dgm:spPr/>
    </dgm:pt>
    <dgm:pt modelId="{D8C81826-9968-3C42-BB73-03C5F44EBADD}" type="pres">
      <dgm:prSet presAssocID="{B48D37BE-FC8A-49C1-ABE5-8FE49E6914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F797B3-BB4C-FE41-AD64-5412CFAC8CD7}" type="pres">
      <dgm:prSet presAssocID="{BECA7742-3986-47E1-BA7B-99F5E73DE6C4}" presName="parTxOnlySpace" presStyleCnt="0"/>
      <dgm:spPr/>
    </dgm:pt>
    <dgm:pt modelId="{61E39816-3C73-3B4F-B7BA-1BB2794355A4}" type="pres">
      <dgm:prSet presAssocID="{AF5B1123-F6A3-44A6-9DCB-B68C7A04645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23D9D5C-DD0B-47C7-9D55-8630CC379A17}" srcId="{37E34AE8-8659-42BF-AD40-9E26533BA12C}" destId="{B48D37BE-FC8A-49C1-ABE5-8FE49E6914AE}" srcOrd="1" destOrd="0" parTransId="{A719187A-3795-47FA-9D02-C7E9169EFA71}" sibTransId="{BECA7742-3986-47E1-BA7B-99F5E73DE6C4}"/>
    <dgm:cxn modelId="{F7C4B56B-19C0-46B9-9EF4-F4AE42857B44}" type="presOf" srcId="{AF5B1123-F6A3-44A6-9DCB-B68C7A046453}" destId="{61E39816-3C73-3B4F-B7BA-1BB2794355A4}" srcOrd="0" destOrd="0" presId="urn:microsoft.com/office/officeart/2005/8/layout/chevron1"/>
    <dgm:cxn modelId="{FBFB314F-00FE-4267-8793-2A67E87E75CB}" type="presOf" srcId="{B48D37BE-FC8A-49C1-ABE5-8FE49E6914AE}" destId="{D8C81826-9968-3C42-BB73-03C5F44EBADD}" srcOrd="0" destOrd="0" presId="urn:microsoft.com/office/officeart/2005/8/layout/chevron1"/>
    <dgm:cxn modelId="{F1CE4F55-4486-452B-9037-58975589DCB5}" type="presOf" srcId="{37E34AE8-8659-42BF-AD40-9E26533BA12C}" destId="{6C637C25-6046-674A-9653-0B667D574B0A}" srcOrd="0" destOrd="0" presId="urn:microsoft.com/office/officeart/2005/8/layout/chevron1"/>
    <dgm:cxn modelId="{AF11447D-EE7F-4217-A2F3-8FD4F6A0279B}" srcId="{37E34AE8-8659-42BF-AD40-9E26533BA12C}" destId="{A6E018ED-639B-4DD1-A3D5-3D43C16417CD}" srcOrd="0" destOrd="0" parTransId="{78A13984-7358-4FE6-8B54-451DC048980F}" sibTransId="{03DA2753-1E90-4041-A592-61D1A45462AE}"/>
    <dgm:cxn modelId="{05889DAC-8356-4D48-BFD5-40D0C5057C05}" srcId="{37E34AE8-8659-42BF-AD40-9E26533BA12C}" destId="{AF5B1123-F6A3-44A6-9DCB-B68C7A046453}" srcOrd="2" destOrd="0" parTransId="{6D7F699E-98A2-4F83-AE37-11DDB1470950}" sibTransId="{0AACD9DB-57D6-4168-AFC5-94CFCA5214EA}"/>
    <dgm:cxn modelId="{569E0FE1-D2D6-4F25-9C69-7D3C72A7AFCF}" type="presOf" srcId="{A6E018ED-639B-4DD1-A3D5-3D43C16417CD}" destId="{92D26368-3946-2C45-A29D-C6860EECB6F6}" srcOrd="0" destOrd="0" presId="urn:microsoft.com/office/officeart/2005/8/layout/chevron1"/>
    <dgm:cxn modelId="{60CAF4C7-E290-449E-A2B8-5F5C639F80F1}" type="presParOf" srcId="{6C637C25-6046-674A-9653-0B667D574B0A}" destId="{92D26368-3946-2C45-A29D-C6860EECB6F6}" srcOrd="0" destOrd="0" presId="urn:microsoft.com/office/officeart/2005/8/layout/chevron1"/>
    <dgm:cxn modelId="{FF1F7196-3BB3-49DD-BBD9-5B3E73E0B372}" type="presParOf" srcId="{6C637C25-6046-674A-9653-0B667D574B0A}" destId="{8F14176A-ECEA-1E42-AAB1-F95D66D67D09}" srcOrd="1" destOrd="0" presId="urn:microsoft.com/office/officeart/2005/8/layout/chevron1"/>
    <dgm:cxn modelId="{F3AD62C2-0E7B-462D-AA26-3CB6D5D9EF17}" type="presParOf" srcId="{6C637C25-6046-674A-9653-0B667D574B0A}" destId="{D8C81826-9968-3C42-BB73-03C5F44EBADD}" srcOrd="2" destOrd="0" presId="urn:microsoft.com/office/officeart/2005/8/layout/chevron1"/>
    <dgm:cxn modelId="{20CB300F-748C-4FCA-9971-F8AFD6683D07}" type="presParOf" srcId="{6C637C25-6046-674A-9653-0B667D574B0A}" destId="{71F797B3-BB4C-FE41-AD64-5412CFAC8CD7}" srcOrd="3" destOrd="0" presId="urn:microsoft.com/office/officeart/2005/8/layout/chevron1"/>
    <dgm:cxn modelId="{665FED0D-4FC7-40E4-ABA5-8A91CC9AA8C8}" type="presParOf" srcId="{6C637C25-6046-674A-9653-0B667D574B0A}" destId="{61E39816-3C73-3B4F-B7BA-1BB2794355A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F531D-56D1-4D62-8CE8-BDF0D4896A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875FE346-213C-431B-B655-3068C318BCED}">
      <dgm:prSet/>
      <dgm:spPr/>
      <dgm:t>
        <a:bodyPr/>
        <a:lstStyle/>
        <a:p>
          <a:r>
            <a:rPr lang="es-CO" b="0" i="0"/>
            <a:t>Disposiciones legales y constitucionales</a:t>
          </a:r>
          <a:endParaRPr lang="es-CO"/>
        </a:p>
      </dgm:t>
    </dgm:pt>
    <dgm:pt modelId="{E9665F8F-8CCC-40B3-93C0-0C7CC6D3134E}" type="parTrans" cxnId="{678DD085-3AA8-4E04-A4A3-B3E008B32458}">
      <dgm:prSet/>
      <dgm:spPr/>
      <dgm:t>
        <a:bodyPr/>
        <a:lstStyle/>
        <a:p>
          <a:endParaRPr lang="es-CO"/>
        </a:p>
      </dgm:t>
    </dgm:pt>
    <dgm:pt modelId="{32512AB5-EE43-495C-81CB-9F9B21ECCF67}" type="sibTrans" cxnId="{678DD085-3AA8-4E04-A4A3-B3E008B32458}">
      <dgm:prSet/>
      <dgm:spPr/>
      <dgm:t>
        <a:bodyPr/>
        <a:lstStyle/>
        <a:p>
          <a:endParaRPr lang="es-CO"/>
        </a:p>
      </dgm:t>
    </dgm:pt>
    <dgm:pt modelId="{670B88A3-3784-47CD-99E1-DC8CD793E173}">
      <dgm:prSet/>
      <dgm:spPr/>
      <dgm:t>
        <a:bodyPr/>
        <a:lstStyle/>
        <a:p>
          <a:r>
            <a:rPr lang="es-CO" b="0" i="0"/>
            <a:t>Antecedentes  - oportunidad y conveniencia</a:t>
          </a:r>
          <a:endParaRPr lang="es-CO"/>
        </a:p>
      </dgm:t>
    </dgm:pt>
    <dgm:pt modelId="{C46955BC-0FDC-4109-8A57-1A78CA622E78}" type="parTrans" cxnId="{5CC4E9CB-475C-4578-A099-E193FF2EA96F}">
      <dgm:prSet/>
      <dgm:spPr/>
      <dgm:t>
        <a:bodyPr/>
        <a:lstStyle/>
        <a:p>
          <a:endParaRPr lang="es-CO"/>
        </a:p>
      </dgm:t>
    </dgm:pt>
    <dgm:pt modelId="{6C3C636D-30A6-4D26-9AD3-82DB02D94C02}" type="sibTrans" cxnId="{5CC4E9CB-475C-4578-A099-E193FF2EA96F}">
      <dgm:prSet/>
      <dgm:spPr/>
      <dgm:t>
        <a:bodyPr/>
        <a:lstStyle/>
        <a:p>
          <a:endParaRPr lang="es-CO"/>
        </a:p>
      </dgm:t>
    </dgm:pt>
    <dgm:pt modelId="{04506E8C-941D-4175-A641-474808FADE8B}">
      <dgm:prSet/>
      <dgm:spPr/>
      <dgm:t>
        <a:bodyPr/>
        <a:lstStyle/>
        <a:p>
          <a:r>
            <a:rPr lang="es-CO" b="0" i="0"/>
            <a:t>Finalidad de la norma</a:t>
          </a:r>
          <a:endParaRPr lang="es-CO"/>
        </a:p>
      </dgm:t>
    </dgm:pt>
    <dgm:pt modelId="{F0470ACC-399B-4D00-AA4D-82543BA767B9}" type="parTrans" cxnId="{65EC1D22-7818-4418-AF6A-A5F00D94FAD3}">
      <dgm:prSet/>
      <dgm:spPr/>
      <dgm:t>
        <a:bodyPr/>
        <a:lstStyle/>
        <a:p>
          <a:endParaRPr lang="es-CO"/>
        </a:p>
      </dgm:t>
    </dgm:pt>
    <dgm:pt modelId="{BCE1F3FD-0875-4E14-B83F-113F2089A998}" type="sibTrans" cxnId="{65EC1D22-7818-4418-AF6A-A5F00D94FAD3}">
      <dgm:prSet/>
      <dgm:spPr/>
      <dgm:t>
        <a:bodyPr/>
        <a:lstStyle/>
        <a:p>
          <a:endParaRPr lang="es-CO"/>
        </a:p>
      </dgm:t>
    </dgm:pt>
    <dgm:pt modelId="{59C776DC-9D80-4B98-8B67-F6761E366DAB}">
      <dgm:prSet/>
      <dgm:spPr/>
      <dgm:t>
        <a:bodyPr/>
        <a:lstStyle/>
        <a:p>
          <a:r>
            <a:rPr lang="es-CO" b="0" i="0"/>
            <a:t>Otras normas que regulan el tema</a:t>
          </a:r>
          <a:endParaRPr lang="es-CO"/>
        </a:p>
      </dgm:t>
    </dgm:pt>
    <dgm:pt modelId="{EA1ED9E8-EDD3-4118-88F3-B75DFB491539}" type="parTrans" cxnId="{09F3ED52-E22A-474A-A191-C2E8DB84A847}">
      <dgm:prSet/>
      <dgm:spPr/>
      <dgm:t>
        <a:bodyPr/>
        <a:lstStyle/>
        <a:p>
          <a:endParaRPr lang="es-CO"/>
        </a:p>
      </dgm:t>
    </dgm:pt>
    <dgm:pt modelId="{D7738F6D-F8F9-4B2A-B33C-5772ACCE5B9D}" type="sibTrans" cxnId="{09F3ED52-E22A-474A-A191-C2E8DB84A847}">
      <dgm:prSet/>
      <dgm:spPr/>
      <dgm:t>
        <a:bodyPr/>
        <a:lstStyle/>
        <a:p>
          <a:endParaRPr lang="es-CO"/>
        </a:p>
      </dgm:t>
    </dgm:pt>
    <dgm:pt modelId="{3E2C963E-2A07-4564-A288-6A8FA485445A}">
      <dgm:prSet/>
      <dgm:spPr/>
      <dgm:t>
        <a:bodyPr/>
        <a:lstStyle/>
        <a:p>
          <a:r>
            <a:rPr lang="es-CO" b="0" i="0"/>
            <a:t>Decisiones judiciales</a:t>
          </a:r>
          <a:endParaRPr lang="es-CO"/>
        </a:p>
      </dgm:t>
    </dgm:pt>
    <dgm:pt modelId="{17C809A6-EE26-413F-A923-C6304EBF7C1D}" type="parTrans" cxnId="{9EB88939-5677-4183-A101-DE3382212A9B}">
      <dgm:prSet/>
      <dgm:spPr/>
      <dgm:t>
        <a:bodyPr/>
        <a:lstStyle/>
        <a:p>
          <a:endParaRPr lang="es-CO"/>
        </a:p>
      </dgm:t>
    </dgm:pt>
    <dgm:pt modelId="{3B9E49EE-FD3E-4D24-8443-B6763FFF8582}" type="sibTrans" cxnId="{9EB88939-5677-4183-A101-DE3382212A9B}">
      <dgm:prSet/>
      <dgm:spPr/>
      <dgm:t>
        <a:bodyPr/>
        <a:lstStyle/>
        <a:p>
          <a:endParaRPr lang="es-CO"/>
        </a:p>
      </dgm:t>
    </dgm:pt>
    <dgm:pt modelId="{BCA42985-0EAE-4BAB-AB3C-A3E485CDB268}">
      <dgm:prSet/>
      <dgm:spPr/>
      <dgm:t>
        <a:bodyPr/>
        <a:lstStyle/>
        <a:p>
          <a:r>
            <a:rPr lang="es-CO" b="0" i="0"/>
            <a:t>Destinatarios del AA</a:t>
          </a:r>
          <a:endParaRPr lang="es-CO"/>
        </a:p>
      </dgm:t>
    </dgm:pt>
    <dgm:pt modelId="{84F8DEC7-2D26-4DE0-8CD2-62C57E69E6CF}" type="parTrans" cxnId="{AAF11B12-C96A-4789-98D7-94FC0DC2DB70}">
      <dgm:prSet/>
      <dgm:spPr/>
      <dgm:t>
        <a:bodyPr/>
        <a:lstStyle/>
        <a:p>
          <a:endParaRPr lang="es-CO"/>
        </a:p>
      </dgm:t>
    </dgm:pt>
    <dgm:pt modelId="{3056E6A2-28C6-46F6-B11D-7B2E7AB28D03}" type="sibTrans" cxnId="{AAF11B12-C96A-4789-98D7-94FC0DC2DB70}">
      <dgm:prSet/>
      <dgm:spPr/>
      <dgm:t>
        <a:bodyPr/>
        <a:lstStyle/>
        <a:p>
          <a:endParaRPr lang="es-CO"/>
        </a:p>
      </dgm:t>
    </dgm:pt>
    <dgm:pt modelId="{5289C991-4857-4DC4-83B5-3CB6D4A2A919}">
      <dgm:prSet/>
      <dgm:spPr/>
      <dgm:t>
        <a:bodyPr/>
        <a:lstStyle/>
        <a:p>
          <a:r>
            <a:rPr lang="es-CO" b="0" i="0"/>
            <a:t>Autodiagnóstico </a:t>
          </a:r>
          <a:endParaRPr lang="es-CO"/>
        </a:p>
      </dgm:t>
    </dgm:pt>
    <dgm:pt modelId="{388D745A-DD07-4886-BACD-75B583EA0DFB}" type="parTrans" cxnId="{D42697D7-9211-4A96-BDB4-1DF05A8704A5}">
      <dgm:prSet/>
      <dgm:spPr/>
      <dgm:t>
        <a:bodyPr/>
        <a:lstStyle/>
        <a:p>
          <a:endParaRPr lang="es-CO"/>
        </a:p>
      </dgm:t>
    </dgm:pt>
    <dgm:pt modelId="{7D656453-616F-4DCE-9733-4DDB434E1CB5}" type="sibTrans" cxnId="{D42697D7-9211-4A96-BDB4-1DF05A8704A5}">
      <dgm:prSet/>
      <dgm:spPr/>
      <dgm:t>
        <a:bodyPr/>
        <a:lstStyle/>
        <a:p>
          <a:endParaRPr lang="es-CO"/>
        </a:p>
      </dgm:t>
    </dgm:pt>
    <dgm:pt modelId="{58A729A8-8E5A-47B9-BAB1-2B816EC8852C}">
      <dgm:prSet/>
      <dgm:spPr/>
      <dgm:t>
        <a:bodyPr/>
        <a:lstStyle/>
        <a:p>
          <a:r>
            <a:rPr lang="es-CO" b="0" i="0"/>
            <a:t>Memoria justifica /Exposición de motivos </a:t>
          </a:r>
          <a:endParaRPr lang="es-CO"/>
        </a:p>
      </dgm:t>
    </dgm:pt>
    <dgm:pt modelId="{2E3BAFE5-C7A1-4930-B357-D6C1A7BCD966}" type="parTrans" cxnId="{313755B3-4DD1-41C2-A313-BB648D344C6C}">
      <dgm:prSet/>
      <dgm:spPr/>
      <dgm:t>
        <a:bodyPr/>
        <a:lstStyle/>
        <a:p>
          <a:endParaRPr lang="es-CO"/>
        </a:p>
      </dgm:t>
    </dgm:pt>
    <dgm:pt modelId="{F50580A9-4EB8-4075-8092-B61E8CF15346}" type="sibTrans" cxnId="{313755B3-4DD1-41C2-A313-BB648D344C6C}">
      <dgm:prSet/>
      <dgm:spPr/>
      <dgm:t>
        <a:bodyPr/>
        <a:lstStyle/>
        <a:p>
          <a:endParaRPr lang="es-CO"/>
        </a:p>
      </dgm:t>
    </dgm:pt>
    <dgm:pt modelId="{48F7B7E1-6944-461C-B0C0-481ED85595BF}" type="pres">
      <dgm:prSet presAssocID="{CF7F531D-56D1-4D62-8CE8-BDF0D4896AA0}" presName="linear" presStyleCnt="0">
        <dgm:presLayoutVars>
          <dgm:animLvl val="lvl"/>
          <dgm:resizeHandles val="exact"/>
        </dgm:presLayoutVars>
      </dgm:prSet>
      <dgm:spPr/>
    </dgm:pt>
    <dgm:pt modelId="{D8E1F578-FFF3-43C1-B7F2-F9C5785E3B8B}" type="pres">
      <dgm:prSet presAssocID="{875FE346-213C-431B-B655-3068C318BCE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AEF91A5-16C1-44D9-B304-6DDF3873C762}" type="pres">
      <dgm:prSet presAssocID="{32512AB5-EE43-495C-81CB-9F9B21ECCF67}" presName="spacer" presStyleCnt="0"/>
      <dgm:spPr/>
    </dgm:pt>
    <dgm:pt modelId="{1EF5AB86-99DB-4CF2-85B4-BDA08294EDD5}" type="pres">
      <dgm:prSet presAssocID="{670B88A3-3784-47CD-99E1-DC8CD793E17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A5CEC91-C1CB-4B93-A90B-20CC4BF77D7C}" type="pres">
      <dgm:prSet presAssocID="{6C3C636D-30A6-4D26-9AD3-82DB02D94C02}" presName="spacer" presStyleCnt="0"/>
      <dgm:spPr/>
    </dgm:pt>
    <dgm:pt modelId="{53CB7196-AB64-40F4-801D-966103EFB483}" type="pres">
      <dgm:prSet presAssocID="{04506E8C-941D-4175-A641-474808FADE8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915BA29-B7F7-4051-9C09-6BB2E7155D3F}" type="pres">
      <dgm:prSet presAssocID="{BCE1F3FD-0875-4E14-B83F-113F2089A998}" presName="spacer" presStyleCnt="0"/>
      <dgm:spPr/>
    </dgm:pt>
    <dgm:pt modelId="{23B0A73D-2EB8-4364-B2EE-5718954B2AAD}" type="pres">
      <dgm:prSet presAssocID="{59C776DC-9D80-4B98-8B67-F6761E366DA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2BAA2CD-3B62-41E1-BD3A-3662DE255E3C}" type="pres">
      <dgm:prSet presAssocID="{D7738F6D-F8F9-4B2A-B33C-5772ACCE5B9D}" presName="spacer" presStyleCnt="0"/>
      <dgm:spPr/>
    </dgm:pt>
    <dgm:pt modelId="{E404F0EB-28AA-48F3-BF28-26E42DAF8C70}" type="pres">
      <dgm:prSet presAssocID="{3E2C963E-2A07-4564-A288-6A8FA485445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0AC82BB-A925-4851-8156-1A282E4390A3}" type="pres">
      <dgm:prSet presAssocID="{3B9E49EE-FD3E-4D24-8443-B6763FFF8582}" presName="spacer" presStyleCnt="0"/>
      <dgm:spPr/>
    </dgm:pt>
    <dgm:pt modelId="{94C1AEC0-8347-41FF-8B42-D6EFFBF8411E}" type="pres">
      <dgm:prSet presAssocID="{BCA42985-0EAE-4BAB-AB3C-A3E485CDB26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DDD0597-F777-4FEF-90B5-C75829A9C836}" type="pres">
      <dgm:prSet presAssocID="{3056E6A2-28C6-46F6-B11D-7B2E7AB28D03}" presName="spacer" presStyleCnt="0"/>
      <dgm:spPr/>
    </dgm:pt>
    <dgm:pt modelId="{EF889A5C-0084-4914-9984-2CEFA748241A}" type="pres">
      <dgm:prSet presAssocID="{5289C991-4857-4DC4-83B5-3CB6D4A2A91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FE35AFC-E8FC-4512-82BC-480F82BDB197}" type="pres">
      <dgm:prSet presAssocID="{7D656453-616F-4DCE-9733-4DDB434E1CB5}" presName="spacer" presStyleCnt="0"/>
      <dgm:spPr/>
    </dgm:pt>
    <dgm:pt modelId="{8779AF7F-C01B-42F9-AB4D-235D4AD56F1E}" type="pres">
      <dgm:prSet presAssocID="{58A729A8-8E5A-47B9-BAB1-2B816EC8852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EB6A90C-9C6D-425D-947D-299209585B37}" type="presOf" srcId="{04506E8C-941D-4175-A641-474808FADE8B}" destId="{53CB7196-AB64-40F4-801D-966103EFB483}" srcOrd="0" destOrd="0" presId="urn:microsoft.com/office/officeart/2005/8/layout/vList2"/>
    <dgm:cxn modelId="{AAF11B12-C96A-4789-98D7-94FC0DC2DB70}" srcId="{CF7F531D-56D1-4D62-8CE8-BDF0D4896AA0}" destId="{BCA42985-0EAE-4BAB-AB3C-A3E485CDB268}" srcOrd="5" destOrd="0" parTransId="{84F8DEC7-2D26-4DE0-8CD2-62C57E69E6CF}" sibTransId="{3056E6A2-28C6-46F6-B11D-7B2E7AB28D03}"/>
    <dgm:cxn modelId="{A4B86C13-C1A8-48D6-985A-0E6D12F0FD5A}" type="presOf" srcId="{BCA42985-0EAE-4BAB-AB3C-A3E485CDB268}" destId="{94C1AEC0-8347-41FF-8B42-D6EFFBF8411E}" srcOrd="0" destOrd="0" presId="urn:microsoft.com/office/officeart/2005/8/layout/vList2"/>
    <dgm:cxn modelId="{ECFB2E17-DD1A-4554-82B6-52DCAAAC18C9}" type="presOf" srcId="{59C776DC-9D80-4B98-8B67-F6761E366DAB}" destId="{23B0A73D-2EB8-4364-B2EE-5718954B2AAD}" srcOrd="0" destOrd="0" presId="urn:microsoft.com/office/officeart/2005/8/layout/vList2"/>
    <dgm:cxn modelId="{65EC1D22-7818-4418-AF6A-A5F00D94FAD3}" srcId="{CF7F531D-56D1-4D62-8CE8-BDF0D4896AA0}" destId="{04506E8C-941D-4175-A641-474808FADE8B}" srcOrd="2" destOrd="0" parTransId="{F0470ACC-399B-4D00-AA4D-82543BA767B9}" sibTransId="{BCE1F3FD-0875-4E14-B83F-113F2089A998}"/>
    <dgm:cxn modelId="{57A67324-2A13-48BA-BBDA-5BAC69BB18C0}" type="presOf" srcId="{5289C991-4857-4DC4-83B5-3CB6D4A2A919}" destId="{EF889A5C-0084-4914-9984-2CEFA748241A}" srcOrd="0" destOrd="0" presId="urn:microsoft.com/office/officeart/2005/8/layout/vList2"/>
    <dgm:cxn modelId="{9EB88939-5677-4183-A101-DE3382212A9B}" srcId="{CF7F531D-56D1-4D62-8CE8-BDF0D4896AA0}" destId="{3E2C963E-2A07-4564-A288-6A8FA485445A}" srcOrd="4" destOrd="0" parTransId="{17C809A6-EE26-413F-A923-C6304EBF7C1D}" sibTransId="{3B9E49EE-FD3E-4D24-8443-B6763FFF8582}"/>
    <dgm:cxn modelId="{ACC05242-5B40-4C66-856D-39434E93FB89}" type="presOf" srcId="{CF7F531D-56D1-4D62-8CE8-BDF0D4896AA0}" destId="{48F7B7E1-6944-461C-B0C0-481ED85595BF}" srcOrd="0" destOrd="0" presId="urn:microsoft.com/office/officeart/2005/8/layout/vList2"/>
    <dgm:cxn modelId="{D9095F49-EDF6-4ADE-87D3-8ACA6A931E81}" type="presOf" srcId="{875FE346-213C-431B-B655-3068C318BCED}" destId="{D8E1F578-FFF3-43C1-B7F2-F9C5785E3B8B}" srcOrd="0" destOrd="0" presId="urn:microsoft.com/office/officeart/2005/8/layout/vList2"/>
    <dgm:cxn modelId="{09F3ED52-E22A-474A-A191-C2E8DB84A847}" srcId="{CF7F531D-56D1-4D62-8CE8-BDF0D4896AA0}" destId="{59C776DC-9D80-4B98-8B67-F6761E366DAB}" srcOrd="3" destOrd="0" parTransId="{EA1ED9E8-EDD3-4118-88F3-B75DFB491539}" sibTransId="{D7738F6D-F8F9-4B2A-B33C-5772ACCE5B9D}"/>
    <dgm:cxn modelId="{D65FC278-ACEE-4D82-B30B-E1BFA4AE6BA8}" type="presOf" srcId="{670B88A3-3784-47CD-99E1-DC8CD793E173}" destId="{1EF5AB86-99DB-4CF2-85B4-BDA08294EDD5}" srcOrd="0" destOrd="0" presId="urn:microsoft.com/office/officeart/2005/8/layout/vList2"/>
    <dgm:cxn modelId="{05C10C7F-667D-4DAE-B273-1282CC79C393}" type="presOf" srcId="{3E2C963E-2A07-4564-A288-6A8FA485445A}" destId="{E404F0EB-28AA-48F3-BF28-26E42DAF8C70}" srcOrd="0" destOrd="0" presId="urn:microsoft.com/office/officeart/2005/8/layout/vList2"/>
    <dgm:cxn modelId="{678DD085-3AA8-4E04-A4A3-B3E008B32458}" srcId="{CF7F531D-56D1-4D62-8CE8-BDF0D4896AA0}" destId="{875FE346-213C-431B-B655-3068C318BCED}" srcOrd="0" destOrd="0" parTransId="{E9665F8F-8CCC-40B3-93C0-0C7CC6D3134E}" sibTransId="{32512AB5-EE43-495C-81CB-9F9B21ECCF67}"/>
    <dgm:cxn modelId="{313755B3-4DD1-41C2-A313-BB648D344C6C}" srcId="{CF7F531D-56D1-4D62-8CE8-BDF0D4896AA0}" destId="{58A729A8-8E5A-47B9-BAB1-2B816EC8852C}" srcOrd="7" destOrd="0" parTransId="{2E3BAFE5-C7A1-4930-B357-D6C1A7BCD966}" sibTransId="{F50580A9-4EB8-4075-8092-B61E8CF15346}"/>
    <dgm:cxn modelId="{5CC4E9CB-475C-4578-A099-E193FF2EA96F}" srcId="{CF7F531D-56D1-4D62-8CE8-BDF0D4896AA0}" destId="{670B88A3-3784-47CD-99E1-DC8CD793E173}" srcOrd="1" destOrd="0" parTransId="{C46955BC-0FDC-4109-8A57-1A78CA622E78}" sibTransId="{6C3C636D-30A6-4D26-9AD3-82DB02D94C02}"/>
    <dgm:cxn modelId="{D42697D7-9211-4A96-BDB4-1DF05A8704A5}" srcId="{CF7F531D-56D1-4D62-8CE8-BDF0D4896AA0}" destId="{5289C991-4857-4DC4-83B5-3CB6D4A2A919}" srcOrd="6" destOrd="0" parTransId="{388D745A-DD07-4886-BACD-75B583EA0DFB}" sibTransId="{7D656453-616F-4DCE-9733-4DDB434E1CB5}"/>
    <dgm:cxn modelId="{056F48E4-B9C7-4F9E-AEF1-3BB828A22008}" type="presOf" srcId="{58A729A8-8E5A-47B9-BAB1-2B816EC8852C}" destId="{8779AF7F-C01B-42F9-AB4D-235D4AD56F1E}" srcOrd="0" destOrd="0" presId="urn:microsoft.com/office/officeart/2005/8/layout/vList2"/>
    <dgm:cxn modelId="{AC7B027A-CD0F-471D-8677-D518E2F1EF3C}" type="presParOf" srcId="{48F7B7E1-6944-461C-B0C0-481ED85595BF}" destId="{D8E1F578-FFF3-43C1-B7F2-F9C5785E3B8B}" srcOrd="0" destOrd="0" presId="urn:microsoft.com/office/officeart/2005/8/layout/vList2"/>
    <dgm:cxn modelId="{82918FDE-9684-4BB1-B503-1784181E443A}" type="presParOf" srcId="{48F7B7E1-6944-461C-B0C0-481ED85595BF}" destId="{EAEF91A5-16C1-44D9-B304-6DDF3873C762}" srcOrd="1" destOrd="0" presId="urn:microsoft.com/office/officeart/2005/8/layout/vList2"/>
    <dgm:cxn modelId="{E0BEFDF1-E3FB-4126-BA2D-4775143A9C3A}" type="presParOf" srcId="{48F7B7E1-6944-461C-B0C0-481ED85595BF}" destId="{1EF5AB86-99DB-4CF2-85B4-BDA08294EDD5}" srcOrd="2" destOrd="0" presId="urn:microsoft.com/office/officeart/2005/8/layout/vList2"/>
    <dgm:cxn modelId="{CEA43ED9-C34F-4892-9AA5-EA4A288F7FE5}" type="presParOf" srcId="{48F7B7E1-6944-461C-B0C0-481ED85595BF}" destId="{EA5CEC91-C1CB-4B93-A90B-20CC4BF77D7C}" srcOrd="3" destOrd="0" presId="urn:microsoft.com/office/officeart/2005/8/layout/vList2"/>
    <dgm:cxn modelId="{2E8F9D15-55DD-442B-B721-A7044A594FD2}" type="presParOf" srcId="{48F7B7E1-6944-461C-B0C0-481ED85595BF}" destId="{53CB7196-AB64-40F4-801D-966103EFB483}" srcOrd="4" destOrd="0" presId="urn:microsoft.com/office/officeart/2005/8/layout/vList2"/>
    <dgm:cxn modelId="{849F9134-BDEE-4D9B-8756-44124532279C}" type="presParOf" srcId="{48F7B7E1-6944-461C-B0C0-481ED85595BF}" destId="{5915BA29-B7F7-4051-9C09-6BB2E7155D3F}" srcOrd="5" destOrd="0" presId="urn:microsoft.com/office/officeart/2005/8/layout/vList2"/>
    <dgm:cxn modelId="{77A36BA9-E507-4CF4-949D-E7A62F397DCF}" type="presParOf" srcId="{48F7B7E1-6944-461C-B0C0-481ED85595BF}" destId="{23B0A73D-2EB8-4364-B2EE-5718954B2AAD}" srcOrd="6" destOrd="0" presId="urn:microsoft.com/office/officeart/2005/8/layout/vList2"/>
    <dgm:cxn modelId="{62DDFC0C-4428-45D9-B493-8E09CE64CEFF}" type="presParOf" srcId="{48F7B7E1-6944-461C-B0C0-481ED85595BF}" destId="{A2BAA2CD-3B62-41E1-BD3A-3662DE255E3C}" srcOrd="7" destOrd="0" presId="urn:microsoft.com/office/officeart/2005/8/layout/vList2"/>
    <dgm:cxn modelId="{F5F7DC67-40A3-4381-B855-23FD33280A91}" type="presParOf" srcId="{48F7B7E1-6944-461C-B0C0-481ED85595BF}" destId="{E404F0EB-28AA-48F3-BF28-26E42DAF8C70}" srcOrd="8" destOrd="0" presId="urn:microsoft.com/office/officeart/2005/8/layout/vList2"/>
    <dgm:cxn modelId="{53028934-4BA0-4144-BF60-4E5BE833C142}" type="presParOf" srcId="{48F7B7E1-6944-461C-B0C0-481ED85595BF}" destId="{20AC82BB-A925-4851-8156-1A282E4390A3}" srcOrd="9" destOrd="0" presId="urn:microsoft.com/office/officeart/2005/8/layout/vList2"/>
    <dgm:cxn modelId="{28D4BA9A-E683-4BDC-8E41-16EA35F9F285}" type="presParOf" srcId="{48F7B7E1-6944-461C-B0C0-481ED85595BF}" destId="{94C1AEC0-8347-41FF-8B42-D6EFFBF8411E}" srcOrd="10" destOrd="0" presId="urn:microsoft.com/office/officeart/2005/8/layout/vList2"/>
    <dgm:cxn modelId="{A21DE13B-428B-401F-BBED-2143E5A74700}" type="presParOf" srcId="{48F7B7E1-6944-461C-B0C0-481ED85595BF}" destId="{ADDD0597-F777-4FEF-90B5-C75829A9C836}" srcOrd="11" destOrd="0" presId="urn:microsoft.com/office/officeart/2005/8/layout/vList2"/>
    <dgm:cxn modelId="{A419AB9B-9CA9-4037-A5BB-88A6E30570E6}" type="presParOf" srcId="{48F7B7E1-6944-461C-B0C0-481ED85595BF}" destId="{EF889A5C-0084-4914-9984-2CEFA748241A}" srcOrd="12" destOrd="0" presId="urn:microsoft.com/office/officeart/2005/8/layout/vList2"/>
    <dgm:cxn modelId="{797C24C5-E10D-4B81-B5BB-9320E71F4077}" type="presParOf" srcId="{48F7B7E1-6944-461C-B0C0-481ED85595BF}" destId="{6FE35AFC-E8FC-4512-82BC-480F82BDB197}" srcOrd="13" destOrd="0" presId="urn:microsoft.com/office/officeart/2005/8/layout/vList2"/>
    <dgm:cxn modelId="{66162CB8-D6A7-4EFB-94FA-D7E51375FC12}" type="presParOf" srcId="{48F7B7E1-6944-461C-B0C0-481ED85595BF}" destId="{8779AF7F-C01B-42F9-AB4D-235D4AD56F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01868-DD77-3249-A95C-82012F52003F}" type="doc">
      <dgm:prSet loTypeId="urn:microsoft.com/office/officeart/2005/8/layout/h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299F5DA-1CC8-C746-A6FF-6797BBD0A9A9}">
      <dgm:prSet phldrT="[Texto]"/>
      <dgm:spPr/>
      <dgm:t>
        <a:bodyPr/>
        <a:lstStyle/>
        <a:p>
          <a:r>
            <a:rPr lang="es-MX"/>
            <a:t>Planeación </a:t>
          </a:r>
        </a:p>
      </dgm:t>
    </dgm:pt>
    <dgm:pt modelId="{FA296115-845E-9E43-8F0F-14F9E81E5172}" type="parTrans" cxnId="{DC656DB5-02C1-9A42-BB84-9E8A2808383A}">
      <dgm:prSet/>
      <dgm:spPr/>
      <dgm:t>
        <a:bodyPr/>
        <a:lstStyle/>
        <a:p>
          <a:endParaRPr lang="es-MX"/>
        </a:p>
      </dgm:t>
    </dgm:pt>
    <dgm:pt modelId="{14DACB67-7D73-9A4C-AC73-32DF6C80BB96}" type="sibTrans" cxnId="{DC656DB5-02C1-9A42-BB84-9E8A2808383A}">
      <dgm:prSet/>
      <dgm:spPr/>
      <dgm:t>
        <a:bodyPr/>
        <a:lstStyle/>
        <a:p>
          <a:endParaRPr lang="es-MX"/>
        </a:p>
      </dgm:t>
    </dgm:pt>
    <dgm:pt modelId="{F8900891-2B3D-9A4F-B2C3-72ADE6001C47}">
      <dgm:prSet phldrT="[Texto]" custT="1"/>
      <dgm:spPr/>
      <dgm:t>
        <a:bodyPr/>
        <a:lstStyle/>
        <a:p>
          <a:r>
            <a:rPr lang="es-MX" sz="1050"/>
            <a:t>Diseño de estrategia para el ejercicio de consulta pública</a:t>
          </a:r>
        </a:p>
      </dgm:t>
    </dgm:pt>
    <dgm:pt modelId="{E01043ED-537F-F044-AED5-42050522C4F8}" type="parTrans" cxnId="{C7ADB2CE-EDED-BC4E-B4F2-74FD979671DE}">
      <dgm:prSet/>
      <dgm:spPr/>
      <dgm:t>
        <a:bodyPr/>
        <a:lstStyle/>
        <a:p>
          <a:endParaRPr lang="es-MX"/>
        </a:p>
      </dgm:t>
    </dgm:pt>
    <dgm:pt modelId="{4E29DACB-8CFF-C24D-A462-F9750030D63A}" type="sibTrans" cxnId="{C7ADB2CE-EDED-BC4E-B4F2-74FD979671DE}">
      <dgm:prSet/>
      <dgm:spPr/>
      <dgm:t>
        <a:bodyPr/>
        <a:lstStyle/>
        <a:p>
          <a:endParaRPr lang="es-MX"/>
        </a:p>
      </dgm:t>
    </dgm:pt>
    <dgm:pt modelId="{F2F575F4-6611-1E40-B170-156790F7E9A9}">
      <dgm:prSet phldrT="[Texto]" custT="1"/>
      <dgm:spPr/>
      <dgm:t>
        <a:bodyPr/>
        <a:lstStyle/>
        <a:p>
          <a:r>
            <a:rPr lang="es-MX" sz="1050"/>
            <a:t>Identificar el grupo de actores que serán consultados</a:t>
          </a:r>
        </a:p>
      </dgm:t>
    </dgm:pt>
    <dgm:pt modelId="{12373513-6B42-0B4A-B05F-DEC29EDE2A9A}" type="parTrans" cxnId="{CB41012C-19F7-FF40-BC81-D707F85D4A2B}">
      <dgm:prSet/>
      <dgm:spPr/>
      <dgm:t>
        <a:bodyPr/>
        <a:lstStyle/>
        <a:p>
          <a:endParaRPr lang="es-MX"/>
        </a:p>
      </dgm:t>
    </dgm:pt>
    <dgm:pt modelId="{6839E1FE-D772-C844-B0C7-CF5BF3E2AB1E}" type="sibTrans" cxnId="{CB41012C-19F7-FF40-BC81-D707F85D4A2B}">
      <dgm:prSet/>
      <dgm:spPr/>
      <dgm:t>
        <a:bodyPr/>
        <a:lstStyle/>
        <a:p>
          <a:endParaRPr lang="es-MX"/>
        </a:p>
      </dgm:t>
    </dgm:pt>
    <dgm:pt modelId="{D1385E6B-81E9-E543-8402-5FDF5236FDC0}">
      <dgm:prSet phldrT="[Texto]"/>
      <dgm:spPr/>
      <dgm:t>
        <a:bodyPr/>
        <a:lstStyle/>
        <a:p>
          <a:r>
            <a:rPr lang="es-MX"/>
            <a:t>Desarrollo del Ejercicio</a:t>
          </a:r>
        </a:p>
      </dgm:t>
    </dgm:pt>
    <dgm:pt modelId="{D1D7C469-4F58-894F-A3C8-AEC1A1C45BE9}" type="parTrans" cxnId="{4DF21843-94CA-8140-A1B2-2D25068AC179}">
      <dgm:prSet/>
      <dgm:spPr/>
      <dgm:t>
        <a:bodyPr/>
        <a:lstStyle/>
        <a:p>
          <a:endParaRPr lang="es-MX"/>
        </a:p>
      </dgm:t>
    </dgm:pt>
    <dgm:pt modelId="{BECF7174-28FE-9D4D-8DB7-F9592D4D04E8}" type="sibTrans" cxnId="{4DF21843-94CA-8140-A1B2-2D25068AC179}">
      <dgm:prSet/>
      <dgm:spPr/>
      <dgm:t>
        <a:bodyPr/>
        <a:lstStyle/>
        <a:p>
          <a:endParaRPr lang="es-MX"/>
        </a:p>
      </dgm:t>
    </dgm:pt>
    <dgm:pt modelId="{2AB9F086-2267-EA48-9CE9-BB188130DDEA}">
      <dgm:prSet phldrT="[Texto]" custT="1"/>
      <dgm:spPr/>
      <dgm:t>
        <a:bodyPr/>
        <a:lstStyle/>
        <a:p>
          <a:r>
            <a:rPr lang="es-MX" sz="900" dirty="0"/>
            <a:t>Desarrollar el </a:t>
          </a:r>
          <a:r>
            <a:rPr lang="es-MX" sz="900" dirty="0" err="1"/>
            <a:t>erjecicio</a:t>
          </a:r>
          <a:r>
            <a:rPr lang="es-MX" sz="900" dirty="0"/>
            <a:t> en la plataforma LEGALBOG como herramienta principal de la etapa de consulta pública</a:t>
          </a:r>
        </a:p>
      </dgm:t>
    </dgm:pt>
    <dgm:pt modelId="{3B622034-021D-1348-BAC7-E67909EC11E1}" type="parTrans" cxnId="{5413A22B-389F-7D4B-854B-08DEFA4C198E}">
      <dgm:prSet/>
      <dgm:spPr/>
      <dgm:t>
        <a:bodyPr/>
        <a:lstStyle/>
        <a:p>
          <a:endParaRPr lang="es-MX"/>
        </a:p>
      </dgm:t>
    </dgm:pt>
    <dgm:pt modelId="{1AEFDBF4-D20E-9645-A39B-6EB22A6BF0A8}" type="sibTrans" cxnId="{5413A22B-389F-7D4B-854B-08DEFA4C198E}">
      <dgm:prSet/>
      <dgm:spPr/>
      <dgm:t>
        <a:bodyPr/>
        <a:lstStyle/>
        <a:p>
          <a:endParaRPr lang="es-MX"/>
        </a:p>
      </dgm:t>
    </dgm:pt>
    <dgm:pt modelId="{306E042D-5EE6-DC48-B8CF-BAF23495D72A}">
      <dgm:prSet phldrT="[Texto]" custT="1"/>
      <dgm:spPr/>
      <dgm:t>
        <a:bodyPr/>
        <a:lstStyle/>
        <a:p>
          <a:r>
            <a:rPr lang="es-MX" sz="900" dirty="0"/>
            <a:t>Poner a disposición de los ciudadanos alternativas adicionales, solo para obtención de propuestas</a:t>
          </a:r>
        </a:p>
      </dgm:t>
    </dgm:pt>
    <dgm:pt modelId="{F6DC8A33-0875-B246-92AC-159D8ED6D8BB}" type="parTrans" cxnId="{0885C2D9-DD4B-4F4F-97FE-1A2810A11B93}">
      <dgm:prSet/>
      <dgm:spPr/>
      <dgm:t>
        <a:bodyPr/>
        <a:lstStyle/>
        <a:p>
          <a:endParaRPr lang="es-MX"/>
        </a:p>
      </dgm:t>
    </dgm:pt>
    <dgm:pt modelId="{7F81EB80-9EAD-3149-AA84-AC96A8A7CD8C}" type="sibTrans" cxnId="{0885C2D9-DD4B-4F4F-97FE-1A2810A11B93}">
      <dgm:prSet/>
      <dgm:spPr/>
      <dgm:t>
        <a:bodyPr/>
        <a:lstStyle/>
        <a:p>
          <a:endParaRPr lang="es-MX"/>
        </a:p>
      </dgm:t>
    </dgm:pt>
    <dgm:pt modelId="{C3750CCB-409F-CB47-AC38-1EE837E678EA}">
      <dgm:prSet phldrT="[Texto]"/>
      <dgm:spPr/>
      <dgm:t>
        <a:bodyPr/>
        <a:lstStyle/>
        <a:p>
          <a:r>
            <a:rPr lang="es-MX"/>
            <a:t>Análisis de Resultados y Respuestas</a:t>
          </a:r>
        </a:p>
      </dgm:t>
    </dgm:pt>
    <dgm:pt modelId="{70B92C92-A911-0947-9F98-1096F2148143}" type="parTrans" cxnId="{3CFF7E8E-9EDD-EC41-B59D-3B7BFCCB8666}">
      <dgm:prSet/>
      <dgm:spPr/>
      <dgm:t>
        <a:bodyPr/>
        <a:lstStyle/>
        <a:p>
          <a:endParaRPr lang="es-MX"/>
        </a:p>
      </dgm:t>
    </dgm:pt>
    <dgm:pt modelId="{D6EBC1B5-0C0A-5545-AEF5-A742F2B692A1}" type="sibTrans" cxnId="{3CFF7E8E-9EDD-EC41-B59D-3B7BFCCB8666}">
      <dgm:prSet/>
      <dgm:spPr/>
      <dgm:t>
        <a:bodyPr/>
        <a:lstStyle/>
        <a:p>
          <a:endParaRPr lang="es-MX"/>
        </a:p>
      </dgm:t>
    </dgm:pt>
    <dgm:pt modelId="{CED71247-0EC7-0645-BD73-87F055A6F48E}">
      <dgm:prSet phldrT="[Texto]"/>
      <dgm:spPr/>
      <dgm:t>
        <a:bodyPr/>
        <a:lstStyle/>
        <a:p>
          <a:r>
            <a:rPr lang="es-MX" dirty="0"/>
            <a:t>Recolectar los comentarios, preguntas y sugerencias para documentar el proceso y hacer ejercicio de retroalimentación.</a:t>
          </a:r>
        </a:p>
      </dgm:t>
    </dgm:pt>
    <dgm:pt modelId="{6857E392-DA7F-4043-9058-A810A32B27C3}" type="parTrans" cxnId="{541C552B-539D-9B41-BCB3-CD9DE050C2E6}">
      <dgm:prSet/>
      <dgm:spPr/>
      <dgm:t>
        <a:bodyPr/>
        <a:lstStyle/>
        <a:p>
          <a:endParaRPr lang="es-MX"/>
        </a:p>
      </dgm:t>
    </dgm:pt>
    <dgm:pt modelId="{5E0868C5-8F90-5048-AD8C-E6602F9A54BB}" type="sibTrans" cxnId="{541C552B-539D-9B41-BCB3-CD9DE050C2E6}">
      <dgm:prSet/>
      <dgm:spPr/>
      <dgm:t>
        <a:bodyPr/>
        <a:lstStyle/>
        <a:p>
          <a:endParaRPr lang="es-MX"/>
        </a:p>
      </dgm:t>
    </dgm:pt>
    <dgm:pt modelId="{D2E9DCB7-1B93-A14B-A0DC-78C9944B3948}" type="pres">
      <dgm:prSet presAssocID="{85901868-DD77-3249-A95C-82012F52003F}" presName="Name0" presStyleCnt="0">
        <dgm:presLayoutVars>
          <dgm:dir/>
          <dgm:animLvl val="lvl"/>
          <dgm:resizeHandles val="exact"/>
        </dgm:presLayoutVars>
      </dgm:prSet>
      <dgm:spPr/>
    </dgm:pt>
    <dgm:pt modelId="{5A6D3999-4FFD-614C-A652-F3425267C8C9}" type="pres">
      <dgm:prSet presAssocID="{85901868-DD77-3249-A95C-82012F52003F}" presName="tSp" presStyleCnt="0"/>
      <dgm:spPr/>
    </dgm:pt>
    <dgm:pt modelId="{8E46B398-26B3-6E45-ACCC-182B3C6BBC6E}" type="pres">
      <dgm:prSet presAssocID="{85901868-DD77-3249-A95C-82012F52003F}" presName="bSp" presStyleCnt="0"/>
      <dgm:spPr/>
    </dgm:pt>
    <dgm:pt modelId="{7757B047-7D19-5846-9251-756361485D00}" type="pres">
      <dgm:prSet presAssocID="{85901868-DD77-3249-A95C-82012F52003F}" presName="process" presStyleCnt="0"/>
      <dgm:spPr/>
    </dgm:pt>
    <dgm:pt modelId="{633D75A3-6F7F-E34C-B058-2B9686AE8E43}" type="pres">
      <dgm:prSet presAssocID="{C299F5DA-1CC8-C746-A6FF-6797BBD0A9A9}" presName="composite1" presStyleCnt="0"/>
      <dgm:spPr/>
    </dgm:pt>
    <dgm:pt modelId="{5404663E-38EB-A94C-A455-9E7954D67C63}" type="pres">
      <dgm:prSet presAssocID="{C299F5DA-1CC8-C746-A6FF-6797BBD0A9A9}" presName="dummyNode1" presStyleLbl="node1" presStyleIdx="0" presStyleCnt="3"/>
      <dgm:spPr/>
    </dgm:pt>
    <dgm:pt modelId="{CB1135E0-FBAA-0C40-B624-427CF7AFB989}" type="pres">
      <dgm:prSet presAssocID="{C299F5DA-1CC8-C746-A6FF-6797BBD0A9A9}" presName="childNode1" presStyleLbl="bgAcc1" presStyleIdx="0" presStyleCnt="3">
        <dgm:presLayoutVars>
          <dgm:bulletEnabled val="1"/>
        </dgm:presLayoutVars>
      </dgm:prSet>
      <dgm:spPr/>
    </dgm:pt>
    <dgm:pt modelId="{FACA7944-8076-3449-A692-4E62BB6B1F53}" type="pres">
      <dgm:prSet presAssocID="{C299F5DA-1CC8-C746-A6FF-6797BBD0A9A9}" presName="childNode1tx" presStyleLbl="bgAcc1" presStyleIdx="0" presStyleCnt="3">
        <dgm:presLayoutVars>
          <dgm:bulletEnabled val="1"/>
        </dgm:presLayoutVars>
      </dgm:prSet>
      <dgm:spPr/>
    </dgm:pt>
    <dgm:pt modelId="{7A02C09D-CCC2-874D-9833-5B1E1C94C1C6}" type="pres">
      <dgm:prSet presAssocID="{C299F5DA-1CC8-C746-A6FF-6797BBD0A9A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1224C4C-1BE7-8247-A7E2-2D8FC200578C}" type="pres">
      <dgm:prSet presAssocID="{C299F5DA-1CC8-C746-A6FF-6797BBD0A9A9}" presName="connSite1" presStyleCnt="0"/>
      <dgm:spPr/>
    </dgm:pt>
    <dgm:pt modelId="{EB93128E-929A-B249-B085-D947692DBA11}" type="pres">
      <dgm:prSet presAssocID="{14DACB67-7D73-9A4C-AC73-32DF6C80BB96}" presName="Name9" presStyleLbl="sibTrans2D1" presStyleIdx="0" presStyleCnt="2"/>
      <dgm:spPr/>
    </dgm:pt>
    <dgm:pt modelId="{1F12B4D9-82F3-C642-B3AE-85602F1CC330}" type="pres">
      <dgm:prSet presAssocID="{D1385E6B-81E9-E543-8402-5FDF5236FDC0}" presName="composite2" presStyleCnt="0"/>
      <dgm:spPr/>
    </dgm:pt>
    <dgm:pt modelId="{FE8AC2A1-5912-6A44-ADA3-AB0F29930FBB}" type="pres">
      <dgm:prSet presAssocID="{D1385E6B-81E9-E543-8402-5FDF5236FDC0}" presName="dummyNode2" presStyleLbl="node1" presStyleIdx="0" presStyleCnt="3"/>
      <dgm:spPr/>
    </dgm:pt>
    <dgm:pt modelId="{F1D6075A-5EC0-D74A-8E6D-FA057729DB42}" type="pres">
      <dgm:prSet presAssocID="{D1385E6B-81E9-E543-8402-5FDF5236FDC0}" presName="childNode2" presStyleLbl="bgAcc1" presStyleIdx="1" presStyleCnt="3" custScaleY="106725">
        <dgm:presLayoutVars>
          <dgm:bulletEnabled val="1"/>
        </dgm:presLayoutVars>
      </dgm:prSet>
      <dgm:spPr/>
    </dgm:pt>
    <dgm:pt modelId="{1E96227E-B00E-4D4F-A4B8-F6FBABF52150}" type="pres">
      <dgm:prSet presAssocID="{D1385E6B-81E9-E543-8402-5FDF5236FDC0}" presName="childNode2tx" presStyleLbl="bgAcc1" presStyleIdx="1" presStyleCnt="3">
        <dgm:presLayoutVars>
          <dgm:bulletEnabled val="1"/>
        </dgm:presLayoutVars>
      </dgm:prSet>
      <dgm:spPr/>
    </dgm:pt>
    <dgm:pt modelId="{152F3598-C56F-CB4A-AE44-8ACAC302604F}" type="pres">
      <dgm:prSet presAssocID="{D1385E6B-81E9-E543-8402-5FDF5236FDC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22DB1AE-A65C-814B-A089-DDC68B494750}" type="pres">
      <dgm:prSet presAssocID="{D1385E6B-81E9-E543-8402-5FDF5236FDC0}" presName="connSite2" presStyleCnt="0"/>
      <dgm:spPr/>
    </dgm:pt>
    <dgm:pt modelId="{6E97E445-F1A4-5B41-A22A-F29FF967A74C}" type="pres">
      <dgm:prSet presAssocID="{BECF7174-28FE-9D4D-8DB7-F9592D4D04E8}" presName="Name18" presStyleLbl="sibTrans2D1" presStyleIdx="1" presStyleCnt="2"/>
      <dgm:spPr/>
    </dgm:pt>
    <dgm:pt modelId="{25C976FC-3EAD-AB41-9B41-D5BD951A2692}" type="pres">
      <dgm:prSet presAssocID="{C3750CCB-409F-CB47-AC38-1EE837E678EA}" presName="composite1" presStyleCnt="0"/>
      <dgm:spPr/>
    </dgm:pt>
    <dgm:pt modelId="{1752034C-545A-1A43-B71A-EB9A8AD8374D}" type="pres">
      <dgm:prSet presAssocID="{C3750CCB-409F-CB47-AC38-1EE837E678EA}" presName="dummyNode1" presStyleLbl="node1" presStyleIdx="1" presStyleCnt="3"/>
      <dgm:spPr/>
    </dgm:pt>
    <dgm:pt modelId="{3ACD35B5-507F-534F-B71F-588392FCCE79}" type="pres">
      <dgm:prSet presAssocID="{C3750CCB-409F-CB47-AC38-1EE837E678EA}" presName="childNode1" presStyleLbl="bgAcc1" presStyleIdx="2" presStyleCnt="3">
        <dgm:presLayoutVars>
          <dgm:bulletEnabled val="1"/>
        </dgm:presLayoutVars>
      </dgm:prSet>
      <dgm:spPr/>
    </dgm:pt>
    <dgm:pt modelId="{AF8BF8D5-9CF8-C74D-A101-A09848FCEE01}" type="pres">
      <dgm:prSet presAssocID="{C3750CCB-409F-CB47-AC38-1EE837E678EA}" presName="childNode1tx" presStyleLbl="bgAcc1" presStyleIdx="2" presStyleCnt="3">
        <dgm:presLayoutVars>
          <dgm:bulletEnabled val="1"/>
        </dgm:presLayoutVars>
      </dgm:prSet>
      <dgm:spPr/>
    </dgm:pt>
    <dgm:pt modelId="{B2690621-2F8E-6442-9C6B-A48CB24517A7}" type="pres">
      <dgm:prSet presAssocID="{C3750CCB-409F-CB47-AC38-1EE837E678E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D3706F2-AB34-EC45-A10E-89558D344AF5}" type="pres">
      <dgm:prSet presAssocID="{C3750CCB-409F-CB47-AC38-1EE837E678EA}" presName="connSite1" presStyleCnt="0"/>
      <dgm:spPr/>
    </dgm:pt>
  </dgm:ptLst>
  <dgm:cxnLst>
    <dgm:cxn modelId="{2D1A6615-FCAD-4D70-95D0-977A6D7FF53B}" type="presOf" srcId="{14DACB67-7D73-9A4C-AC73-32DF6C80BB96}" destId="{EB93128E-929A-B249-B085-D947692DBA11}" srcOrd="0" destOrd="0" presId="urn:microsoft.com/office/officeart/2005/8/layout/hProcess4"/>
    <dgm:cxn modelId="{0A88B41F-4C81-4887-A184-69D4E324F44A}" type="presOf" srcId="{F8900891-2B3D-9A4F-B2C3-72ADE6001C47}" destId="{FACA7944-8076-3449-A692-4E62BB6B1F53}" srcOrd="1" destOrd="0" presId="urn:microsoft.com/office/officeart/2005/8/layout/hProcess4"/>
    <dgm:cxn modelId="{52434A20-CF6E-4DC4-9A51-6126E8BB340E}" type="presOf" srcId="{2AB9F086-2267-EA48-9CE9-BB188130DDEA}" destId="{1E96227E-B00E-4D4F-A4B8-F6FBABF52150}" srcOrd="1" destOrd="0" presId="urn:microsoft.com/office/officeart/2005/8/layout/hProcess4"/>
    <dgm:cxn modelId="{541C552B-539D-9B41-BCB3-CD9DE050C2E6}" srcId="{C3750CCB-409F-CB47-AC38-1EE837E678EA}" destId="{CED71247-0EC7-0645-BD73-87F055A6F48E}" srcOrd="0" destOrd="0" parTransId="{6857E392-DA7F-4043-9058-A810A32B27C3}" sibTransId="{5E0868C5-8F90-5048-AD8C-E6602F9A54BB}"/>
    <dgm:cxn modelId="{5413A22B-389F-7D4B-854B-08DEFA4C198E}" srcId="{D1385E6B-81E9-E543-8402-5FDF5236FDC0}" destId="{2AB9F086-2267-EA48-9CE9-BB188130DDEA}" srcOrd="0" destOrd="0" parTransId="{3B622034-021D-1348-BAC7-E67909EC11E1}" sibTransId="{1AEFDBF4-D20E-9645-A39B-6EB22A6BF0A8}"/>
    <dgm:cxn modelId="{CB41012C-19F7-FF40-BC81-D707F85D4A2B}" srcId="{C299F5DA-1CC8-C746-A6FF-6797BBD0A9A9}" destId="{F2F575F4-6611-1E40-B170-156790F7E9A9}" srcOrd="1" destOrd="0" parTransId="{12373513-6B42-0B4A-B05F-DEC29EDE2A9A}" sibTransId="{6839E1FE-D772-C844-B0C7-CF5BF3E2AB1E}"/>
    <dgm:cxn modelId="{6A5C9534-8BCD-4EF3-AB67-B3D7864C4993}" type="presOf" srcId="{BECF7174-28FE-9D4D-8DB7-F9592D4D04E8}" destId="{6E97E445-F1A4-5B41-A22A-F29FF967A74C}" srcOrd="0" destOrd="0" presId="urn:microsoft.com/office/officeart/2005/8/layout/hProcess4"/>
    <dgm:cxn modelId="{248F2441-99E0-4508-ACAA-214B17E78762}" type="presOf" srcId="{F2F575F4-6611-1E40-B170-156790F7E9A9}" destId="{FACA7944-8076-3449-A692-4E62BB6B1F53}" srcOrd="1" destOrd="1" presId="urn:microsoft.com/office/officeart/2005/8/layout/hProcess4"/>
    <dgm:cxn modelId="{4DF21843-94CA-8140-A1B2-2D25068AC179}" srcId="{85901868-DD77-3249-A95C-82012F52003F}" destId="{D1385E6B-81E9-E543-8402-5FDF5236FDC0}" srcOrd="1" destOrd="0" parTransId="{D1D7C469-4F58-894F-A3C8-AEC1A1C45BE9}" sibTransId="{BECF7174-28FE-9D4D-8DB7-F9592D4D04E8}"/>
    <dgm:cxn modelId="{79A97B66-4BC4-4618-8755-D321A393DF3A}" type="presOf" srcId="{CED71247-0EC7-0645-BD73-87F055A6F48E}" destId="{3ACD35B5-507F-534F-B71F-588392FCCE79}" srcOrd="0" destOrd="0" presId="urn:microsoft.com/office/officeart/2005/8/layout/hProcess4"/>
    <dgm:cxn modelId="{07A38246-6C7D-43A1-A7A3-7F8599A57BFD}" type="presOf" srcId="{C3750CCB-409F-CB47-AC38-1EE837E678EA}" destId="{B2690621-2F8E-6442-9C6B-A48CB24517A7}" srcOrd="0" destOrd="0" presId="urn:microsoft.com/office/officeart/2005/8/layout/hProcess4"/>
    <dgm:cxn modelId="{0299E972-3C44-48D7-A66D-EC12DC8775F7}" type="presOf" srcId="{C299F5DA-1CC8-C746-A6FF-6797BBD0A9A9}" destId="{7A02C09D-CCC2-874D-9833-5B1E1C94C1C6}" srcOrd="0" destOrd="0" presId="urn:microsoft.com/office/officeart/2005/8/layout/hProcess4"/>
    <dgm:cxn modelId="{4C2D3B57-B649-430A-8575-A9804D94923A}" type="presOf" srcId="{F8900891-2B3D-9A4F-B2C3-72ADE6001C47}" destId="{CB1135E0-FBAA-0C40-B624-427CF7AFB989}" srcOrd="0" destOrd="0" presId="urn:microsoft.com/office/officeart/2005/8/layout/hProcess4"/>
    <dgm:cxn modelId="{71758180-309A-4176-B462-974AE9DF1970}" type="presOf" srcId="{85901868-DD77-3249-A95C-82012F52003F}" destId="{D2E9DCB7-1B93-A14B-A0DC-78C9944B3948}" srcOrd="0" destOrd="0" presId="urn:microsoft.com/office/officeart/2005/8/layout/hProcess4"/>
    <dgm:cxn modelId="{EE017F85-BDA0-4617-913C-0B8275063B21}" type="presOf" srcId="{D1385E6B-81E9-E543-8402-5FDF5236FDC0}" destId="{152F3598-C56F-CB4A-AE44-8ACAC302604F}" srcOrd="0" destOrd="0" presId="urn:microsoft.com/office/officeart/2005/8/layout/hProcess4"/>
    <dgm:cxn modelId="{3E87518C-E619-40AB-983D-F641EA653B65}" type="presOf" srcId="{2AB9F086-2267-EA48-9CE9-BB188130DDEA}" destId="{F1D6075A-5EC0-D74A-8E6D-FA057729DB42}" srcOrd="0" destOrd="0" presId="urn:microsoft.com/office/officeart/2005/8/layout/hProcess4"/>
    <dgm:cxn modelId="{3CFF7E8E-9EDD-EC41-B59D-3B7BFCCB8666}" srcId="{85901868-DD77-3249-A95C-82012F52003F}" destId="{C3750CCB-409F-CB47-AC38-1EE837E678EA}" srcOrd="2" destOrd="0" parTransId="{70B92C92-A911-0947-9F98-1096F2148143}" sibTransId="{D6EBC1B5-0C0A-5545-AEF5-A742F2B692A1}"/>
    <dgm:cxn modelId="{811D949E-9388-49FA-8131-96D1A54A948D}" type="presOf" srcId="{F2F575F4-6611-1E40-B170-156790F7E9A9}" destId="{CB1135E0-FBAA-0C40-B624-427CF7AFB989}" srcOrd="0" destOrd="1" presId="urn:microsoft.com/office/officeart/2005/8/layout/hProcess4"/>
    <dgm:cxn modelId="{1A924EA5-1EC4-48B9-B4B8-62B55E375C09}" type="presOf" srcId="{CED71247-0EC7-0645-BD73-87F055A6F48E}" destId="{AF8BF8D5-9CF8-C74D-A101-A09848FCEE01}" srcOrd="1" destOrd="0" presId="urn:microsoft.com/office/officeart/2005/8/layout/hProcess4"/>
    <dgm:cxn modelId="{34C204B0-2F03-4478-B3BA-05C59F6DE3A4}" type="presOf" srcId="{306E042D-5EE6-DC48-B8CF-BAF23495D72A}" destId="{F1D6075A-5EC0-D74A-8E6D-FA057729DB42}" srcOrd="0" destOrd="1" presId="urn:microsoft.com/office/officeart/2005/8/layout/hProcess4"/>
    <dgm:cxn modelId="{DC656DB5-02C1-9A42-BB84-9E8A2808383A}" srcId="{85901868-DD77-3249-A95C-82012F52003F}" destId="{C299F5DA-1CC8-C746-A6FF-6797BBD0A9A9}" srcOrd="0" destOrd="0" parTransId="{FA296115-845E-9E43-8F0F-14F9E81E5172}" sibTransId="{14DACB67-7D73-9A4C-AC73-32DF6C80BB96}"/>
    <dgm:cxn modelId="{C7ADB2CE-EDED-BC4E-B4F2-74FD979671DE}" srcId="{C299F5DA-1CC8-C746-A6FF-6797BBD0A9A9}" destId="{F8900891-2B3D-9A4F-B2C3-72ADE6001C47}" srcOrd="0" destOrd="0" parTransId="{E01043ED-537F-F044-AED5-42050522C4F8}" sibTransId="{4E29DACB-8CFF-C24D-A462-F9750030D63A}"/>
    <dgm:cxn modelId="{B45CF3CF-F4BB-4796-9054-AF0927744F76}" type="presOf" srcId="{306E042D-5EE6-DC48-B8CF-BAF23495D72A}" destId="{1E96227E-B00E-4D4F-A4B8-F6FBABF52150}" srcOrd="1" destOrd="1" presId="urn:microsoft.com/office/officeart/2005/8/layout/hProcess4"/>
    <dgm:cxn modelId="{0885C2D9-DD4B-4F4F-97FE-1A2810A11B93}" srcId="{D1385E6B-81E9-E543-8402-5FDF5236FDC0}" destId="{306E042D-5EE6-DC48-B8CF-BAF23495D72A}" srcOrd="1" destOrd="0" parTransId="{F6DC8A33-0875-B246-92AC-159D8ED6D8BB}" sibTransId="{7F81EB80-9EAD-3149-AA84-AC96A8A7CD8C}"/>
    <dgm:cxn modelId="{7472AEC9-A2B5-47BC-8BAB-0F4FBAAD0109}" type="presParOf" srcId="{D2E9DCB7-1B93-A14B-A0DC-78C9944B3948}" destId="{5A6D3999-4FFD-614C-A652-F3425267C8C9}" srcOrd="0" destOrd="0" presId="urn:microsoft.com/office/officeart/2005/8/layout/hProcess4"/>
    <dgm:cxn modelId="{3038BE3B-7339-450A-84CD-645740EA20C4}" type="presParOf" srcId="{D2E9DCB7-1B93-A14B-A0DC-78C9944B3948}" destId="{8E46B398-26B3-6E45-ACCC-182B3C6BBC6E}" srcOrd="1" destOrd="0" presId="urn:microsoft.com/office/officeart/2005/8/layout/hProcess4"/>
    <dgm:cxn modelId="{65D87AB1-55EA-4E7A-875C-1BD7F328A405}" type="presParOf" srcId="{D2E9DCB7-1B93-A14B-A0DC-78C9944B3948}" destId="{7757B047-7D19-5846-9251-756361485D00}" srcOrd="2" destOrd="0" presId="urn:microsoft.com/office/officeart/2005/8/layout/hProcess4"/>
    <dgm:cxn modelId="{58D9CAFB-BE69-43C0-96C1-31C21335B378}" type="presParOf" srcId="{7757B047-7D19-5846-9251-756361485D00}" destId="{633D75A3-6F7F-E34C-B058-2B9686AE8E43}" srcOrd="0" destOrd="0" presId="urn:microsoft.com/office/officeart/2005/8/layout/hProcess4"/>
    <dgm:cxn modelId="{4CA51EE1-4F1C-4B1E-9EFD-49275573B693}" type="presParOf" srcId="{633D75A3-6F7F-E34C-B058-2B9686AE8E43}" destId="{5404663E-38EB-A94C-A455-9E7954D67C63}" srcOrd="0" destOrd="0" presId="urn:microsoft.com/office/officeart/2005/8/layout/hProcess4"/>
    <dgm:cxn modelId="{3403A3E1-A6E3-43AD-ADB5-4450FAD61867}" type="presParOf" srcId="{633D75A3-6F7F-E34C-B058-2B9686AE8E43}" destId="{CB1135E0-FBAA-0C40-B624-427CF7AFB989}" srcOrd="1" destOrd="0" presId="urn:microsoft.com/office/officeart/2005/8/layout/hProcess4"/>
    <dgm:cxn modelId="{EA35850D-690D-44A5-BA55-02D6D90EB51B}" type="presParOf" srcId="{633D75A3-6F7F-E34C-B058-2B9686AE8E43}" destId="{FACA7944-8076-3449-A692-4E62BB6B1F53}" srcOrd="2" destOrd="0" presId="urn:microsoft.com/office/officeart/2005/8/layout/hProcess4"/>
    <dgm:cxn modelId="{3AD9801B-43CF-4511-8AEF-1263E8A979FD}" type="presParOf" srcId="{633D75A3-6F7F-E34C-B058-2B9686AE8E43}" destId="{7A02C09D-CCC2-874D-9833-5B1E1C94C1C6}" srcOrd="3" destOrd="0" presId="urn:microsoft.com/office/officeart/2005/8/layout/hProcess4"/>
    <dgm:cxn modelId="{534FE8BD-3B1C-4822-9209-7A213C4B2871}" type="presParOf" srcId="{633D75A3-6F7F-E34C-B058-2B9686AE8E43}" destId="{41224C4C-1BE7-8247-A7E2-2D8FC200578C}" srcOrd="4" destOrd="0" presId="urn:microsoft.com/office/officeart/2005/8/layout/hProcess4"/>
    <dgm:cxn modelId="{9DC8A4A9-A615-4DE1-909A-67610A8D3E41}" type="presParOf" srcId="{7757B047-7D19-5846-9251-756361485D00}" destId="{EB93128E-929A-B249-B085-D947692DBA11}" srcOrd="1" destOrd="0" presId="urn:microsoft.com/office/officeart/2005/8/layout/hProcess4"/>
    <dgm:cxn modelId="{2734D9B7-292C-4784-8688-0835EB92047C}" type="presParOf" srcId="{7757B047-7D19-5846-9251-756361485D00}" destId="{1F12B4D9-82F3-C642-B3AE-85602F1CC330}" srcOrd="2" destOrd="0" presId="urn:microsoft.com/office/officeart/2005/8/layout/hProcess4"/>
    <dgm:cxn modelId="{1CE23559-8D35-4746-BAFA-EAC9E2E1345A}" type="presParOf" srcId="{1F12B4D9-82F3-C642-B3AE-85602F1CC330}" destId="{FE8AC2A1-5912-6A44-ADA3-AB0F29930FBB}" srcOrd="0" destOrd="0" presId="urn:microsoft.com/office/officeart/2005/8/layout/hProcess4"/>
    <dgm:cxn modelId="{12E342BC-0DC6-4B18-9908-83000EB6DD9E}" type="presParOf" srcId="{1F12B4D9-82F3-C642-B3AE-85602F1CC330}" destId="{F1D6075A-5EC0-D74A-8E6D-FA057729DB42}" srcOrd="1" destOrd="0" presId="urn:microsoft.com/office/officeart/2005/8/layout/hProcess4"/>
    <dgm:cxn modelId="{F0552065-EDAD-408C-BEE0-CDE15CCC1332}" type="presParOf" srcId="{1F12B4D9-82F3-C642-B3AE-85602F1CC330}" destId="{1E96227E-B00E-4D4F-A4B8-F6FBABF52150}" srcOrd="2" destOrd="0" presId="urn:microsoft.com/office/officeart/2005/8/layout/hProcess4"/>
    <dgm:cxn modelId="{180AD16B-B718-45EC-A9CD-06FFCCA84597}" type="presParOf" srcId="{1F12B4D9-82F3-C642-B3AE-85602F1CC330}" destId="{152F3598-C56F-CB4A-AE44-8ACAC302604F}" srcOrd="3" destOrd="0" presId="urn:microsoft.com/office/officeart/2005/8/layout/hProcess4"/>
    <dgm:cxn modelId="{66852791-9F1A-428E-B35A-521E26D5624B}" type="presParOf" srcId="{1F12B4D9-82F3-C642-B3AE-85602F1CC330}" destId="{722DB1AE-A65C-814B-A089-DDC68B494750}" srcOrd="4" destOrd="0" presId="urn:microsoft.com/office/officeart/2005/8/layout/hProcess4"/>
    <dgm:cxn modelId="{29161702-5837-4E47-9B0D-5F02B20DC842}" type="presParOf" srcId="{7757B047-7D19-5846-9251-756361485D00}" destId="{6E97E445-F1A4-5B41-A22A-F29FF967A74C}" srcOrd="3" destOrd="0" presId="urn:microsoft.com/office/officeart/2005/8/layout/hProcess4"/>
    <dgm:cxn modelId="{3E9911C0-E129-442E-B826-7D5626BD5DC5}" type="presParOf" srcId="{7757B047-7D19-5846-9251-756361485D00}" destId="{25C976FC-3EAD-AB41-9B41-D5BD951A2692}" srcOrd="4" destOrd="0" presId="urn:microsoft.com/office/officeart/2005/8/layout/hProcess4"/>
    <dgm:cxn modelId="{EBB576EA-5D24-46B9-9F52-17AE2480200E}" type="presParOf" srcId="{25C976FC-3EAD-AB41-9B41-D5BD951A2692}" destId="{1752034C-545A-1A43-B71A-EB9A8AD8374D}" srcOrd="0" destOrd="0" presId="urn:microsoft.com/office/officeart/2005/8/layout/hProcess4"/>
    <dgm:cxn modelId="{3536FC34-FF72-4624-8567-8286175BDA34}" type="presParOf" srcId="{25C976FC-3EAD-AB41-9B41-D5BD951A2692}" destId="{3ACD35B5-507F-534F-B71F-588392FCCE79}" srcOrd="1" destOrd="0" presId="urn:microsoft.com/office/officeart/2005/8/layout/hProcess4"/>
    <dgm:cxn modelId="{BBF74E81-149C-4011-8C05-67BCF9BF1B92}" type="presParOf" srcId="{25C976FC-3EAD-AB41-9B41-D5BD951A2692}" destId="{AF8BF8D5-9CF8-C74D-A101-A09848FCEE01}" srcOrd="2" destOrd="0" presId="urn:microsoft.com/office/officeart/2005/8/layout/hProcess4"/>
    <dgm:cxn modelId="{7037D656-2F7A-43EB-A12E-D928BB07C25B}" type="presParOf" srcId="{25C976FC-3EAD-AB41-9B41-D5BD951A2692}" destId="{B2690621-2F8E-6442-9C6B-A48CB24517A7}" srcOrd="3" destOrd="0" presId="urn:microsoft.com/office/officeart/2005/8/layout/hProcess4"/>
    <dgm:cxn modelId="{8721BF56-ECB9-4308-B7DF-AD0EFCEB5F82}" type="presParOf" srcId="{25C976FC-3EAD-AB41-9B41-D5BD951A2692}" destId="{DD3706F2-AB34-EC45-A10E-89558D344AF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53149D-772C-40B2-83BD-939A5FB4444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372CBB45-786A-4680-A70B-A537F7D62AD4}">
      <dgm:prSet/>
      <dgm:spPr/>
      <dgm:t>
        <a:bodyPr/>
        <a:lstStyle/>
        <a:p>
          <a:r>
            <a:rPr lang="es-MX" b="0" i="0"/>
            <a:t>Emitirá las directivas necesarias para dar cumplimiento a la Política de Gobernanza Regulatoria</a:t>
          </a:r>
          <a:endParaRPr lang="es-CO"/>
        </a:p>
      </dgm:t>
    </dgm:pt>
    <dgm:pt modelId="{081ED692-1988-4773-9930-2A6893697DDF}" type="parTrans" cxnId="{2FC4D546-C2D6-49FD-B763-0B0F71D95792}">
      <dgm:prSet/>
      <dgm:spPr/>
      <dgm:t>
        <a:bodyPr/>
        <a:lstStyle/>
        <a:p>
          <a:endParaRPr lang="es-CO"/>
        </a:p>
      </dgm:t>
    </dgm:pt>
    <dgm:pt modelId="{C11E8D18-5200-4B09-B0AD-65E5FE873797}" type="sibTrans" cxnId="{2FC4D546-C2D6-49FD-B763-0B0F71D95792}">
      <dgm:prSet/>
      <dgm:spPr/>
      <dgm:t>
        <a:bodyPr/>
        <a:lstStyle/>
        <a:p>
          <a:endParaRPr lang="es-CO"/>
        </a:p>
      </dgm:t>
    </dgm:pt>
    <dgm:pt modelId="{9BC9A481-50DF-4DB2-A997-B7594A3C2741}">
      <dgm:prSet/>
      <dgm:spPr/>
      <dgm:t>
        <a:bodyPr/>
        <a:lstStyle/>
        <a:p>
          <a:r>
            <a:rPr lang="es-MX" b="0" i="0"/>
            <a:t>Realizará las actualizaciones y adiciones que se consideren pertinentes y elaborará los instrumentos requeridos para la implementación de la Política.</a:t>
          </a:r>
          <a:endParaRPr lang="es-CO"/>
        </a:p>
      </dgm:t>
    </dgm:pt>
    <dgm:pt modelId="{C0ED994C-6254-4B0D-B1E4-C7F3068FBA2D}" type="parTrans" cxnId="{3B765141-5F59-4BF1-AFC4-2D53D411614F}">
      <dgm:prSet/>
      <dgm:spPr/>
      <dgm:t>
        <a:bodyPr/>
        <a:lstStyle/>
        <a:p>
          <a:endParaRPr lang="es-CO"/>
        </a:p>
      </dgm:t>
    </dgm:pt>
    <dgm:pt modelId="{3FEDFD92-C021-41C2-B80B-1B6E8ED943F1}" type="sibTrans" cxnId="{3B765141-5F59-4BF1-AFC4-2D53D411614F}">
      <dgm:prSet/>
      <dgm:spPr/>
      <dgm:t>
        <a:bodyPr/>
        <a:lstStyle/>
        <a:p>
          <a:endParaRPr lang="es-CO"/>
        </a:p>
      </dgm:t>
    </dgm:pt>
    <dgm:pt modelId="{25903FA7-5A17-4EAD-9F88-C7E02C1784F3}">
      <dgm:prSet/>
      <dgm:spPr/>
      <dgm:t>
        <a:bodyPr/>
        <a:lstStyle/>
        <a:p>
          <a:r>
            <a:rPr lang="es-MX" b="0" i="0"/>
            <a:t>Realizará el seguimiento.</a:t>
          </a:r>
          <a:endParaRPr lang="es-CO"/>
        </a:p>
      </dgm:t>
    </dgm:pt>
    <dgm:pt modelId="{C4A459FA-F162-44B7-8C94-5FDDB42BAD92}" type="parTrans" cxnId="{44708A50-ED0A-4103-9642-CEBAB7885EFA}">
      <dgm:prSet/>
      <dgm:spPr/>
      <dgm:t>
        <a:bodyPr/>
        <a:lstStyle/>
        <a:p>
          <a:endParaRPr lang="es-CO"/>
        </a:p>
      </dgm:t>
    </dgm:pt>
    <dgm:pt modelId="{E5B2C4C7-06D9-4885-9123-66585B6EB409}" type="sibTrans" cxnId="{44708A50-ED0A-4103-9642-CEBAB7885EFA}">
      <dgm:prSet/>
      <dgm:spPr/>
      <dgm:t>
        <a:bodyPr/>
        <a:lstStyle/>
        <a:p>
          <a:endParaRPr lang="es-CO"/>
        </a:p>
      </dgm:t>
    </dgm:pt>
    <dgm:pt modelId="{320D7B19-B51E-4BD3-967C-AA4CE2D9BE9D}" type="pres">
      <dgm:prSet presAssocID="{4253149D-772C-40B2-83BD-939A5FB4444E}" presName="linear" presStyleCnt="0">
        <dgm:presLayoutVars>
          <dgm:animLvl val="lvl"/>
          <dgm:resizeHandles val="exact"/>
        </dgm:presLayoutVars>
      </dgm:prSet>
      <dgm:spPr/>
    </dgm:pt>
    <dgm:pt modelId="{A8A0EA93-F939-405E-86A6-98B590F9C133}" type="pres">
      <dgm:prSet presAssocID="{372CBB45-786A-4680-A70B-A537F7D62A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EAFEC4-3A3C-4E25-92E7-5F7ED60D9BD5}" type="pres">
      <dgm:prSet presAssocID="{C11E8D18-5200-4B09-B0AD-65E5FE873797}" presName="spacer" presStyleCnt="0"/>
      <dgm:spPr/>
    </dgm:pt>
    <dgm:pt modelId="{F8BEB76A-57E2-44AC-9F01-DFF33392FA28}" type="pres">
      <dgm:prSet presAssocID="{9BC9A481-50DF-4DB2-A997-B7594A3C27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8EBBFA-A392-4C19-93E0-192EC9D46B8D}" type="pres">
      <dgm:prSet presAssocID="{3FEDFD92-C021-41C2-B80B-1B6E8ED943F1}" presName="spacer" presStyleCnt="0"/>
      <dgm:spPr/>
    </dgm:pt>
    <dgm:pt modelId="{977C1728-D0E6-4289-9D8B-82DA3B7A9533}" type="pres">
      <dgm:prSet presAssocID="{25903FA7-5A17-4EAD-9F88-C7E02C1784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765141-5F59-4BF1-AFC4-2D53D411614F}" srcId="{4253149D-772C-40B2-83BD-939A5FB4444E}" destId="{9BC9A481-50DF-4DB2-A997-B7594A3C2741}" srcOrd="1" destOrd="0" parTransId="{C0ED994C-6254-4B0D-B1E4-C7F3068FBA2D}" sibTransId="{3FEDFD92-C021-41C2-B80B-1B6E8ED943F1}"/>
    <dgm:cxn modelId="{C2AF8D62-4BE6-4F0D-BEC1-A1BEF9D8E2B8}" type="presOf" srcId="{25903FA7-5A17-4EAD-9F88-C7E02C1784F3}" destId="{977C1728-D0E6-4289-9D8B-82DA3B7A9533}" srcOrd="0" destOrd="0" presId="urn:microsoft.com/office/officeart/2005/8/layout/vList2"/>
    <dgm:cxn modelId="{2FC4D546-C2D6-49FD-B763-0B0F71D95792}" srcId="{4253149D-772C-40B2-83BD-939A5FB4444E}" destId="{372CBB45-786A-4680-A70B-A537F7D62AD4}" srcOrd="0" destOrd="0" parTransId="{081ED692-1988-4773-9930-2A6893697DDF}" sibTransId="{C11E8D18-5200-4B09-B0AD-65E5FE873797}"/>
    <dgm:cxn modelId="{322C596C-3CCA-4463-A838-18E3C01CAA9F}" type="presOf" srcId="{372CBB45-786A-4680-A70B-A537F7D62AD4}" destId="{A8A0EA93-F939-405E-86A6-98B590F9C133}" srcOrd="0" destOrd="0" presId="urn:microsoft.com/office/officeart/2005/8/layout/vList2"/>
    <dgm:cxn modelId="{44708A50-ED0A-4103-9642-CEBAB7885EFA}" srcId="{4253149D-772C-40B2-83BD-939A5FB4444E}" destId="{25903FA7-5A17-4EAD-9F88-C7E02C1784F3}" srcOrd="2" destOrd="0" parTransId="{C4A459FA-F162-44B7-8C94-5FDDB42BAD92}" sibTransId="{E5B2C4C7-06D9-4885-9123-66585B6EB409}"/>
    <dgm:cxn modelId="{4BD01673-A1AD-4B68-9B1A-EDB150F247B4}" type="presOf" srcId="{9BC9A481-50DF-4DB2-A997-B7594A3C2741}" destId="{F8BEB76A-57E2-44AC-9F01-DFF33392FA28}" srcOrd="0" destOrd="0" presId="urn:microsoft.com/office/officeart/2005/8/layout/vList2"/>
    <dgm:cxn modelId="{7D2F0A83-2C35-4488-B380-7863AB333237}" type="presOf" srcId="{4253149D-772C-40B2-83BD-939A5FB4444E}" destId="{320D7B19-B51E-4BD3-967C-AA4CE2D9BE9D}" srcOrd="0" destOrd="0" presId="urn:microsoft.com/office/officeart/2005/8/layout/vList2"/>
    <dgm:cxn modelId="{7814348B-DE17-4952-B7DE-D1B15E2943B3}" type="presParOf" srcId="{320D7B19-B51E-4BD3-967C-AA4CE2D9BE9D}" destId="{A8A0EA93-F939-405E-86A6-98B590F9C133}" srcOrd="0" destOrd="0" presId="urn:microsoft.com/office/officeart/2005/8/layout/vList2"/>
    <dgm:cxn modelId="{39DFD13A-C9F4-4D37-92D1-987A4287F082}" type="presParOf" srcId="{320D7B19-B51E-4BD3-967C-AA4CE2D9BE9D}" destId="{3CEAFEC4-3A3C-4E25-92E7-5F7ED60D9BD5}" srcOrd="1" destOrd="0" presId="urn:microsoft.com/office/officeart/2005/8/layout/vList2"/>
    <dgm:cxn modelId="{4CFE1C6A-07B9-4F3B-AC54-2B60CD10A3F2}" type="presParOf" srcId="{320D7B19-B51E-4BD3-967C-AA4CE2D9BE9D}" destId="{F8BEB76A-57E2-44AC-9F01-DFF33392FA28}" srcOrd="2" destOrd="0" presId="urn:microsoft.com/office/officeart/2005/8/layout/vList2"/>
    <dgm:cxn modelId="{CE043650-4B02-442D-9673-0830370B9B83}" type="presParOf" srcId="{320D7B19-B51E-4BD3-967C-AA4CE2D9BE9D}" destId="{E98EBBFA-A392-4C19-93E0-192EC9D46B8D}" srcOrd="3" destOrd="0" presId="urn:microsoft.com/office/officeart/2005/8/layout/vList2"/>
    <dgm:cxn modelId="{7C41A9CC-D2EB-437B-BE9F-EDA3CB1F22F7}" type="presParOf" srcId="{320D7B19-B51E-4BD3-967C-AA4CE2D9BE9D}" destId="{977C1728-D0E6-4289-9D8B-82DA3B7A95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1ECDE8-F900-4929-B58E-905AC355128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892127D-19F7-4B4E-924D-D5F45F33143C}">
      <dgm:prSet/>
      <dgm:spPr/>
      <dgm:t>
        <a:bodyPr/>
        <a:lstStyle/>
        <a:p>
          <a:r>
            <a:rPr lang="es-MX" b="0" i="0"/>
            <a:t>Implementarán la política</a:t>
          </a:r>
          <a:endParaRPr lang="es-CO"/>
        </a:p>
      </dgm:t>
    </dgm:pt>
    <dgm:pt modelId="{4B5B6741-6805-4455-B0BE-D8D48086308E}" type="parTrans" cxnId="{576A46E1-EE9B-41BA-86C8-AF4355E75D09}">
      <dgm:prSet/>
      <dgm:spPr/>
      <dgm:t>
        <a:bodyPr/>
        <a:lstStyle/>
        <a:p>
          <a:endParaRPr lang="es-CO"/>
        </a:p>
      </dgm:t>
    </dgm:pt>
    <dgm:pt modelId="{E528496F-75C4-465B-9FF7-E7F677EF5AC0}" type="sibTrans" cxnId="{576A46E1-EE9B-41BA-86C8-AF4355E75D09}">
      <dgm:prSet/>
      <dgm:spPr/>
      <dgm:t>
        <a:bodyPr/>
        <a:lstStyle/>
        <a:p>
          <a:endParaRPr lang="es-CO"/>
        </a:p>
      </dgm:t>
    </dgm:pt>
    <dgm:pt modelId="{0F4DE83F-FFDB-4EAD-B1D7-98F9932E72A9}">
      <dgm:prSet/>
      <dgm:spPr/>
      <dgm:t>
        <a:bodyPr/>
        <a:lstStyle/>
        <a:p>
          <a:r>
            <a:rPr lang="es-MX" b="0" i="0"/>
            <a:t>Adoptarán el plan de acción </a:t>
          </a:r>
          <a:endParaRPr lang="es-CO"/>
        </a:p>
      </dgm:t>
    </dgm:pt>
    <dgm:pt modelId="{948A8727-CC78-4DE6-9383-1F56F9771285}" type="parTrans" cxnId="{F0F99794-87E1-4A0D-AFD2-48649AF76FE9}">
      <dgm:prSet/>
      <dgm:spPr/>
      <dgm:t>
        <a:bodyPr/>
        <a:lstStyle/>
        <a:p>
          <a:endParaRPr lang="es-CO"/>
        </a:p>
      </dgm:t>
    </dgm:pt>
    <dgm:pt modelId="{E44872B0-FE53-4E3D-A69B-3A428734BA1F}" type="sibTrans" cxnId="{F0F99794-87E1-4A0D-AFD2-48649AF76FE9}">
      <dgm:prSet/>
      <dgm:spPr/>
      <dgm:t>
        <a:bodyPr/>
        <a:lstStyle/>
        <a:p>
          <a:endParaRPr lang="es-CO"/>
        </a:p>
      </dgm:t>
    </dgm:pt>
    <dgm:pt modelId="{6B39B2DB-78A6-422E-B375-E01ADCCA60BC}" type="pres">
      <dgm:prSet presAssocID="{5B1ECDE8-F900-4929-B58E-905AC355128E}" presName="linear" presStyleCnt="0">
        <dgm:presLayoutVars>
          <dgm:animLvl val="lvl"/>
          <dgm:resizeHandles val="exact"/>
        </dgm:presLayoutVars>
      </dgm:prSet>
      <dgm:spPr/>
    </dgm:pt>
    <dgm:pt modelId="{28C5D9E4-F8EB-4213-A100-BFF42947E81D}" type="pres">
      <dgm:prSet presAssocID="{7892127D-19F7-4B4E-924D-D5F45F331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52B67A4-4510-42A5-98DE-E9B96D9DE4F7}" type="pres">
      <dgm:prSet presAssocID="{E528496F-75C4-465B-9FF7-E7F677EF5AC0}" presName="spacer" presStyleCnt="0"/>
      <dgm:spPr/>
    </dgm:pt>
    <dgm:pt modelId="{703B0003-2AD0-4978-853B-65009DCA5825}" type="pres">
      <dgm:prSet presAssocID="{0F4DE83F-FFDB-4EAD-B1D7-98F9932E72A9}" presName="parentText" presStyleLbl="node1" presStyleIdx="1" presStyleCnt="2" custScaleY="81952">
        <dgm:presLayoutVars>
          <dgm:chMax val="0"/>
          <dgm:bulletEnabled val="1"/>
        </dgm:presLayoutVars>
      </dgm:prSet>
      <dgm:spPr/>
    </dgm:pt>
  </dgm:ptLst>
  <dgm:cxnLst>
    <dgm:cxn modelId="{2846A558-5732-4449-801E-D2E6C72FE85D}" type="presOf" srcId="{5B1ECDE8-F900-4929-B58E-905AC355128E}" destId="{6B39B2DB-78A6-422E-B375-E01ADCCA60BC}" srcOrd="0" destOrd="0" presId="urn:microsoft.com/office/officeart/2005/8/layout/vList2"/>
    <dgm:cxn modelId="{F0F99794-87E1-4A0D-AFD2-48649AF76FE9}" srcId="{5B1ECDE8-F900-4929-B58E-905AC355128E}" destId="{0F4DE83F-FFDB-4EAD-B1D7-98F9932E72A9}" srcOrd="1" destOrd="0" parTransId="{948A8727-CC78-4DE6-9383-1F56F9771285}" sibTransId="{E44872B0-FE53-4E3D-A69B-3A428734BA1F}"/>
    <dgm:cxn modelId="{A431AAC3-6D91-4DAC-B6BF-BDA1FBB3A485}" type="presOf" srcId="{7892127D-19F7-4B4E-924D-D5F45F33143C}" destId="{28C5D9E4-F8EB-4213-A100-BFF42947E81D}" srcOrd="0" destOrd="0" presId="urn:microsoft.com/office/officeart/2005/8/layout/vList2"/>
    <dgm:cxn modelId="{703FEBCF-D3B4-4B3D-A07F-75AB1732911E}" type="presOf" srcId="{0F4DE83F-FFDB-4EAD-B1D7-98F9932E72A9}" destId="{703B0003-2AD0-4978-853B-65009DCA5825}" srcOrd="0" destOrd="0" presId="urn:microsoft.com/office/officeart/2005/8/layout/vList2"/>
    <dgm:cxn modelId="{576A46E1-EE9B-41BA-86C8-AF4355E75D09}" srcId="{5B1ECDE8-F900-4929-B58E-905AC355128E}" destId="{7892127D-19F7-4B4E-924D-D5F45F33143C}" srcOrd="0" destOrd="0" parTransId="{4B5B6741-6805-4455-B0BE-D8D48086308E}" sibTransId="{E528496F-75C4-465B-9FF7-E7F677EF5AC0}"/>
    <dgm:cxn modelId="{E4494615-4C66-4A39-B26C-2515DEDEDFA5}" type="presParOf" srcId="{6B39B2DB-78A6-422E-B375-E01ADCCA60BC}" destId="{28C5D9E4-F8EB-4213-A100-BFF42947E81D}" srcOrd="0" destOrd="0" presId="urn:microsoft.com/office/officeart/2005/8/layout/vList2"/>
    <dgm:cxn modelId="{A420C250-7570-4C30-AE79-42941FC9A8A6}" type="presParOf" srcId="{6B39B2DB-78A6-422E-B375-E01ADCCA60BC}" destId="{E52B67A4-4510-42A5-98DE-E9B96D9DE4F7}" srcOrd="1" destOrd="0" presId="urn:microsoft.com/office/officeart/2005/8/layout/vList2"/>
    <dgm:cxn modelId="{6E8554D8-7EC8-4C80-BB94-1E93653CFB34}" type="presParOf" srcId="{6B39B2DB-78A6-422E-B375-E01ADCCA60BC}" destId="{703B0003-2AD0-4978-853B-65009DCA58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736F75-A812-43E1-899B-490A15855C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79158A4C-0247-42A6-9971-CAE656506558}">
      <dgm:prSet custT="1"/>
      <dgm:spPr/>
      <dgm:t>
        <a:bodyPr/>
        <a:lstStyle/>
        <a:p>
          <a:r>
            <a:rPr lang="es-MX" sz="1400" b="0" i="0" dirty="0"/>
            <a:t>Instancias de consulta y asesoría para los diferentes temas que componen la mejora normativa.</a:t>
          </a:r>
          <a:endParaRPr lang="es-CO" sz="1400" dirty="0"/>
        </a:p>
      </dgm:t>
    </dgm:pt>
    <dgm:pt modelId="{C4030F09-6ABF-4742-AD0D-A46BD3F247E1}" type="parTrans" cxnId="{B028F36C-7151-4950-B38A-8802D3C546E4}">
      <dgm:prSet/>
      <dgm:spPr/>
      <dgm:t>
        <a:bodyPr/>
        <a:lstStyle/>
        <a:p>
          <a:endParaRPr lang="es-CO"/>
        </a:p>
      </dgm:t>
    </dgm:pt>
    <dgm:pt modelId="{6E582437-B39E-48D8-AAAD-4F90263A8B37}" type="sibTrans" cxnId="{B028F36C-7151-4950-B38A-8802D3C546E4}">
      <dgm:prSet/>
      <dgm:spPr/>
      <dgm:t>
        <a:bodyPr/>
        <a:lstStyle/>
        <a:p>
          <a:endParaRPr lang="es-CO"/>
        </a:p>
      </dgm:t>
    </dgm:pt>
    <dgm:pt modelId="{AF5B7537-9C19-4A3C-8C87-319911FD876C}" type="pres">
      <dgm:prSet presAssocID="{AE736F75-A812-43E1-899B-490A15855C1C}" presName="linear" presStyleCnt="0">
        <dgm:presLayoutVars>
          <dgm:animLvl val="lvl"/>
          <dgm:resizeHandles val="exact"/>
        </dgm:presLayoutVars>
      </dgm:prSet>
      <dgm:spPr/>
    </dgm:pt>
    <dgm:pt modelId="{0E30010D-6AC3-427E-8699-E2E09F8E3B15}" type="pres">
      <dgm:prSet presAssocID="{79158A4C-0247-42A6-9971-CAE656506558}" presName="parentText" presStyleLbl="node1" presStyleIdx="0" presStyleCnt="1" custLinFactNeighborX="92" custLinFactNeighborY="-52121">
        <dgm:presLayoutVars>
          <dgm:chMax val="0"/>
          <dgm:bulletEnabled val="1"/>
        </dgm:presLayoutVars>
      </dgm:prSet>
      <dgm:spPr/>
    </dgm:pt>
  </dgm:ptLst>
  <dgm:cxnLst>
    <dgm:cxn modelId="{9947722E-733C-42F8-AB65-58EAE30C8D1E}" type="presOf" srcId="{79158A4C-0247-42A6-9971-CAE656506558}" destId="{0E30010D-6AC3-427E-8699-E2E09F8E3B15}" srcOrd="0" destOrd="0" presId="urn:microsoft.com/office/officeart/2005/8/layout/vList2"/>
    <dgm:cxn modelId="{B028F36C-7151-4950-B38A-8802D3C546E4}" srcId="{AE736F75-A812-43E1-899B-490A15855C1C}" destId="{79158A4C-0247-42A6-9971-CAE656506558}" srcOrd="0" destOrd="0" parTransId="{C4030F09-6ABF-4742-AD0D-A46BD3F247E1}" sibTransId="{6E582437-B39E-48D8-AAAD-4F90263A8B37}"/>
    <dgm:cxn modelId="{622DCCA6-6A94-41AF-A4B6-BE458CCFAD26}" type="presOf" srcId="{AE736F75-A812-43E1-899B-490A15855C1C}" destId="{AF5B7537-9C19-4A3C-8C87-319911FD876C}" srcOrd="0" destOrd="0" presId="urn:microsoft.com/office/officeart/2005/8/layout/vList2"/>
    <dgm:cxn modelId="{FC70FAC4-9AD2-469F-9F48-CA805BE307CA}" type="presParOf" srcId="{AF5B7537-9C19-4A3C-8C87-319911FD876C}" destId="{0E30010D-6AC3-427E-8699-E2E09F8E3B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5D24B-29E3-44AE-AC29-80E3E84F2917}">
      <dsp:nvSpPr>
        <dsp:cNvPr id="0" name=""/>
        <dsp:cNvSpPr/>
      </dsp:nvSpPr>
      <dsp:spPr>
        <a:xfrm>
          <a:off x="0" y="327067"/>
          <a:ext cx="4815840" cy="308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/>
            <a:t>Promover el uso de herramientas y técnicas jurídicas, acciones de mejora normativa y buenas prácticas regulatorias, con el fin de lograr que las normas expedidas en el Distrito Capital resulten eficaces, eficientes, transparentes, coherentes y simples, atendiendo a un procedimiento estandarizado de alta calidad que promueva la seguridad jurídica.</a:t>
          </a:r>
          <a:endParaRPr lang="es-CO" sz="2000" kern="1200" dirty="0"/>
        </a:p>
      </dsp:txBody>
      <dsp:txXfrm>
        <a:off x="150783" y="477850"/>
        <a:ext cx="4514274" cy="278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9BB39-CC3B-40F1-A53C-74952787BCF5}">
      <dsp:nvSpPr>
        <dsp:cNvPr id="0" name=""/>
        <dsp:cNvSpPr/>
      </dsp:nvSpPr>
      <dsp:spPr>
        <a:xfrm>
          <a:off x="0" y="79078"/>
          <a:ext cx="6672844" cy="10135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/>
            <a:t>Unificar los lineamientos generales para la producción normativa, que faciliten la labor de sus participantes y la coordinación entre las entidades.</a:t>
          </a:r>
          <a:endParaRPr lang="es-CO" sz="1500" kern="1200"/>
        </a:p>
      </dsp:txBody>
      <dsp:txXfrm>
        <a:off x="49476" y="128554"/>
        <a:ext cx="6573892" cy="914560"/>
      </dsp:txXfrm>
    </dsp:sp>
    <dsp:sp modelId="{C02C11EC-7146-4232-B5D8-BACB28207985}">
      <dsp:nvSpPr>
        <dsp:cNvPr id="0" name=""/>
        <dsp:cNvSpPr/>
      </dsp:nvSpPr>
      <dsp:spPr>
        <a:xfrm>
          <a:off x="0" y="1135790"/>
          <a:ext cx="6672844" cy="1013512"/>
        </a:xfrm>
        <a:prstGeom prst="roundRect">
          <a:avLst/>
        </a:prstGeom>
        <a:solidFill>
          <a:schemeClr val="accent5">
            <a:hueOff val="-3504825"/>
            <a:satOff val="5153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/>
            <a:t>Fortalecer y desarrollar los procesos para la implementación de la agenda regulatoria, la planificación normativa y la participación ciudadana en la elaboración de iniciativas, políticas, programas, propuestas de regulación y normativa en el Distrito Capital.</a:t>
          </a:r>
          <a:endParaRPr lang="es-CO" sz="1500" kern="1200"/>
        </a:p>
      </dsp:txBody>
      <dsp:txXfrm>
        <a:off x="49476" y="1185266"/>
        <a:ext cx="6573892" cy="914560"/>
      </dsp:txXfrm>
    </dsp:sp>
    <dsp:sp modelId="{7AC08A81-AAF6-40ED-A471-9E01B65CCFE7}">
      <dsp:nvSpPr>
        <dsp:cNvPr id="0" name=""/>
        <dsp:cNvSpPr/>
      </dsp:nvSpPr>
      <dsp:spPr>
        <a:xfrm>
          <a:off x="0" y="2192503"/>
          <a:ext cx="6672844" cy="1013512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Mejorar el procedimiento para el diseño de la regulación, la creación de nuevas normas y la calidad del acervo normativo existente.</a:t>
          </a:r>
          <a:endParaRPr lang="es-CO" sz="1500" kern="1200" dirty="0"/>
        </a:p>
      </dsp:txBody>
      <dsp:txXfrm>
        <a:off x="49476" y="2241979"/>
        <a:ext cx="6573892" cy="914560"/>
      </dsp:txXfrm>
    </dsp:sp>
    <dsp:sp modelId="{9CC5F1B0-C3B4-4C80-819C-99D9D84BC583}">
      <dsp:nvSpPr>
        <dsp:cNvPr id="0" name=""/>
        <dsp:cNvSpPr/>
      </dsp:nvSpPr>
      <dsp:spPr>
        <a:xfrm>
          <a:off x="0" y="3249215"/>
          <a:ext cx="6672844" cy="1013512"/>
        </a:xfrm>
        <a:prstGeom prst="round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Consolidar el inventario normativo e implementar los procesos de evaluación de las normas en las entidades y organismos distritales y procurar su depuración, racionalización o modificación, de conformidad con los lineamientos que imparta la Secretaría Jurídica Distrital.</a:t>
          </a:r>
          <a:endParaRPr lang="es-CO" sz="1500" kern="1200" dirty="0"/>
        </a:p>
      </dsp:txBody>
      <dsp:txXfrm>
        <a:off x="49476" y="3298691"/>
        <a:ext cx="6573892" cy="914560"/>
      </dsp:txXfrm>
    </dsp:sp>
    <dsp:sp modelId="{6D309AC4-270C-4DDC-8F7A-BBA6CE772929}">
      <dsp:nvSpPr>
        <dsp:cNvPr id="0" name=""/>
        <dsp:cNvSpPr/>
      </dsp:nvSpPr>
      <dsp:spPr>
        <a:xfrm>
          <a:off x="0" y="4305928"/>
          <a:ext cx="6672844" cy="1013512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Promover la incorporación progresiva de tecnologías de información y comunicación entre los trámites y servicios.</a:t>
          </a:r>
          <a:endParaRPr lang="es-CO" sz="1500" kern="1200" dirty="0"/>
        </a:p>
      </dsp:txBody>
      <dsp:txXfrm>
        <a:off x="49476" y="4355404"/>
        <a:ext cx="6573892" cy="91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6368-3946-2C45-A29D-C6860EECB6F6}">
      <dsp:nvSpPr>
        <dsp:cNvPr id="0" name=""/>
        <dsp:cNvSpPr/>
      </dsp:nvSpPr>
      <dsp:spPr>
        <a:xfrm>
          <a:off x="2268" y="761591"/>
          <a:ext cx="2763560" cy="11054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Agenda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Preliminar </a:t>
          </a:r>
        </a:p>
      </dsp:txBody>
      <dsp:txXfrm>
        <a:off x="554980" y="761591"/>
        <a:ext cx="1658136" cy="1105424"/>
      </dsp:txXfrm>
    </dsp:sp>
    <dsp:sp modelId="{D8C81826-9968-3C42-BB73-03C5F44EBADD}">
      <dsp:nvSpPr>
        <dsp:cNvPr id="0" name=""/>
        <dsp:cNvSpPr/>
      </dsp:nvSpPr>
      <dsp:spPr>
        <a:xfrm>
          <a:off x="2489472" y="761591"/>
          <a:ext cx="2763560" cy="11054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/>
            <a:t>Participación </a:t>
          </a:r>
        </a:p>
      </dsp:txBody>
      <dsp:txXfrm>
        <a:off x="3042184" y="761591"/>
        <a:ext cx="1658136" cy="1105424"/>
      </dsp:txXfrm>
    </dsp:sp>
    <dsp:sp modelId="{61E39816-3C73-3B4F-B7BA-1BB2794355A4}">
      <dsp:nvSpPr>
        <dsp:cNvPr id="0" name=""/>
        <dsp:cNvSpPr/>
      </dsp:nvSpPr>
      <dsp:spPr>
        <a:xfrm>
          <a:off x="4976677" y="761591"/>
          <a:ext cx="2763560" cy="11054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/>
            <a:t>Agenda definitiva </a:t>
          </a:r>
        </a:p>
      </dsp:txBody>
      <dsp:txXfrm>
        <a:off x="5529389" y="761591"/>
        <a:ext cx="1658136" cy="1105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1F578-FFF3-43C1-B7F2-F9C5785E3B8B}">
      <dsp:nvSpPr>
        <dsp:cNvPr id="0" name=""/>
        <dsp:cNvSpPr/>
      </dsp:nvSpPr>
      <dsp:spPr>
        <a:xfrm>
          <a:off x="0" y="62862"/>
          <a:ext cx="9247855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Disposiciones legales y constitucionales</a:t>
          </a:r>
          <a:endParaRPr lang="es-CO" sz="1900" kern="1200"/>
        </a:p>
      </dsp:txBody>
      <dsp:txXfrm>
        <a:off x="21704" y="84566"/>
        <a:ext cx="9204447" cy="401192"/>
      </dsp:txXfrm>
    </dsp:sp>
    <dsp:sp modelId="{1EF5AB86-99DB-4CF2-85B4-BDA08294EDD5}">
      <dsp:nvSpPr>
        <dsp:cNvPr id="0" name=""/>
        <dsp:cNvSpPr/>
      </dsp:nvSpPr>
      <dsp:spPr>
        <a:xfrm>
          <a:off x="0" y="562182"/>
          <a:ext cx="9247855" cy="444600"/>
        </a:xfrm>
        <a:prstGeom prst="roundRect">
          <a:avLst/>
        </a:prstGeom>
        <a:solidFill>
          <a:schemeClr val="accent2">
            <a:hueOff val="-1295315"/>
            <a:satOff val="748"/>
            <a:lumOff val="-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Antecedentes  - oportunidad y conveniencia</a:t>
          </a:r>
          <a:endParaRPr lang="es-CO" sz="1900" kern="1200"/>
        </a:p>
      </dsp:txBody>
      <dsp:txXfrm>
        <a:off x="21704" y="583886"/>
        <a:ext cx="9204447" cy="401192"/>
      </dsp:txXfrm>
    </dsp:sp>
    <dsp:sp modelId="{53CB7196-AB64-40F4-801D-966103EFB483}">
      <dsp:nvSpPr>
        <dsp:cNvPr id="0" name=""/>
        <dsp:cNvSpPr/>
      </dsp:nvSpPr>
      <dsp:spPr>
        <a:xfrm>
          <a:off x="0" y="1061502"/>
          <a:ext cx="9247855" cy="444600"/>
        </a:xfrm>
        <a:prstGeom prst="roundRect">
          <a:avLst/>
        </a:prstGeom>
        <a:solidFill>
          <a:schemeClr val="accent2">
            <a:hueOff val="-2590630"/>
            <a:satOff val="1496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Finalidad de la norma</a:t>
          </a:r>
          <a:endParaRPr lang="es-CO" sz="1900" kern="1200"/>
        </a:p>
      </dsp:txBody>
      <dsp:txXfrm>
        <a:off x="21704" y="1083206"/>
        <a:ext cx="9204447" cy="401192"/>
      </dsp:txXfrm>
    </dsp:sp>
    <dsp:sp modelId="{23B0A73D-2EB8-4364-B2EE-5718954B2AAD}">
      <dsp:nvSpPr>
        <dsp:cNvPr id="0" name=""/>
        <dsp:cNvSpPr/>
      </dsp:nvSpPr>
      <dsp:spPr>
        <a:xfrm>
          <a:off x="0" y="1560822"/>
          <a:ext cx="9247855" cy="444600"/>
        </a:xfrm>
        <a:prstGeom prst="roundRect">
          <a:avLst/>
        </a:prstGeom>
        <a:solidFill>
          <a:schemeClr val="accent2">
            <a:hueOff val="-3885944"/>
            <a:satOff val="2244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Otras normas que regulan el tema</a:t>
          </a:r>
          <a:endParaRPr lang="es-CO" sz="1900" kern="1200"/>
        </a:p>
      </dsp:txBody>
      <dsp:txXfrm>
        <a:off x="21704" y="1582526"/>
        <a:ext cx="9204447" cy="401192"/>
      </dsp:txXfrm>
    </dsp:sp>
    <dsp:sp modelId="{E404F0EB-28AA-48F3-BF28-26E42DAF8C70}">
      <dsp:nvSpPr>
        <dsp:cNvPr id="0" name=""/>
        <dsp:cNvSpPr/>
      </dsp:nvSpPr>
      <dsp:spPr>
        <a:xfrm>
          <a:off x="0" y="2060142"/>
          <a:ext cx="9247855" cy="444600"/>
        </a:xfrm>
        <a:prstGeom prst="roundRect">
          <a:avLst/>
        </a:prstGeom>
        <a:solidFill>
          <a:schemeClr val="accent2">
            <a:hueOff val="-5181259"/>
            <a:satOff val="2992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Decisiones judiciales</a:t>
          </a:r>
          <a:endParaRPr lang="es-CO" sz="1900" kern="1200"/>
        </a:p>
      </dsp:txBody>
      <dsp:txXfrm>
        <a:off x="21704" y="2081846"/>
        <a:ext cx="9204447" cy="401192"/>
      </dsp:txXfrm>
    </dsp:sp>
    <dsp:sp modelId="{94C1AEC0-8347-41FF-8B42-D6EFFBF8411E}">
      <dsp:nvSpPr>
        <dsp:cNvPr id="0" name=""/>
        <dsp:cNvSpPr/>
      </dsp:nvSpPr>
      <dsp:spPr>
        <a:xfrm>
          <a:off x="0" y="2559462"/>
          <a:ext cx="9247855" cy="444600"/>
        </a:xfrm>
        <a:prstGeom prst="roundRect">
          <a:avLst/>
        </a:prstGeom>
        <a:solidFill>
          <a:schemeClr val="accent2">
            <a:hueOff val="-6476574"/>
            <a:satOff val="3740"/>
            <a:lumOff val="-6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Destinatarios del AA</a:t>
          </a:r>
          <a:endParaRPr lang="es-CO" sz="1900" kern="1200"/>
        </a:p>
      </dsp:txBody>
      <dsp:txXfrm>
        <a:off x="21704" y="2581166"/>
        <a:ext cx="9204447" cy="401192"/>
      </dsp:txXfrm>
    </dsp:sp>
    <dsp:sp modelId="{EF889A5C-0084-4914-9984-2CEFA748241A}">
      <dsp:nvSpPr>
        <dsp:cNvPr id="0" name=""/>
        <dsp:cNvSpPr/>
      </dsp:nvSpPr>
      <dsp:spPr>
        <a:xfrm>
          <a:off x="0" y="3058782"/>
          <a:ext cx="9247855" cy="444600"/>
        </a:xfrm>
        <a:prstGeom prst="roundRect">
          <a:avLst/>
        </a:prstGeom>
        <a:solidFill>
          <a:schemeClr val="accent2">
            <a:hueOff val="-7771889"/>
            <a:satOff val="4488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Autodiagnóstico </a:t>
          </a:r>
          <a:endParaRPr lang="es-CO" sz="1900" kern="1200"/>
        </a:p>
      </dsp:txBody>
      <dsp:txXfrm>
        <a:off x="21704" y="3080486"/>
        <a:ext cx="9204447" cy="401192"/>
      </dsp:txXfrm>
    </dsp:sp>
    <dsp:sp modelId="{8779AF7F-C01B-42F9-AB4D-235D4AD56F1E}">
      <dsp:nvSpPr>
        <dsp:cNvPr id="0" name=""/>
        <dsp:cNvSpPr/>
      </dsp:nvSpPr>
      <dsp:spPr>
        <a:xfrm>
          <a:off x="0" y="3558102"/>
          <a:ext cx="9247855" cy="444600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kern="1200"/>
            <a:t>Memoria justifica /Exposición de motivos </a:t>
          </a:r>
          <a:endParaRPr lang="es-CO" sz="1900" kern="1200"/>
        </a:p>
      </dsp:txBody>
      <dsp:txXfrm>
        <a:off x="21704" y="3579806"/>
        <a:ext cx="9204447" cy="401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35E0-FBAA-0C40-B624-427CF7AFB989}">
      <dsp:nvSpPr>
        <dsp:cNvPr id="0" name=""/>
        <dsp:cNvSpPr/>
      </dsp:nvSpPr>
      <dsp:spPr>
        <a:xfrm>
          <a:off x="1664" y="1187467"/>
          <a:ext cx="2078099" cy="1713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/>
            <a:t>Diseño de estrategia para el ejercicio de consulta pública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/>
            <a:t>Identificar el grupo de actores que serán consultados</a:t>
          </a:r>
        </a:p>
      </dsp:txBody>
      <dsp:txXfrm>
        <a:off x="41108" y="1226911"/>
        <a:ext cx="1999211" cy="1267824"/>
      </dsp:txXfrm>
    </dsp:sp>
    <dsp:sp modelId="{EB93128E-929A-B249-B085-D947692DBA11}">
      <dsp:nvSpPr>
        <dsp:cNvPr id="0" name=""/>
        <dsp:cNvSpPr/>
      </dsp:nvSpPr>
      <dsp:spPr>
        <a:xfrm>
          <a:off x="1175691" y="1617703"/>
          <a:ext cx="2259539" cy="2259539"/>
        </a:xfrm>
        <a:prstGeom prst="leftCircularArrow">
          <a:avLst>
            <a:gd name="adj1" fmla="val 3013"/>
            <a:gd name="adj2" fmla="val 369526"/>
            <a:gd name="adj3" fmla="val 2145807"/>
            <a:gd name="adj4" fmla="val 9025260"/>
            <a:gd name="adj5" fmla="val 35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2C09D-CCC2-874D-9833-5B1E1C94C1C6}">
      <dsp:nvSpPr>
        <dsp:cNvPr id="0" name=""/>
        <dsp:cNvSpPr/>
      </dsp:nvSpPr>
      <dsp:spPr>
        <a:xfrm>
          <a:off x="463464" y="2534180"/>
          <a:ext cx="1847199" cy="7345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Planeación </a:t>
          </a:r>
        </a:p>
      </dsp:txBody>
      <dsp:txXfrm>
        <a:off x="484979" y="2555695"/>
        <a:ext cx="1804169" cy="691540"/>
      </dsp:txXfrm>
    </dsp:sp>
    <dsp:sp modelId="{F1D6075A-5EC0-D74A-8E6D-FA057729DB42}">
      <dsp:nvSpPr>
        <dsp:cNvPr id="0" name=""/>
        <dsp:cNvSpPr/>
      </dsp:nvSpPr>
      <dsp:spPr>
        <a:xfrm>
          <a:off x="2634829" y="1129422"/>
          <a:ext cx="2078099" cy="1829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/>
            <a:t>Desarrollar el </a:t>
          </a:r>
          <a:r>
            <a:rPr lang="es-MX" sz="900" kern="1200" dirty="0" err="1"/>
            <a:t>erjecicio</a:t>
          </a:r>
          <a:r>
            <a:rPr lang="es-MX" sz="900" kern="1200" dirty="0"/>
            <a:t> en la plataforma LEGALBOG como herramienta principal de la etapa de consulta pública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/>
            <a:t>Poner a disposición de los ciudadanos alternativas adicionales, solo para obtención de propuestas</a:t>
          </a:r>
        </a:p>
      </dsp:txBody>
      <dsp:txXfrm>
        <a:off x="2676925" y="1563503"/>
        <a:ext cx="1993907" cy="1353086"/>
      </dsp:txXfrm>
    </dsp:sp>
    <dsp:sp modelId="{6E97E445-F1A4-5B41-A22A-F29FF967A74C}">
      <dsp:nvSpPr>
        <dsp:cNvPr id="0" name=""/>
        <dsp:cNvSpPr/>
      </dsp:nvSpPr>
      <dsp:spPr>
        <a:xfrm>
          <a:off x="3791304" y="144485"/>
          <a:ext cx="2525074" cy="2525074"/>
        </a:xfrm>
        <a:prstGeom prst="circularArrow">
          <a:avLst>
            <a:gd name="adj1" fmla="val 2696"/>
            <a:gd name="adj2" fmla="val 328223"/>
            <a:gd name="adj3" fmla="val 19496951"/>
            <a:gd name="adj4" fmla="val 12576195"/>
            <a:gd name="adj5" fmla="val 314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F3598-C56F-CB4A-AE44-8ACAC302604F}">
      <dsp:nvSpPr>
        <dsp:cNvPr id="0" name=""/>
        <dsp:cNvSpPr/>
      </dsp:nvSpPr>
      <dsp:spPr>
        <a:xfrm>
          <a:off x="3096629" y="819770"/>
          <a:ext cx="1847199" cy="7345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Desarrollo del Ejercicio</a:t>
          </a:r>
        </a:p>
      </dsp:txBody>
      <dsp:txXfrm>
        <a:off x="3118144" y="841285"/>
        <a:ext cx="1804169" cy="691540"/>
      </dsp:txXfrm>
    </dsp:sp>
    <dsp:sp modelId="{3ACD35B5-507F-534F-B71F-588392FCCE79}">
      <dsp:nvSpPr>
        <dsp:cNvPr id="0" name=""/>
        <dsp:cNvSpPr/>
      </dsp:nvSpPr>
      <dsp:spPr>
        <a:xfrm>
          <a:off x="5267994" y="1187467"/>
          <a:ext cx="2078099" cy="1713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Recolectar los comentarios, preguntas y sugerencias para documentar el proceso y hacer ejercicio de retroalimentación.</a:t>
          </a:r>
        </a:p>
      </dsp:txBody>
      <dsp:txXfrm>
        <a:off x="5307438" y="1226911"/>
        <a:ext cx="1999211" cy="1267824"/>
      </dsp:txXfrm>
    </dsp:sp>
    <dsp:sp modelId="{B2690621-2F8E-6442-9C6B-A48CB24517A7}">
      <dsp:nvSpPr>
        <dsp:cNvPr id="0" name=""/>
        <dsp:cNvSpPr/>
      </dsp:nvSpPr>
      <dsp:spPr>
        <a:xfrm>
          <a:off x="5729794" y="2534180"/>
          <a:ext cx="1847199" cy="7345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Análisis de Resultados y Respuestas</a:t>
          </a:r>
        </a:p>
      </dsp:txBody>
      <dsp:txXfrm>
        <a:off x="5751309" y="2555695"/>
        <a:ext cx="1804169" cy="691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0EA93-F939-405E-86A6-98B590F9C133}">
      <dsp:nvSpPr>
        <dsp:cNvPr id="0" name=""/>
        <dsp:cNvSpPr/>
      </dsp:nvSpPr>
      <dsp:spPr>
        <a:xfrm>
          <a:off x="0" y="21291"/>
          <a:ext cx="7988105" cy="4943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/>
            <a:t>Emitirá las directivas necesarias para dar cumplimiento a la Política de Gobernanza Regulatoria</a:t>
          </a:r>
          <a:endParaRPr lang="es-CO" sz="1300" kern="1200"/>
        </a:p>
      </dsp:txBody>
      <dsp:txXfrm>
        <a:off x="24131" y="45422"/>
        <a:ext cx="7939843" cy="446063"/>
      </dsp:txXfrm>
    </dsp:sp>
    <dsp:sp modelId="{F8BEB76A-57E2-44AC-9F01-DFF33392FA28}">
      <dsp:nvSpPr>
        <dsp:cNvPr id="0" name=""/>
        <dsp:cNvSpPr/>
      </dsp:nvSpPr>
      <dsp:spPr>
        <a:xfrm>
          <a:off x="0" y="553056"/>
          <a:ext cx="7988105" cy="494325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/>
            <a:t>Realizará las actualizaciones y adiciones que se consideren pertinentes y elaborará los instrumentos requeridos para la implementación de la Política.</a:t>
          </a:r>
          <a:endParaRPr lang="es-CO" sz="1300" kern="1200"/>
        </a:p>
      </dsp:txBody>
      <dsp:txXfrm>
        <a:off x="24131" y="577187"/>
        <a:ext cx="7939843" cy="446063"/>
      </dsp:txXfrm>
    </dsp:sp>
    <dsp:sp modelId="{977C1728-D0E6-4289-9D8B-82DA3B7A9533}">
      <dsp:nvSpPr>
        <dsp:cNvPr id="0" name=""/>
        <dsp:cNvSpPr/>
      </dsp:nvSpPr>
      <dsp:spPr>
        <a:xfrm>
          <a:off x="0" y="1084821"/>
          <a:ext cx="7988105" cy="494325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/>
            <a:t>Realizará el seguimiento.</a:t>
          </a:r>
          <a:endParaRPr lang="es-CO" sz="1300" kern="1200"/>
        </a:p>
      </dsp:txBody>
      <dsp:txXfrm>
        <a:off x="24131" y="1108952"/>
        <a:ext cx="7939843" cy="446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D9E4-F8EB-4213-A100-BFF42947E81D}">
      <dsp:nvSpPr>
        <dsp:cNvPr id="0" name=""/>
        <dsp:cNvSpPr/>
      </dsp:nvSpPr>
      <dsp:spPr>
        <a:xfrm>
          <a:off x="0" y="7097"/>
          <a:ext cx="3357904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/>
            <a:t>Implementarán la política</a:t>
          </a:r>
          <a:endParaRPr lang="es-CO" sz="1600" kern="1200"/>
        </a:p>
      </dsp:txBody>
      <dsp:txXfrm>
        <a:off x="22846" y="29943"/>
        <a:ext cx="3312212" cy="422308"/>
      </dsp:txXfrm>
    </dsp:sp>
    <dsp:sp modelId="{703B0003-2AD0-4978-853B-65009DCA5825}">
      <dsp:nvSpPr>
        <dsp:cNvPr id="0" name=""/>
        <dsp:cNvSpPr/>
      </dsp:nvSpPr>
      <dsp:spPr>
        <a:xfrm>
          <a:off x="0" y="532697"/>
          <a:ext cx="3357904" cy="383535"/>
        </a:xfrm>
        <a:prstGeom prst="roundRect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/>
            <a:t>Adoptarán el plan de acción </a:t>
          </a:r>
          <a:endParaRPr lang="es-CO" sz="1600" kern="1200"/>
        </a:p>
      </dsp:txBody>
      <dsp:txXfrm>
        <a:off x="18723" y="551420"/>
        <a:ext cx="3320458" cy="3460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0010D-6AC3-427E-8699-E2E09F8E3B15}">
      <dsp:nvSpPr>
        <dsp:cNvPr id="0" name=""/>
        <dsp:cNvSpPr/>
      </dsp:nvSpPr>
      <dsp:spPr>
        <a:xfrm>
          <a:off x="0" y="0"/>
          <a:ext cx="6096000" cy="522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/>
            <a:t>Instancias de consulta y asesoría para los diferentes temas que componen la mejora normativa.</a:t>
          </a:r>
          <a:endParaRPr lang="es-CO" sz="1400" kern="1200" dirty="0"/>
        </a:p>
      </dsp:txBody>
      <dsp:txXfrm>
        <a:off x="25526" y="25526"/>
        <a:ext cx="6044948" cy="47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95C04-BD10-48DB-8D90-40B0580AEF7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99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43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84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97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83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96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9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92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99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16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22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13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487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169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69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38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62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83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99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79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44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jpg"/><Relationship Id="rId7" Type="http://schemas.openxmlformats.org/officeDocument/2006/relationships/diagramData" Target="../diagrams/data4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image" Target="../media/image3.jpg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notesSlide" Target="../notesSlides/notesSlide17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6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 museo para Bogotá - Instituto Distrital de Patrimonio Cult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336"/>
            <a:ext cx="12196124" cy="68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8089083" y="1274445"/>
            <a:ext cx="4090416" cy="3047237"/>
          </a:xfrm>
          <a:prstGeom prst="rect">
            <a:avLst/>
          </a:prstGeom>
          <a:solidFill>
            <a:srgbClr val="C8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417320" y="1609343"/>
            <a:ext cx="9006840" cy="2377440"/>
          </a:xfrm>
          <a:prstGeom prst="rect">
            <a:avLst/>
          </a:prstGeom>
          <a:solidFill>
            <a:srgbClr val="F1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SECRETARÍA JURÍDICA DISTRITAL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tx1"/>
              </a:solidFill>
            </a:endParaRP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DIRECCIÓN DISTRITAL 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POLÍTICA JURIDICA</a:t>
            </a:r>
          </a:p>
        </p:txBody>
      </p:sp>
      <p:sp>
        <p:nvSpPr>
          <p:cNvPr id="2" name="Paralelogramo 1"/>
          <p:cNvSpPr/>
          <p:nvPr/>
        </p:nvSpPr>
        <p:spPr>
          <a:xfrm>
            <a:off x="9240980" y="5852160"/>
            <a:ext cx="3213488" cy="100584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39493125-C3A2-4805-A7AB-7C1821605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152" y="5883137"/>
            <a:ext cx="2657648" cy="8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14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1E4CB0-2FB6-414F-82D7-5C22F6348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42" y="166388"/>
            <a:ext cx="4472863" cy="13710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5426E8-08C7-4C25-B8FC-7963EA90F3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41"/>
          <a:stretch/>
        </p:blipFill>
        <p:spPr>
          <a:xfrm>
            <a:off x="520504" y="1537477"/>
            <a:ext cx="10721349" cy="42734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D89DB8-2C77-4ACD-AB3A-4082F7DD92F1}"/>
              </a:ext>
            </a:extLst>
          </p:cNvPr>
          <p:cNvSpPr txBox="1"/>
          <p:nvPr/>
        </p:nvSpPr>
        <p:spPr>
          <a:xfrm>
            <a:off x="5299165" y="313323"/>
            <a:ext cx="44728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FF0000"/>
                </a:solidFill>
              </a:rPr>
              <a:t>GUIA METODOLOGICA PARA LA ELABORACIÓN DE ANÁLISIS DE IMPACTO NORMATIVO (AIN)</a:t>
            </a:r>
            <a:endParaRPr lang="es-CO" sz="1700" b="1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FA3B5C-01D2-4F34-B743-D4785BC97963}"/>
              </a:ext>
            </a:extLst>
          </p:cNvPr>
          <p:cNvSpPr txBox="1"/>
          <p:nvPr/>
        </p:nvSpPr>
        <p:spPr>
          <a:xfrm>
            <a:off x="4485515" y="5810895"/>
            <a:ext cx="2791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Fuente DNP - 2019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239200343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1E4CB0-2FB6-414F-82D7-5C22F6348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39" y="166388"/>
            <a:ext cx="4472863" cy="13710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FA3B5C-01D2-4F34-B743-D4785BC97963}"/>
              </a:ext>
            </a:extLst>
          </p:cNvPr>
          <p:cNvSpPr txBox="1"/>
          <p:nvPr/>
        </p:nvSpPr>
        <p:spPr>
          <a:xfrm>
            <a:off x="21660" y="6414319"/>
            <a:ext cx="2791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Fuente DNP - 2019</a:t>
            </a:r>
            <a:endParaRPr lang="es-CO" sz="105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0C709F-AD32-4DAC-A463-62E98B415E78}"/>
              </a:ext>
            </a:extLst>
          </p:cNvPr>
          <p:cNvSpPr txBox="1"/>
          <p:nvPr/>
        </p:nvSpPr>
        <p:spPr>
          <a:xfrm>
            <a:off x="5299165" y="313323"/>
            <a:ext cx="54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PREPARACIÓN Y ELABORACIÓN DEL PAA Y/0 ESPECÍFICO DE REGULACIÓN </a:t>
            </a:r>
            <a:endParaRPr lang="es-CO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E5B053A-D5CE-4FC9-AE31-C9228E214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268406"/>
              </p:ext>
            </p:extLst>
          </p:nvPr>
        </p:nvGraphicFramePr>
        <p:xfrm>
          <a:off x="1274778" y="1396218"/>
          <a:ext cx="9247855" cy="406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2013B70-5790-430B-B62C-82A46BFA695C}"/>
              </a:ext>
            </a:extLst>
          </p:cNvPr>
          <p:cNvSpPr txBox="1"/>
          <p:nvPr/>
        </p:nvSpPr>
        <p:spPr>
          <a:xfrm>
            <a:off x="3052506" y="5745700"/>
            <a:ext cx="693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Manual de técnica normativa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187A60B-50F5-48A0-B19C-325B835D86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372" y="5513002"/>
            <a:ext cx="1004448" cy="9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023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8791E3-3E7E-4DC5-9508-D92E975C14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08" t="13528" r="4000" b="17752"/>
          <a:stretch/>
        </p:blipFill>
        <p:spPr>
          <a:xfrm>
            <a:off x="399689" y="381949"/>
            <a:ext cx="3867352" cy="7386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FDF6A9-1795-40DB-912F-53FE3EF82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72" y="5513002"/>
            <a:ext cx="1004448" cy="986130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0442E9A8-B8BE-4707-84C4-6F863889B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153501"/>
              </p:ext>
            </p:extLst>
          </p:nvPr>
        </p:nvGraphicFramePr>
        <p:xfrm>
          <a:off x="111372" y="589559"/>
          <a:ext cx="7578658" cy="408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1265A90-4AB5-4725-BBF9-9C2DF1488ECB}"/>
              </a:ext>
            </a:extLst>
          </p:cNvPr>
          <p:cNvSpPr txBox="1"/>
          <p:nvPr/>
        </p:nvSpPr>
        <p:spPr>
          <a:xfrm>
            <a:off x="5846158" y="205602"/>
            <a:ext cx="55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FF0000"/>
                </a:solidFill>
              </a:rPr>
              <a:t>Consulta pública  de los proyectos de Actos Administrativos y/o específicos de regulación </a:t>
            </a:r>
          </a:p>
        </p:txBody>
      </p:sp>
      <p:grpSp>
        <p:nvGrpSpPr>
          <p:cNvPr id="14" name="Google Shape;976;p35">
            <a:extLst>
              <a:ext uri="{FF2B5EF4-FFF2-40B4-BE49-F238E27FC236}">
                <a16:creationId xmlns:a16="http://schemas.microsoft.com/office/drawing/2014/main" id="{C69509D7-FA8F-451F-A6FA-44FD23726B69}"/>
              </a:ext>
            </a:extLst>
          </p:cNvPr>
          <p:cNvGrpSpPr/>
          <p:nvPr/>
        </p:nvGrpSpPr>
        <p:grpSpPr>
          <a:xfrm>
            <a:off x="4564187" y="4765097"/>
            <a:ext cx="2895900" cy="1662541"/>
            <a:chOff x="713225" y="2847457"/>
            <a:chExt cx="2895900" cy="1662541"/>
          </a:xfrm>
        </p:grpSpPr>
        <p:sp>
          <p:nvSpPr>
            <p:cNvPr id="17" name="Google Shape;977;p35">
              <a:extLst>
                <a:ext uri="{FF2B5EF4-FFF2-40B4-BE49-F238E27FC236}">
                  <a16:creationId xmlns:a16="http://schemas.microsoft.com/office/drawing/2014/main" id="{CF6DC204-F291-467C-9248-CF3E254BA7F1}"/>
                </a:ext>
              </a:extLst>
            </p:cNvPr>
            <p:cNvSpPr txBox="1"/>
            <p:nvPr/>
          </p:nvSpPr>
          <p:spPr>
            <a:xfrm>
              <a:off x="1003175" y="3956198"/>
              <a:ext cx="23160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rPr>
                <a:t>Respuesta a la ciudadanía</a:t>
              </a: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8" name="Google Shape;978;p35">
              <a:extLst>
                <a:ext uri="{FF2B5EF4-FFF2-40B4-BE49-F238E27FC236}">
                  <a16:creationId xmlns:a16="http://schemas.microsoft.com/office/drawing/2014/main" id="{607A6C1D-B3F1-4904-BD03-8D29413E7DC0}"/>
                </a:ext>
              </a:extLst>
            </p:cNvPr>
            <p:cNvSpPr/>
            <p:nvPr/>
          </p:nvSpPr>
          <p:spPr>
            <a:xfrm>
              <a:off x="713225" y="2847457"/>
              <a:ext cx="2895900" cy="780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 err="1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Matríz</a:t>
              </a:r>
              <a:r>
                <a:rPr lang="es-CO"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 de observaciones</a:t>
              </a:r>
              <a:endParaRPr sz="20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grpSp>
        <p:nvGrpSpPr>
          <p:cNvPr id="19" name="Google Shape;979;p35">
            <a:extLst>
              <a:ext uri="{FF2B5EF4-FFF2-40B4-BE49-F238E27FC236}">
                <a16:creationId xmlns:a16="http://schemas.microsoft.com/office/drawing/2014/main" id="{02E1D5A9-EC85-4768-BD41-0119BA582DFB}"/>
              </a:ext>
            </a:extLst>
          </p:cNvPr>
          <p:cNvGrpSpPr/>
          <p:nvPr/>
        </p:nvGrpSpPr>
        <p:grpSpPr>
          <a:xfrm>
            <a:off x="6975012" y="3898419"/>
            <a:ext cx="2895900" cy="2529220"/>
            <a:chOff x="3124050" y="1980779"/>
            <a:chExt cx="2895900" cy="2529220"/>
          </a:xfrm>
        </p:grpSpPr>
        <p:sp>
          <p:nvSpPr>
            <p:cNvPr id="20" name="Google Shape;980;p35">
              <a:extLst>
                <a:ext uri="{FF2B5EF4-FFF2-40B4-BE49-F238E27FC236}">
                  <a16:creationId xmlns:a16="http://schemas.microsoft.com/office/drawing/2014/main" id="{389E0590-0450-4A43-98AC-6FFA7876C13E}"/>
                </a:ext>
              </a:extLst>
            </p:cNvPr>
            <p:cNvSpPr txBox="1"/>
            <p:nvPr/>
          </p:nvSpPr>
          <p:spPr>
            <a:xfrm>
              <a:off x="3413825" y="3956198"/>
              <a:ext cx="23160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 err="1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rPr>
                <a:t>Convenocatoria</a:t>
              </a: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" name="Google Shape;981;p35">
              <a:extLst>
                <a:ext uri="{FF2B5EF4-FFF2-40B4-BE49-F238E27FC236}">
                  <a16:creationId xmlns:a16="http://schemas.microsoft.com/office/drawing/2014/main" id="{7048B763-2B5F-4257-9DEB-67723F91AD46}"/>
                </a:ext>
              </a:extLst>
            </p:cNvPr>
            <p:cNvSpPr/>
            <p:nvPr/>
          </p:nvSpPr>
          <p:spPr>
            <a:xfrm>
              <a:off x="3124050" y="1980779"/>
              <a:ext cx="2895900" cy="780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rgbClr val="FF0000"/>
                  </a:solidFill>
                  <a:latin typeface="Syne"/>
                  <a:ea typeface="Syne"/>
                  <a:cs typeface="Syne"/>
                  <a:sym typeface="Syne"/>
                </a:rPr>
                <a:t>Consultas o audiencias públicas</a:t>
              </a:r>
              <a:endParaRPr sz="2000" b="1" dirty="0">
                <a:solidFill>
                  <a:srgbClr val="FF0000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grpSp>
        <p:nvGrpSpPr>
          <p:cNvPr id="22" name="Google Shape;982;p35">
            <a:extLst>
              <a:ext uri="{FF2B5EF4-FFF2-40B4-BE49-F238E27FC236}">
                <a16:creationId xmlns:a16="http://schemas.microsoft.com/office/drawing/2014/main" id="{46289EA6-A59A-41FE-BC26-D4D083DD4F7B}"/>
              </a:ext>
            </a:extLst>
          </p:cNvPr>
          <p:cNvGrpSpPr/>
          <p:nvPr/>
        </p:nvGrpSpPr>
        <p:grpSpPr>
          <a:xfrm>
            <a:off x="9274440" y="2760353"/>
            <a:ext cx="2895900" cy="3395898"/>
            <a:chOff x="5534850" y="1114100"/>
            <a:chExt cx="2895900" cy="3395898"/>
          </a:xfrm>
        </p:grpSpPr>
        <p:sp>
          <p:nvSpPr>
            <p:cNvPr id="23" name="Google Shape;983;p35">
              <a:extLst>
                <a:ext uri="{FF2B5EF4-FFF2-40B4-BE49-F238E27FC236}">
                  <a16:creationId xmlns:a16="http://schemas.microsoft.com/office/drawing/2014/main" id="{3129BF48-5816-4533-B702-7AEEAEEF44BB}"/>
                </a:ext>
              </a:extLst>
            </p:cNvPr>
            <p:cNvSpPr txBox="1"/>
            <p:nvPr/>
          </p:nvSpPr>
          <p:spPr>
            <a:xfrm>
              <a:off x="5824800" y="3956198"/>
              <a:ext cx="23160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rPr>
                <a:t>Previo a la remisión</a:t>
              </a: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4" name="Google Shape;984;p35">
              <a:extLst>
                <a:ext uri="{FF2B5EF4-FFF2-40B4-BE49-F238E27FC236}">
                  <a16:creationId xmlns:a16="http://schemas.microsoft.com/office/drawing/2014/main" id="{B0D3144A-D96D-4AFC-B08B-EDBEBC793103}"/>
                </a:ext>
              </a:extLst>
            </p:cNvPr>
            <p:cNvSpPr/>
            <p:nvPr/>
          </p:nvSpPr>
          <p:spPr>
            <a:xfrm>
              <a:off x="5534850" y="1114100"/>
              <a:ext cx="2895900" cy="780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Legal </a:t>
              </a:r>
              <a:r>
                <a:rPr lang="es-CO" sz="2000" b="1" dirty="0" err="1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Bog</a:t>
              </a:r>
              <a:r>
                <a:rPr lang="es-CO"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 Participa</a:t>
              </a:r>
              <a:endParaRPr sz="20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cxnSp>
        <p:nvCxnSpPr>
          <p:cNvPr id="25" name="Google Shape;985;p35">
            <a:extLst>
              <a:ext uri="{FF2B5EF4-FFF2-40B4-BE49-F238E27FC236}">
                <a16:creationId xmlns:a16="http://schemas.microsoft.com/office/drawing/2014/main" id="{B6F3EFDB-B3D7-4F4D-A28C-BE14E47B27A3}"/>
              </a:ext>
            </a:extLst>
          </p:cNvPr>
          <p:cNvCxnSpPr>
            <a:stCxn id="18" idx="2"/>
            <a:endCxn id="17" idx="0"/>
          </p:cNvCxnSpPr>
          <p:nvPr/>
        </p:nvCxnSpPr>
        <p:spPr>
          <a:xfrm>
            <a:off x="6012137" y="5545697"/>
            <a:ext cx="0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986;p35">
            <a:extLst>
              <a:ext uri="{FF2B5EF4-FFF2-40B4-BE49-F238E27FC236}">
                <a16:creationId xmlns:a16="http://schemas.microsoft.com/office/drawing/2014/main" id="{939C233E-B5FB-4AFD-BB9E-771258AE9607}"/>
              </a:ext>
            </a:extLst>
          </p:cNvPr>
          <p:cNvCxnSpPr>
            <a:stCxn id="21" idx="2"/>
            <a:endCxn id="20" idx="0"/>
          </p:cNvCxnSpPr>
          <p:nvPr/>
        </p:nvCxnSpPr>
        <p:spPr>
          <a:xfrm flipH="1">
            <a:off x="8422662" y="4679019"/>
            <a:ext cx="300" cy="11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987;p35">
            <a:extLst>
              <a:ext uri="{FF2B5EF4-FFF2-40B4-BE49-F238E27FC236}">
                <a16:creationId xmlns:a16="http://schemas.microsoft.com/office/drawing/2014/main" id="{944DADA2-53DD-4F87-8F85-827E92873B8E}"/>
              </a:ext>
            </a:extLst>
          </p:cNvPr>
          <p:cNvCxnSpPr>
            <a:stCxn id="24" idx="2"/>
            <a:endCxn id="23" idx="0"/>
          </p:cNvCxnSpPr>
          <p:nvPr/>
        </p:nvCxnSpPr>
        <p:spPr>
          <a:xfrm>
            <a:off x="10722390" y="3540953"/>
            <a:ext cx="0" cy="2061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988;p35">
            <a:extLst>
              <a:ext uri="{FF2B5EF4-FFF2-40B4-BE49-F238E27FC236}">
                <a16:creationId xmlns:a16="http://schemas.microsoft.com/office/drawing/2014/main" id="{4925B943-744C-4520-8275-80A940F2B031}"/>
              </a:ext>
            </a:extLst>
          </p:cNvPr>
          <p:cNvCxnSpPr>
            <a:stCxn id="18" idx="0"/>
            <a:endCxn id="21" idx="1"/>
          </p:cNvCxnSpPr>
          <p:nvPr/>
        </p:nvCxnSpPr>
        <p:spPr>
          <a:xfrm rot="-5400000">
            <a:off x="6255437" y="4045397"/>
            <a:ext cx="476400" cy="963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989;p35">
            <a:extLst>
              <a:ext uri="{FF2B5EF4-FFF2-40B4-BE49-F238E27FC236}">
                <a16:creationId xmlns:a16="http://schemas.microsoft.com/office/drawing/2014/main" id="{0F026C0D-8A23-43E1-9ABE-B02F6CB05FD4}"/>
              </a:ext>
            </a:extLst>
          </p:cNvPr>
          <p:cNvCxnSpPr>
            <a:stCxn id="21" idx="0"/>
            <a:endCxn id="24" idx="1"/>
          </p:cNvCxnSpPr>
          <p:nvPr/>
        </p:nvCxnSpPr>
        <p:spPr>
          <a:xfrm rot="5400000" flipH="1" flipV="1">
            <a:off x="8474818" y="3098797"/>
            <a:ext cx="747766" cy="851478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0933344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3042B161-1B95-2CD7-00AA-EC52FD3D4FB6}"/>
              </a:ext>
            </a:extLst>
          </p:cNvPr>
          <p:cNvSpPr/>
          <p:nvPr/>
        </p:nvSpPr>
        <p:spPr>
          <a:xfrm>
            <a:off x="310325" y="3630738"/>
            <a:ext cx="54279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FF0000"/>
                </a:solidFill>
              </a:rPr>
              <a:t>Coordinación interna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FF0000"/>
                </a:solidFill>
              </a:rPr>
              <a:t>Articulación sectorial, intersectorial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FF0000"/>
                </a:solidFill>
              </a:rPr>
              <a:t>Con el fin de prevenir el daño antijurídico, los organismos y entidades distritales deberán analizar si el acto administrativo de carácter general puede presentar riesgo de litigiosidad y adoptar los correctivos necesarios para evitar litigios</a:t>
            </a:r>
            <a:r>
              <a:rPr lang="es-CO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FF0000"/>
              </a:solidFill>
            </a:endParaRPr>
          </a:p>
          <a:p>
            <a:pPr algn="just"/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EC652D-2D53-4D6E-A6ED-88F8174E8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0" y="423049"/>
            <a:ext cx="5716650" cy="1266351"/>
          </a:xfrm>
          <a:prstGeom prst="rect">
            <a:avLst/>
          </a:prstGeom>
        </p:spPr>
      </p:pic>
      <p:grpSp>
        <p:nvGrpSpPr>
          <p:cNvPr id="51" name="Google Shape;302;p24">
            <a:extLst>
              <a:ext uri="{FF2B5EF4-FFF2-40B4-BE49-F238E27FC236}">
                <a16:creationId xmlns:a16="http://schemas.microsoft.com/office/drawing/2014/main" id="{A43E214E-6496-44BC-92A8-F9CC7DBA3F30}"/>
              </a:ext>
            </a:extLst>
          </p:cNvPr>
          <p:cNvGrpSpPr/>
          <p:nvPr/>
        </p:nvGrpSpPr>
        <p:grpSpPr>
          <a:xfrm>
            <a:off x="2512725" y="2302457"/>
            <a:ext cx="413809" cy="411609"/>
            <a:chOff x="2365852" y="1416698"/>
            <a:chExt cx="462977" cy="460516"/>
          </a:xfrm>
        </p:grpSpPr>
        <p:sp>
          <p:nvSpPr>
            <p:cNvPr id="52" name="Google Shape;303;p24">
              <a:extLst>
                <a:ext uri="{FF2B5EF4-FFF2-40B4-BE49-F238E27FC236}">
                  <a16:creationId xmlns:a16="http://schemas.microsoft.com/office/drawing/2014/main" id="{FC3D297F-65A5-4FE2-A952-02F295A5583F}"/>
                </a:ext>
              </a:extLst>
            </p:cNvPr>
            <p:cNvSpPr/>
            <p:nvPr/>
          </p:nvSpPr>
          <p:spPr>
            <a:xfrm>
              <a:off x="2493109" y="1416698"/>
              <a:ext cx="56105" cy="120648"/>
            </a:xfrm>
            <a:custGeom>
              <a:avLst/>
              <a:gdLst/>
              <a:ahLst/>
              <a:cxnLst/>
              <a:rect l="l" t="t" r="r" b="b"/>
              <a:pathLst>
                <a:path w="798" h="1716" extrusionOk="0">
                  <a:moveTo>
                    <a:pt x="48" y="1"/>
                  </a:moveTo>
                  <a:cubicBezTo>
                    <a:pt x="12" y="1"/>
                    <a:pt x="0" y="13"/>
                    <a:pt x="0" y="37"/>
                  </a:cubicBezTo>
                  <a:lnTo>
                    <a:pt x="0" y="1692"/>
                  </a:lnTo>
                  <a:cubicBezTo>
                    <a:pt x="119" y="1620"/>
                    <a:pt x="250" y="1573"/>
                    <a:pt x="405" y="1573"/>
                  </a:cubicBezTo>
                  <a:cubicBezTo>
                    <a:pt x="536" y="1596"/>
                    <a:pt x="679" y="1632"/>
                    <a:pt x="798" y="1715"/>
                  </a:cubicBezTo>
                  <a:lnTo>
                    <a:pt x="798" y="751"/>
                  </a:lnTo>
                  <a:cubicBezTo>
                    <a:pt x="798" y="334"/>
                    <a:pt x="464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4;p24">
              <a:extLst>
                <a:ext uri="{FF2B5EF4-FFF2-40B4-BE49-F238E27FC236}">
                  <a16:creationId xmlns:a16="http://schemas.microsoft.com/office/drawing/2014/main" id="{AE40A1AA-6DCA-4FE4-91B0-8491C21AB868}"/>
                </a:ext>
              </a:extLst>
            </p:cNvPr>
            <p:cNvSpPr/>
            <p:nvPr/>
          </p:nvSpPr>
          <p:spPr>
            <a:xfrm>
              <a:off x="2365852" y="1571587"/>
              <a:ext cx="120577" cy="81275"/>
            </a:xfrm>
            <a:custGeom>
              <a:avLst/>
              <a:gdLst/>
              <a:ahLst/>
              <a:cxnLst/>
              <a:rect l="l" t="t" r="r" b="b"/>
              <a:pathLst>
                <a:path w="1715" h="1156" extrusionOk="0">
                  <a:moveTo>
                    <a:pt x="1453" y="1"/>
                  </a:moveTo>
                  <a:lnTo>
                    <a:pt x="36" y="655"/>
                  </a:lnTo>
                  <a:cubicBezTo>
                    <a:pt x="0" y="667"/>
                    <a:pt x="0" y="703"/>
                    <a:pt x="0" y="715"/>
                  </a:cubicBezTo>
                  <a:cubicBezTo>
                    <a:pt x="139" y="992"/>
                    <a:pt x="410" y="1156"/>
                    <a:pt x="694" y="1156"/>
                  </a:cubicBezTo>
                  <a:cubicBezTo>
                    <a:pt x="800" y="1156"/>
                    <a:pt x="908" y="1133"/>
                    <a:pt x="1012" y="1084"/>
                  </a:cubicBezTo>
                  <a:lnTo>
                    <a:pt x="1715" y="763"/>
                  </a:lnTo>
                  <a:cubicBezTo>
                    <a:pt x="1560" y="620"/>
                    <a:pt x="1441" y="405"/>
                    <a:pt x="1441" y="167"/>
                  </a:cubicBezTo>
                  <a:cubicBezTo>
                    <a:pt x="1441" y="108"/>
                    <a:pt x="1441" y="60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;p24">
              <a:extLst>
                <a:ext uri="{FF2B5EF4-FFF2-40B4-BE49-F238E27FC236}">
                  <a16:creationId xmlns:a16="http://schemas.microsoft.com/office/drawing/2014/main" id="{664874AD-5401-4557-9B3B-13574C45E078}"/>
                </a:ext>
              </a:extLst>
            </p:cNvPr>
            <p:cNvSpPr/>
            <p:nvPr/>
          </p:nvSpPr>
          <p:spPr>
            <a:xfrm>
              <a:off x="2553363" y="1570743"/>
              <a:ext cx="123952" cy="82119"/>
            </a:xfrm>
            <a:custGeom>
              <a:avLst/>
              <a:gdLst/>
              <a:ahLst/>
              <a:cxnLst/>
              <a:rect l="l" t="t" r="r" b="b"/>
              <a:pathLst>
                <a:path w="1763" h="1168" extrusionOk="0">
                  <a:moveTo>
                    <a:pt x="274" y="1"/>
                  </a:moveTo>
                  <a:lnTo>
                    <a:pt x="274" y="1"/>
                  </a:lnTo>
                  <a:cubicBezTo>
                    <a:pt x="286" y="60"/>
                    <a:pt x="286" y="120"/>
                    <a:pt x="286" y="179"/>
                  </a:cubicBezTo>
                  <a:cubicBezTo>
                    <a:pt x="286" y="417"/>
                    <a:pt x="167" y="632"/>
                    <a:pt x="0" y="775"/>
                  </a:cubicBezTo>
                  <a:lnTo>
                    <a:pt x="727" y="1096"/>
                  </a:lnTo>
                  <a:cubicBezTo>
                    <a:pt x="834" y="1145"/>
                    <a:pt x="945" y="1168"/>
                    <a:pt x="1055" y="1168"/>
                  </a:cubicBezTo>
                  <a:cubicBezTo>
                    <a:pt x="1346" y="1168"/>
                    <a:pt x="1621" y="1004"/>
                    <a:pt x="1750" y="727"/>
                  </a:cubicBezTo>
                  <a:cubicBezTo>
                    <a:pt x="1762" y="691"/>
                    <a:pt x="1750" y="679"/>
                    <a:pt x="1715" y="667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6;p24">
              <a:extLst>
                <a:ext uri="{FF2B5EF4-FFF2-40B4-BE49-F238E27FC236}">
                  <a16:creationId xmlns:a16="http://schemas.microsoft.com/office/drawing/2014/main" id="{14BEBEBE-6FDC-4765-987B-4E446BBFFBC6}"/>
                </a:ext>
              </a:extLst>
            </p:cNvPr>
            <p:cNvSpPr/>
            <p:nvPr/>
          </p:nvSpPr>
          <p:spPr>
            <a:xfrm>
              <a:off x="2492265" y="1556541"/>
              <a:ext cx="55262" cy="53645"/>
            </a:xfrm>
            <a:custGeom>
              <a:avLst/>
              <a:gdLst/>
              <a:ahLst/>
              <a:cxnLst/>
              <a:rect l="l" t="t" r="r" b="b"/>
              <a:pathLst>
                <a:path w="786" h="763" extrusionOk="0">
                  <a:moveTo>
                    <a:pt x="417" y="0"/>
                  </a:moveTo>
                  <a:cubicBezTo>
                    <a:pt x="298" y="0"/>
                    <a:pt x="179" y="60"/>
                    <a:pt x="95" y="167"/>
                  </a:cubicBezTo>
                  <a:cubicBezTo>
                    <a:pt x="72" y="215"/>
                    <a:pt x="60" y="250"/>
                    <a:pt x="36" y="322"/>
                  </a:cubicBezTo>
                  <a:cubicBezTo>
                    <a:pt x="0" y="548"/>
                    <a:pt x="179" y="762"/>
                    <a:pt x="417" y="762"/>
                  </a:cubicBezTo>
                  <a:cubicBezTo>
                    <a:pt x="619" y="762"/>
                    <a:pt x="786" y="596"/>
                    <a:pt x="786" y="393"/>
                  </a:cubicBezTo>
                  <a:cubicBezTo>
                    <a:pt x="786" y="286"/>
                    <a:pt x="738" y="203"/>
                    <a:pt x="679" y="119"/>
                  </a:cubicBezTo>
                  <a:cubicBezTo>
                    <a:pt x="607" y="36"/>
                    <a:pt x="500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7;p24">
              <a:extLst>
                <a:ext uri="{FF2B5EF4-FFF2-40B4-BE49-F238E27FC236}">
                  <a16:creationId xmlns:a16="http://schemas.microsoft.com/office/drawing/2014/main" id="{77CEAD6C-239C-498C-9B73-9E1E8D79F339}"/>
                </a:ext>
              </a:extLst>
            </p:cNvPr>
            <p:cNvSpPr/>
            <p:nvPr/>
          </p:nvSpPr>
          <p:spPr>
            <a:xfrm>
              <a:off x="2706564" y="1662847"/>
              <a:ext cx="122265" cy="64542"/>
            </a:xfrm>
            <a:custGeom>
              <a:avLst/>
              <a:gdLst/>
              <a:ahLst/>
              <a:cxnLst/>
              <a:rect l="l" t="t" r="r" b="b"/>
              <a:pathLst>
                <a:path w="1739" h="918" extrusionOk="0">
                  <a:moveTo>
                    <a:pt x="488" y="0"/>
                  </a:moveTo>
                  <a:cubicBezTo>
                    <a:pt x="381" y="0"/>
                    <a:pt x="298" y="84"/>
                    <a:pt x="298" y="191"/>
                  </a:cubicBezTo>
                  <a:lnTo>
                    <a:pt x="298" y="536"/>
                  </a:lnTo>
                  <a:lnTo>
                    <a:pt x="191" y="536"/>
                  </a:lnTo>
                  <a:cubicBezTo>
                    <a:pt x="83" y="536"/>
                    <a:pt x="0" y="620"/>
                    <a:pt x="0" y="727"/>
                  </a:cubicBezTo>
                  <a:cubicBezTo>
                    <a:pt x="0" y="834"/>
                    <a:pt x="83" y="917"/>
                    <a:pt x="191" y="917"/>
                  </a:cubicBezTo>
                  <a:lnTo>
                    <a:pt x="1548" y="917"/>
                  </a:lnTo>
                  <a:cubicBezTo>
                    <a:pt x="1655" y="917"/>
                    <a:pt x="1738" y="834"/>
                    <a:pt x="1738" y="727"/>
                  </a:cubicBezTo>
                  <a:cubicBezTo>
                    <a:pt x="1738" y="620"/>
                    <a:pt x="1655" y="536"/>
                    <a:pt x="1548" y="536"/>
                  </a:cubicBezTo>
                  <a:lnTo>
                    <a:pt x="1441" y="536"/>
                  </a:lnTo>
                  <a:lnTo>
                    <a:pt x="1441" y="191"/>
                  </a:lnTo>
                  <a:cubicBezTo>
                    <a:pt x="1441" y="84"/>
                    <a:pt x="1357" y="0"/>
                    <a:pt x="1250" y="0"/>
                  </a:cubicBezTo>
                  <a:cubicBezTo>
                    <a:pt x="1143" y="0"/>
                    <a:pt x="1060" y="84"/>
                    <a:pt x="1060" y="191"/>
                  </a:cubicBezTo>
                  <a:lnTo>
                    <a:pt x="1060" y="536"/>
                  </a:lnTo>
                  <a:lnTo>
                    <a:pt x="679" y="536"/>
                  </a:lnTo>
                  <a:lnTo>
                    <a:pt x="679" y="191"/>
                  </a:lnTo>
                  <a:cubicBezTo>
                    <a:pt x="679" y="84"/>
                    <a:pt x="595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8;p24">
              <a:extLst>
                <a:ext uri="{FF2B5EF4-FFF2-40B4-BE49-F238E27FC236}">
                  <a16:creationId xmlns:a16="http://schemas.microsoft.com/office/drawing/2014/main" id="{073428C6-D354-433D-9084-98605DBD94A0}"/>
                </a:ext>
              </a:extLst>
            </p:cNvPr>
            <p:cNvSpPr/>
            <p:nvPr/>
          </p:nvSpPr>
          <p:spPr>
            <a:xfrm>
              <a:off x="2472157" y="1625161"/>
              <a:ext cx="337406" cy="252052"/>
            </a:xfrm>
            <a:custGeom>
              <a:avLst/>
              <a:gdLst/>
              <a:ahLst/>
              <a:cxnLst/>
              <a:rect l="l" t="t" r="r" b="b"/>
              <a:pathLst>
                <a:path w="4799" h="3585" extrusionOk="0">
                  <a:moveTo>
                    <a:pt x="250" y="1"/>
                  </a:moveTo>
                  <a:lnTo>
                    <a:pt x="0" y="3584"/>
                  </a:lnTo>
                  <a:lnTo>
                    <a:pt x="3703" y="3584"/>
                  </a:lnTo>
                  <a:cubicBezTo>
                    <a:pt x="4084" y="3584"/>
                    <a:pt x="4382" y="3275"/>
                    <a:pt x="4382" y="2894"/>
                  </a:cubicBezTo>
                  <a:lnTo>
                    <a:pt x="4382" y="2453"/>
                  </a:lnTo>
                  <a:lnTo>
                    <a:pt x="4429" y="2453"/>
                  </a:lnTo>
                  <a:cubicBezTo>
                    <a:pt x="4596" y="2453"/>
                    <a:pt x="4739" y="2334"/>
                    <a:pt x="4763" y="2168"/>
                  </a:cubicBezTo>
                  <a:lnTo>
                    <a:pt x="4799" y="1810"/>
                  </a:lnTo>
                  <a:lnTo>
                    <a:pt x="3620" y="1810"/>
                  </a:lnTo>
                  <a:lnTo>
                    <a:pt x="3620" y="1822"/>
                  </a:lnTo>
                  <a:lnTo>
                    <a:pt x="3656" y="2179"/>
                  </a:lnTo>
                  <a:cubicBezTo>
                    <a:pt x="3667" y="2346"/>
                    <a:pt x="3822" y="2465"/>
                    <a:pt x="3989" y="2465"/>
                  </a:cubicBezTo>
                  <a:lnTo>
                    <a:pt x="4037" y="2465"/>
                  </a:lnTo>
                  <a:lnTo>
                    <a:pt x="4037" y="2918"/>
                  </a:lnTo>
                  <a:cubicBezTo>
                    <a:pt x="4037" y="3072"/>
                    <a:pt x="3894" y="3215"/>
                    <a:pt x="3715" y="3215"/>
                  </a:cubicBezTo>
                  <a:lnTo>
                    <a:pt x="1334" y="3215"/>
                  </a:lnTo>
                  <a:lnTo>
                    <a:pt x="1096" y="1"/>
                  </a:lnTo>
                  <a:cubicBezTo>
                    <a:pt x="978" y="83"/>
                    <a:pt x="837" y="130"/>
                    <a:pt x="673" y="132"/>
                  </a:cubicBezTo>
                  <a:lnTo>
                    <a:pt x="673" y="132"/>
                  </a:lnTo>
                  <a:cubicBezTo>
                    <a:pt x="521" y="130"/>
                    <a:pt x="380" y="83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09;p24">
            <a:extLst>
              <a:ext uri="{FF2B5EF4-FFF2-40B4-BE49-F238E27FC236}">
                <a16:creationId xmlns:a16="http://schemas.microsoft.com/office/drawing/2014/main" id="{5F3FE0D2-AE5B-447E-A805-2AF59665589F}"/>
              </a:ext>
            </a:extLst>
          </p:cNvPr>
          <p:cNvGrpSpPr/>
          <p:nvPr/>
        </p:nvGrpSpPr>
        <p:grpSpPr>
          <a:xfrm>
            <a:off x="901360" y="2112366"/>
            <a:ext cx="9508732" cy="919202"/>
            <a:chOff x="1928301" y="1383496"/>
            <a:chExt cx="6709261" cy="749903"/>
          </a:xfrm>
        </p:grpSpPr>
        <p:sp>
          <p:nvSpPr>
            <p:cNvPr id="59" name="Google Shape;310;p24">
              <a:extLst>
                <a:ext uri="{FF2B5EF4-FFF2-40B4-BE49-F238E27FC236}">
                  <a16:creationId xmlns:a16="http://schemas.microsoft.com/office/drawing/2014/main" id="{71AAE656-1145-40E5-B88D-C088EA2B00F7}"/>
                </a:ext>
              </a:extLst>
            </p:cNvPr>
            <p:cNvSpPr/>
            <p:nvPr/>
          </p:nvSpPr>
          <p:spPr>
            <a:xfrm>
              <a:off x="5897475" y="1383496"/>
              <a:ext cx="2740087" cy="74990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tx1"/>
                  </a:solidFill>
                  <a:latin typeface="Syne"/>
                  <a:ea typeface="Syne"/>
                  <a:cs typeface="Syne"/>
                  <a:sym typeface="Syne"/>
                </a:rPr>
                <a:t>Legalidad</a:t>
              </a:r>
              <a:endParaRPr sz="1600" b="1" dirty="0">
                <a:solidFill>
                  <a:schemeClr val="tx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61" name="Google Shape;312;p24">
              <a:extLst>
                <a:ext uri="{FF2B5EF4-FFF2-40B4-BE49-F238E27FC236}">
                  <a16:creationId xmlns:a16="http://schemas.microsoft.com/office/drawing/2014/main" id="{41B6130E-6945-4134-85CF-E8CE329E05A6}"/>
                </a:ext>
              </a:extLst>
            </p:cNvPr>
            <p:cNvSpPr/>
            <p:nvPr/>
          </p:nvSpPr>
          <p:spPr>
            <a:xfrm>
              <a:off x="1928301" y="1383496"/>
              <a:ext cx="3523733" cy="74990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tx1"/>
                  </a:solidFill>
                  <a:latin typeface="Syne"/>
                  <a:ea typeface="Syne"/>
                  <a:cs typeface="Syne"/>
                  <a:sym typeface="Syne"/>
                </a:rPr>
                <a:t>Revisión técnica, jurídica y presupuestal</a:t>
              </a:r>
              <a:endParaRPr sz="1600" b="1" dirty="0">
                <a:solidFill>
                  <a:schemeClr val="tx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cxnSp>
        <p:nvCxnSpPr>
          <p:cNvPr id="63" name="Google Shape;314;p24">
            <a:extLst>
              <a:ext uri="{FF2B5EF4-FFF2-40B4-BE49-F238E27FC236}">
                <a16:creationId xmlns:a16="http://schemas.microsoft.com/office/drawing/2014/main" id="{7225CE2A-4F23-4E93-B915-61F88852C316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5895387" y="2559957"/>
            <a:ext cx="631304" cy="1200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315;p24">
            <a:extLst>
              <a:ext uri="{FF2B5EF4-FFF2-40B4-BE49-F238E27FC236}">
                <a16:creationId xmlns:a16="http://schemas.microsoft.com/office/drawing/2014/main" id="{A9DC9CF1-2EDA-4A80-AC3F-89A10633A58F}"/>
              </a:ext>
            </a:extLst>
          </p:cNvPr>
          <p:cNvCxnSpPr>
            <a:cxnSpLocks/>
            <a:endCxn id="68" idx="0"/>
          </p:cNvCxnSpPr>
          <p:nvPr/>
        </p:nvCxnSpPr>
        <p:spPr>
          <a:xfrm rot="16200000" flipH="1">
            <a:off x="7883011" y="2474265"/>
            <a:ext cx="137766" cy="14877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" name="Google Shape;317;p24">
            <a:extLst>
              <a:ext uri="{FF2B5EF4-FFF2-40B4-BE49-F238E27FC236}">
                <a16:creationId xmlns:a16="http://schemas.microsoft.com/office/drawing/2014/main" id="{5E260E4F-44EA-4C3C-A1C3-42717F1F115C}"/>
              </a:ext>
            </a:extLst>
          </p:cNvPr>
          <p:cNvGrpSpPr/>
          <p:nvPr/>
        </p:nvGrpSpPr>
        <p:grpSpPr>
          <a:xfrm>
            <a:off x="7026081" y="3287007"/>
            <a:ext cx="3846900" cy="1574837"/>
            <a:chOff x="5158740" y="2683149"/>
            <a:chExt cx="3846900" cy="1574837"/>
          </a:xfrm>
        </p:grpSpPr>
        <p:sp>
          <p:nvSpPr>
            <p:cNvPr id="67" name="Google Shape;318;p24">
              <a:extLst>
                <a:ext uri="{FF2B5EF4-FFF2-40B4-BE49-F238E27FC236}">
                  <a16:creationId xmlns:a16="http://schemas.microsoft.com/office/drawing/2014/main" id="{07C605F8-2E2F-4732-B455-92631FA175A4}"/>
                </a:ext>
              </a:extLst>
            </p:cNvPr>
            <p:cNvSpPr/>
            <p:nvPr/>
          </p:nvSpPr>
          <p:spPr>
            <a:xfrm>
              <a:off x="5158740" y="3846386"/>
              <a:ext cx="3846900" cy="411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Proyecto de acuerdos /anteproyecto  </a:t>
              </a:r>
              <a:endParaRPr sz="16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68" name="Google Shape;316;p24">
              <a:extLst>
                <a:ext uri="{FF2B5EF4-FFF2-40B4-BE49-F238E27FC236}">
                  <a16:creationId xmlns:a16="http://schemas.microsoft.com/office/drawing/2014/main" id="{8162318E-893F-4E08-8BB6-443B8F7576C1}"/>
                </a:ext>
              </a:extLst>
            </p:cNvPr>
            <p:cNvSpPr/>
            <p:nvPr/>
          </p:nvSpPr>
          <p:spPr>
            <a:xfrm>
              <a:off x="5186414" y="2683149"/>
              <a:ext cx="3283996" cy="5994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rPr>
                <a:t>Revisión de Calidad Normativa </a:t>
              </a:r>
              <a:endParaRPr sz="16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sp>
        <p:nvSpPr>
          <p:cNvPr id="111" name="Google Shape;318;p24">
            <a:extLst>
              <a:ext uri="{FF2B5EF4-FFF2-40B4-BE49-F238E27FC236}">
                <a16:creationId xmlns:a16="http://schemas.microsoft.com/office/drawing/2014/main" id="{6213EDCD-BA8D-4D10-9594-5F14660432CE}"/>
              </a:ext>
            </a:extLst>
          </p:cNvPr>
          <p:cNvSpPr/>
          <p:nvPr/>
        </p:nvSpPr>
        <p:spPr>
          <a:xfrm>
            <a:off x="6872403" y="5144548"/>
            <a:ext cx="3846900" cy="41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Otros  - Convenios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7F804A3-F913-4AB2-A8EF-9270EEEC01B0}"/>
              </a:ext>
            </a:extLst>
          </p:cNvPr>
          <p:cNvSpPr txBox="1"/>
          <p:nvPr/>
        </p:nvSpPr>
        <p:spPr>
          <a:xfrm>
            <a:off x="1496004" y="5838852"/>
            <a:ext cx="91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	ENTIDADES Y ORGANISMOS DISTRITALES</a:t>
            </a:r>
          </a:p>
          <a:p>
            <a:pPr algn="ctr"/>
            <a:r>
              <a:rPr lang="es-CO" b="1" dirty="0"/>
              <a:t>* Involucra firma de la Alcaldesa  - Dirección Distrital de Doctrina y Asuntos normativos 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BB37FCDD-9358-48EF-ADCF-0D6DED2FF944}"/>
              </a:ext>
            </a:extLst>
          </p:cNvPr>
          <p:cNvSpPr/>
          <p:nvPr/>
        </p:nvSpPr>
        <p:spPr>
          <a:xfrm>
            <a:off x="10932392" y="4338624"/>
            <a:ext cx="1162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Decreto 438 de 2019</a:t>
            </a:r>
            <a:endParaRPr lang="es-CO" dirty="0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80B6A1DC-4689-44E9-9EB4-14DD8B965AA1}"/>
              </a:ext>
            </a:extLst>
          </p:cNvPr>
          <p:cNvSpPr/>
          <p:nvPr/>
        </p:nvSpPr>
        <p:spPr>
          <a:xfrm>
            <a:off x="10763224" y="5164058"/>
            <a:ext cx="140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pc="10" dirty="0">
                <a:latin typeface="Calibri" panose="020F0502020204030204" pitchFamily="34" charset="0"/>
                <a:ea typeface="Times New Roman" panose="02020603050405020304" pitchFamily="18" charset="0"/>
              </a:rPr>
              <a:t>Decreto Distrital</a:t>
            </a:r>
          </a:p>
          <a:p>
            <a:r>
              <a:rPr lang="es-CO" spc="10" dirty="0">
                <a:latin typeface="Calibri" panose="020F0502020204030204" pitchFamily="34" charset="0"/>
                <a:ea typeface="Times New Roman" panose="02020603050405020304" pitchFamily="18" charset="0"/>
              </a:rPr>
              <a:t> 140 de 2022</a:t>
            </a:r>
            <a:endParaRPr lang="es-CO" dirty="0"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id="{20436187-6BB8-4EA2-A41D-84AF8B048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0" y="5584042"/>
            <a:ext cx="1004448" cy="9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327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7BDAAC-5B0C-40F3-B90D-C77B2099F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63" y="0"/>
            <a:ext cx="4591050" cy="15811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913D98-2AEA-416A-B3F3-99E75F26C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941" y="1268276"/>
            <a:ext cx="1917416" cy="19574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2A9D7C-AE17-495D-BA19-588774378170}"/>
              </a:ext>
            </a:extLst>
          </p:cNvPr>
          <p:cNvSpPr txBox="1"/>
          <p:nvPr/>
        </p:nvSpPr>
        <p:spPr>
          <a:xfrm>
            <a:off x="1672615" y="1769922"/>
            <a:ext cx="2532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REGISTRO DISTRITAL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1590A7-A152-490F-A19D-28946900A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80" y="2860706"/>
            <a:ext cx="4905375" cy="2628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20B9E6-65EB-435F-A2C2-4235A65A2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2074" y="3225677"/>
            <a:ext cx="3867150" cy="27177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29C9A5-4743-4534-8D78-537E25C057A9}"/>
              </a:ext>
            </a:extLst>
          </p:cNvPr>
          <p:cNvSpPr txBox="1"/>
          <p:nvPr/>
        </p:nvSpPr>
        <p:spPr>
          <a:xfrm>
            <a:off x="10134261" y="3878168"/>
            <a:ext cx="1809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Página de la entidad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5B8D03-7250-448A-A203-48873007BF1E}"/>
              </a:ext>
            </a:extLst>
          </p:cNvPr>
          <p:cNvSpPr txBox="1"/>
          <p:nvPr/>
        </p:nvSpPr>
        <p:spPr>
          <a:xfrm>
            <a:off x="5641145" y="379828"/>
            <a:ext cx="5190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Públicidad</a:t>
            </a:r>
            <a:r>
              <a:rPr lang="es-CO" dirty="0"/>
              <a:t>, transparencia – Ley 1437 de 2011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C6BC2D-1B80-4F7E-821D-BFE342CEF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72" y="5572636"/>
            <a:ext cx="943705" cy="9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020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32FB99-CB8E-4D39-9D41-9D3702C5A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30" y="219112"/>
            <a:ext cx="4990451" cy="14806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236C7A-4C80-4751-B6AD-21CFD98E96E0}"/>
              </a:ext>
            </a:extLst>
          </p:cNvPr>
          <p:cNvSpPr/>
          <p:nvPr/>
        </p:nvSpPr>
        <p:spPr>
          <a:xfrm>
            <a:off x="5797162" y="374879"/>
            <a:ext cx="5442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333333"/>
                </a:solidFill>
                <a:latin typeface="Arial" panose="020B0604020202020204" pitchFamily="34" charset="0"/>
              </a:rPr>
              <a:t>Revisión cuando tengan entre 3 y 5 años de vigencia, con el fin de evaluar los resultados de la implementación de la norma, sin perjuicio que sea necesario adelantarla en otro periodo a petición ciudadana o por otras entidades distritales</a:t>
            </a:r>
            <a:endParaRPr lang="es-CO" dirty="0"/>
          </a:p>
        </p:txBody>
      </p:sp>
      <p:grpSp>
        <p:nvGrpSpPr>
          <p:cNvPr id="11" name="Google Shape;114;p18">
            <a:extLst>
              <a:ext uri="{FF2B5EF4-FFF2-40B4-BE49-F238E27FC236}">
                <a16:creationId xmlns:a16="http://schemas.microsoft.com/office/drawing/2014/main" id="{853CFCB3-BA57-49B6-903E-FC95AC5FDF3E}"/>
              </a:ext>
            </a:extLst>
          </p:cNvPr>
          <p:cNvGrpSpPr/>
          <p:nvPr/>
        </p:nvGrpSpPr>
        <p:grpSpPr>
          <a:xfrm>
            <a:off x="464448" y="1914390"/>
            <a:ext cx="2598362" cy="1041610"/>
            <a:chOff x="1437825" y="1627188"/>
            <a:chExt cx="2598362" cy="1041610"/>
          </a:xfrm>
        </p:grpSpPr>
        <p:sp>
          <p:nvSpPr>
            <p:cNvPr id="12" name="Google Shape;115;p18">
              <a:extLst>
                <a:ext uri="{FF2B5EF4-FFF2-40B4-BE49-F238E27FC236}">
                  <a16:creationId xmlns:a16="http://schemas.microsoft.com/office/drawing/2014/main" id="{FAAAE8CA-8B55-4D17-8EAB-150ED61822D1}"/>
                </a:ext>
              </a:extLst>
            </p:cNvPr>
            <p:cNvSpPr/>
            <p:nvPr/>
          </p:nvSpPr>
          <p:spPr>
            <a:xfrm>
              <a:off x="1437825" y="16271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grpSp>
          <p:nvGrpSpPr>
            <p:cNvPr id="14" name="Google Shape;117;p18">
              <a:extLst>
                <a:ext uri="{FF2B5EF4-FFF2-40B4-BE49-F238E27FC236}">
                  <a16:creationId xmlns:a16="http://schemas.microsoft.com/office/drawing/2014/main" id="{254A38A6-A7FB-4C40-9D93-36D5697E87A1}"/>
                </a:ext>
              </a:extLst>
            </p:cNvPr>
            <p:cNvGrpSpPr/>
            <p:nvPr/>
          </p:nvGrpSpPr>
          <p:grpSpPr>
            <a:xfrm>
              <a:off x="1437825" y="1627199"/>
              <a:ext cx="2598362" cy="1041599"/>
              <a:chOff x="1437825" y="1627199"/>
              <a:chExt cx="2598362" cy="1041599"/>
            </a:xfrm>
          </p:grpSpPr>
          <p:sp>
            <p:nvSpPr>
              <p:cNvPr id="17" name="Google Shape;118;p18">
                <a:extLst>
                  <a:ext uri="{FF2B5EF4-FFF2-40B4-BE49-F238E27FC236}">
                    <a16:creationId xmlns:a16="http://schemas.microsoft.com/office/drawing/2014/main" id="{A94814C3-A103-482C-882B-0C112E1AD97B}"/>
                  </a:ext>
                </a:extLst>
              </p:cNvPr>
              <p:cNvSpPr txBox="1"/>
              <p:nvPr/>
            </p:nvSpPr>
            <p:spPr>
              <a:xfrm>
                <a:off x="1657725" y="21149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18" name="Google Shape;119;p18">
                <a:extLst>
                  <a:ext uri="{FF2B5EF4-FFF2-40B4-BE49-F238E27FC236}">
                    <a16:creationId xmlns:a16="http://schemas.microsoft.com/office/drawing/2014/main" id="{CC3AED0A-9F91-4327-A685-D725665FCB37}"/>
                  </a:ext>
                </a:extLst>
              </p:cNvPr>
              <p:cNvSpPr txBox="1"/>
              <p:nvPr/>
            </p:nvSpPr>
            <p:spPr>
              <a:xfrm>
                <a:off x="1437825" y="1627199"/>
                <a:ext cx="2598362" cy="411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rPr>
                  <a:t>Racionalización </a:t>
                </a:r>
                <a:endParaRPr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</p:grpSp>
      <p:grpSp>
        <p:nvGrpSpPr>
          <p:cNvPr id="19" name="Google Shape;120;p18">
            <a:extLst>
              <a:ext uri="{FF2B5EF4-FFF2-40B4-BE49-F238E27FC236}">
                <a16:creationId xmlns:a16="http://schemas.microsoft.com/office/drawing/2014/main" id="{1BFD34A4-AC9A-4933-A75A-795923EBF696}"/>
              </a:ext>
            </a:extLst>
          </p:cNvPr>
          <p:cNvGrpSpPr/>
          <p:nvPr/>
        </p:nvGrpSpPr>
        <p:grpSpPr>
          <a:xfrm>
            <a:off x="9400571" y="1924673"/>
            <a:ext cx="2535900" cy="1041610"/>
            <a:chOff x="1437825" y="3468388"/>
            <a:chExt cx="2535900" cy="1041610"/>
          </a:xfrm>
        </p:grpSpPr>
        <p:sp>
          <p:nvSpPr>
            <p:cNvPr id="21" name="Google Shape;121;p18">
              <a:extLst>
                <a:ext uri="{FF2B5EF4-FFF2-40B4-BE49-F238E27FC236}">
                  <a16:creationId xmlns:a16="http://schemas.microsoft.com/office/drawing/2014/main" id="{D0AE6977-1D11-4BDC-93EA-A1555B7EF2C1}"/>
                </a:ext>
              </a:extLst>
            </p:cNvPr>
            <p:cNvSpPr/>
            <p:nvPr/>
          </p:nvSpPr>
          <p:spPr>
            <a:xfrm>
              <a:off x="1437825" y="34683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grpSp>
          <p:nvGrpSpPr>
            <p:cNvPr id="23" name="Google Shape;123;p18">
              <a:extLst>
                <a:ext uri="{FF2B5EF4-FFF2-40B4-BE49-F238E27FC236}">
                  <a16:creationId xmlns:a16="http://schemas.microsoft.com/office/drawing/2014/main" id="{CF2B212E-BCF7-4D37-A7D6-73106526CF75}"/>
                </a:ext>
              </a:extLst>
            </p:cNvPr>
            <p:cNvGrpSpPr/>
            <p:nvPr/>
          </p:nvGrpSpPr>
          <p:grpSpPr>
            <a:xfrm>
              <a:off x="1657725" y="3468399"/>
              <a:ext cx="2316000" cy="1041599"/>
              <a:chOff x="1657725" y="3468399"/>
              <a:chExt cx="2316000" cy="1041599"/>
            </a:xfrm>
          </p:grpSpPr>
          <p:sp>
            <p:nvSpPr>
              <p:cNvPr id="24" name="Google Shape;124;p18">
                <a:extLst>
                  <a:ext uri="{FF2B5EF4-FFF2-40B4-BE49-F238E27FC236}">
                    <a16:creationId xmlns:a16="http://schemas.microsoft.com/office/drawing/2014/main" id="{93486528-334D-44DB-828F-21B6B79D2425}"/>
                  </a:ext>
                </a:extLst>
              </p:cNvPr>
              <p:cNvSpPr txBox="1"/>
              <p:nvPr/>
            </p:nvSpPr>
            <p:spPr>
              <a:xfrm>
                <a:off x="1657725" y="39561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25" name="Google Shape;125;p18">
                <a:extLst>
                  <a:ext uri="{FF2B5EF4-FFF2-40B4-BE49-F238E27FC236}">
                    <a16:creationId xmlns:a16="http://schemas.microsoft.com/office/drawing/2014/main" id="{7017A2BF-BC14-43F2-A30C-29B69DEEB705}"/>
                  </a:ext>
                </a:extLst>
              </p:cNvPr>
              <p:cNvSpPr txBox="1"/>
              <p:nvPr/>
            </p:nvSpPr>
            <p:spPr>
              <a:xfrm>
                <a:off x="1657725" y="3468399"/>
                <a:ext cx="2316000" cy="4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2"/>
                    </a:solidFill>
                    <a:latin typeface="Syne"/>
                    <a:ea typeface="Syne"/>
                    <a:cs typeface="Syne"/>
                    <a:sym typeface="Syne"/>
                  </a:rPr>
                  <a:t>Compilación </a:t>
                </a:r>
                <a:endParaRPr sz="2000" b="1" dirty="0">
                  <a:solidFill>
                    <a:schemeClr val="lt2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</p:grpSp>
      <p:grpSp>
        <p:nvGrpSpPr>
          <p:cNvPr id="26" name="Google Shape;126;p18">
            <a:extLst>
              <a:ext uri="{FF2B5EF4-FFF2-40B4-BE49-F238E27FC236}">
                <a16:creationId xmlns:a16="http://schemas.microsoft.com/office/drawing/2014/main" id="{DCF53CAD-E66E-4CCF-856B-EBF64BE11DF1}"/>
              </a:ext>
            </a:extLst>
          </p:cNvPr>
          <p:cNvGrpSpPr/>
          <p:nvPr/>
        </p:nvGrpSpPr>
        <p:grpSpPr>
          <a:xfrm>
            <a:off x="3418230" y="1800746"/>
            <a:ext cx="2540009" cy="638347"/>
            <a:chOff x="5183688" y="1476651"/>
            <a:chExt cx="2540009" cy="638347"/>
          </a:xfrm>
        </p:grpSpPr>
        <p:sp>
          <p:nvSpPr>
            <p:cNvPr id="27" name="Google Shape;127;p18">
              <a:extLst>
                <a:ext uri="{FF2B5EF4-FFF2-40B4-BE49-F238E27FC236}">
                  <a16:creationId xmlns:a16="http://schemas.microsoft.com/office/drawing/2014/main" id="{E8C316EF-D3D0-4612-81AE-2BAF51F4BEF3}"/>
                </a:ext>
              </a:extLst>
            </p:cNvPr>
            <p:cNvSpPr/>
            <p:nvPr/>
          </p:nvSpPr>
          <p:spPr>
            <a:xfrm>
              <a:off x="5183688" y="16271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sp>
          <p:nvSpPr>
            <p:cNvPr id="32" name="Google Shape;130;p18">
              <a:extLst>
                <a:ext uri="{FF2B5EF4-FFF2-40B4-BE49-F238E27FC236}">
                  <a16:creationId xmlns:a16="http://schemas.microsoft.com/office/drawing/2014/main" id="{CA79E8AD-F7C2-49B0-BE2B-F730246C256F}"/>
                </a:ext>
              </a:extLst>
            </p:cNvPr>
            <p:cNvSpPr txBox="1"/>
            <p:nvPr/>
          </p:nvSpPr>
          <p:spPr>
            <a:xfrm>
              <a:off x="5243316" y="1476651"/>
              <a:ext cx="2480381" cy="638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tx1"/>
                  </a:solidFill>
                  <a:latin typeface="Syne"/>
                  <a:ea typeface="Syne"/>
                  <a:cs typeface="Syne"/>
                  <a:sym typeface="Syne"/>
                </a:rPr>
                <a:t>Evaluación </a:t>
              </a:r>
              <a:r>
                <a:rPr lang="es-CO" sz="2000" b="1" dirty="0" err="1">
                  <a:solidFill>
                    <a:schemeClr val="tx1"/>
                  </a:solidFill>
                  <a:latin typeface="Syne"/>
                  <a:ea typeface="Syne"/>
                  <a:cs typeface="Syne"/>
                  <a:sym typeface="Syne"/>
                </a:rPr>
                <a:t>expost</a:t>
              </a:r>
              <a:endParaRPr sz="2000" b="1" dirty="0">
                <a:solidFill>
                  <a:schemeClr val="tx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grpSp>
        <p:nvGrpSpPr>
          <p:cNvPr id="33" name="Google Shape;132;p18">
            <a:extLst>
              <a:ext uri="{FF2B5EF4-FFF2-40B4-BE49-F238E27FC236}">
                <a16:creationId xmlns:a16="http://schemas.microsoft.com/office/drawing/2014/main" id="{BD1F9E36-5FE6-4148-9ED1-46148FC4A0F6}"/>
              </a:ext>
            </a:extLst>
          </p:cNvPr>
          <p:cNvGrpSpPr/>
          <p:nvPr/>
        </p:nvGrpSpPr>
        <p:grpSpPr>
          <a:xfrm>
            <a:off x="6137929" y="1893124"/>
            <a:ext cx="2728887" cy="1076039"/>
            <a:chOff x="4990701" y="3433959"/>
            <a:chExt cx="2728887" cy="1076039"/>
          </a:xfrm>
        </p:grpSpPr>
        <p:sp>
          <p:nvSpPr>
            <p:cNvPr id="34" name="Google Shape;133;p18">
              <a:extLst>
                <a:ext uri="{FF2B5EF4-FFF2-40B4-BE49-F238E27FC236}">
                  <a16:creationId xmlns:a16="http://schemas.microsoft.com/office/drawing/2014/main" id="{B18AF2F7-C76E-4DC6-95F4-1F1E58EE3C52}"/>
                </a:ext>
              </a:extLst>
            </p:cNvPr>
            <p:cNvSpPr/>
            <p:nvPr/>
          </p:nvSpPr>
          <p:spPr>
            <a:xfrm>
              <a:off x="5183688" y="34683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grpSp>
          <p:nvGrpSpPr>
            <p:cNvPr id="35" name="Google Shape;134;p18">
              <a:extLst>
                <a:ext uri="{FF2B5EF4-FFF2-40B4-BE49-F238E27FC236}">
                  <a16:creationId xmlns:a16="http://schemas.microsoft.com/office/drawing/2014/main" id="{E83EFFCA-B972-4F7C-A560-C6084EDB4081}"/>
                </a:ext>
              </a:extLst>
            </p:cNvPr>
            <p:cNvGrpSpPr/>
            <p:nvPr/>
          </p:nvGrpSpPr>
          <p:grpSpPr>
            <a:xfrm>
              <a:off x="4990701" y="3433959"/>
              <a:ext cx="2508987" cy="1076039"/>
              <a:chOff x="4990701" y="3433959"/>
              <a:chExt cx="2508987" cy="1076039"/>
            </a:xfrm>
          </p:grpSpPr>
          <p:sp>
            <p:nvSpPr>
              <p:cNvPr id="37" name="Google Shape;135;p18">
                <a:extLst>
                  <a:ext uri="{FF2B5EF4-FFF2-40B4-BE49-F238E27FC236}">
                    <a16:creationId xmlns:a16="http://schemas.microsoft.com/office/drawing/2014/main" id="{C4635E50-E822-4C81-99DD-B43AA0A6BEDB}"/>
                  </a:ext>
                </a:extLst>
              </p:cNvPr>
              <p:cNvSpPr txBox="1"/>
              <p:nvPr/>
            </p:nvSpPr>
            <p:spPr>
              <a:xfrm>
                <a:off x="5183688" y="39561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38" name="Google Shape;136;p18">
                <a:extLst>
                  <a:ext uri="{FF2B5EF4-FFF2-40B4-BE49-F238E27FC236}">
                    <a16:creationId xmlns:a16="http://schemas.microsoft.com/office/drawing/2014/main" id="{9EC4D72F-CC3D-467E-8616-FBE28370CFDA}"/>
                  </a:ext>
                </a:extLst>
              </p:cNvPr>
              <p:cNvSpPr txBox="1"/>
              <p:nvPr/>
            </p:nvSpPr>
            <p:spPr>
              <a:xfrm>
                <a:off x="4990701" y="3433959"/>
                <a:ext cx="2316000" cy="4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rPr>
                  <a:t>Depuración </a:t>
                </a:r>
                <a:endParaRPr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</p:grpSp>
      <p:grpSp>
        <p:nvGrpSpPr>
          <p:cNvPr id="39" name="Google Shape;138;p18">
            <a:extLst>
              <a:ext uri="{FF2B5EF4-FFF2-40B4-BE49-F238E27FC236}">
                <a16:creationId xmlns:a16="http://schemas.microsoft.com/office/drawing/2014/main" id="{70F59B17-D527-405A-8442-88842E6B0C9B}"/>
              </a:ext>
            </a:extLst>
          </p:cNvPr>
          <p:cNvGrpSpPr/>
          <p:nvPr/>
        </p:nvGrpSpPr>
        <p:grpSpPr>
          <a:xfrm>
            <a:off x="3084972" y="2553840"/>
            <a:ext cx="314662" cy="358971"/>
            <a:chOff x="-57940525" y="3590375"/>
            <a:chExt cx="279625" cy="319000"/>
          </a:xfrm>
        </p:grpSpPr>
        <p:sp>
          <p:nvSpPr>
            <p:cNvPr id="40" name="Google Shape;139;p18">
              <a:extLst>
                <a:ext uri="{FF2B5EF4-FFF2-40B4-BE49-F238E27FC236}">
                  <a16:creationId xmlns:a16="http://schemas.microsoft.com/office/drawing/2014/main" id="{6364FB7F-5DF0-4BB9-8677-4AFCCC45E2DF}"/>
                </a:ext>
              </a:extLst>
            </p:cNvPr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0;p18">
              <a:extLst>
                <a:ext uri="{FF2B5EF4-FFF2-40B4-BE49-F238E27FC236}">
                  <a16:creationId xmlns:a16="http://schemas.microsoft.com/office/drawing/2014/main" id="{FFD14B2A-DEE5-42D7-8943-5C61463DED40}"/>
                </a:ext>
              </a:extLst>
            </p:cNvPr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1;p18">
              <a:extLst>
                <a:ext uri="{FF2B5EF4-FFF2-40B4-BE49-F238E27FC236}">
                  <a16:creationId xmlns:a16="http://schemas.microsoft.com/office/drawing/2014/main" id="{30284169-48FE-4C9D-95B6-7048AE20A1F0}"/>
                </a:ext>
              </a:extLst>
            </p:cNvPr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2;p18">
              <a:extLst>
                <a:ext uri="{FF2B5EF4-FFF2-40B4-BE49-F238E27FC236}">
                  <a16:creationId xmlns:a16="http://schemas.microsoft.com/office/drawing/2014/main" id="{F11A7FA3-1869-4A84-98F1-E15C13B79527}"/>
                </a:ext>
              </a:extLst>
            </p:cNvPr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3;p18">
              <a:extLst>
                <a:ext uri="{FF2B5EF4-FFF2-40B4-BE49-F238E27FC236}">
                  <a16:creationId xmlns:a16="http://schemas.microsoft.com/office/drawing/2014/main" id="{D33FCD28-055C-4E8B-90A6-AC9EA701E449}"/>
                </a:ext>
              </a:extLst>
            </p:cNvPr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;p18">
            <a:extLst>
              <a:ext uri="{FF2B5EF4-FFF2-40B4-BE49-F238E27FC236}">
                <a16:creationId xmlns:a16="http://schemas.microsoft.com/office/drawing/2014/main" id="{8D489592-7CC3-45AB-B637-DC419CDE466A}"/>
              </a:ext>
            </a:extLst>
          </p:cNvPr>
          <p:cNvGrpSpPr/>
          <p:nvPr/>
        </p:nvGrpSpPr>
        <p:grpSpPr>
          <a:xfrm>
            <a:off x="3062810" y="4395023"/>
            <a:ext cx="358999" cy="358999"/>
            <a:chOff x="-55988800" y="3982600"/>
            <a:chExt cx="319025" cy="319025"/>
          </a:xfrm>
        </p:grpSpPr>
        <p:sp>
          <p:nvSpPr>
            <p:cNvPr id="46" name="Google Shape;145;p18">
              <a:extLst>
                <a:ext uri="{FF2B5EF4-FFF2-40B4-BE49-F238E27FC236}">
                  <a16:creationId xmlns:a16="http://schemas.microsoft.com/office/drawing/2014/main" id="{146B7209-E681-4CBA-A308-FB3B80D21400}"/>
                </a:ext>
              </a:extLst>
            </p:cNvPr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6;p18">
              <a:extLst>
                <a:ext uri="{FF2B5EF4-FFF2-40B4-BE49-F238E27FC236}">
                  <a16:creationId xmlns:a16="http://schemas.microsoft.com/office/drawing/2014/main" id="{00338669-B935-465D-9DF1-08C42742FED6}"/>
                </a:ext>
              </a:extLst>
            </p:cNvPr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;p18">
              <a:extLst>
                <a:ext uri="{FF2B5EF4-FFF2-40B4-BE49-F238E27FC236}">
                  <a16:creationId xmlns:a16="http://schemas.microsoft.com/office/drawing/2014/main" id="{451AF108-4835-4CD0-B513-8A461A7A0965}"/>
                </a:ext>
              </a:extLst>
            </p:cNvPr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;p18">
              <a:extLst>
                <a:ext uri="{FF2B5EF4-FFF2-40B4-BE49-F238E27FC236}">
                  <a16:creationId xmlns:a16="http://schemas.microsoft.com/office/drawing/2014/main" id="{2C614068-82E8-42C3-9CA7-30337BCAD037}"/>
                </a:ext>
              </a:extLst>
            </p:cNvPr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9;p18">
              <a:extLst>
                <a:ext uri="{FF2B5EF4-FFF2-40B4-BE49-F238E27FC236}">
                  <a16:creationId xmlns:a16="http://schemas.microsoft.com/office/drawing/2014/main" id="{BA463256-A664-48FC-9E1C-A6E2941830CD}"/>
                </a:ext>
              </a:extLst>
            </p:cNvPr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50;p18">
            <a:extLst>
              <a:ext uri="{FF2B5EF4-FFF2-40B4-BE49-F238E27FC236}">
                <a16:creationId xmlns:a16="http://schemas.microsoft.com/office/drawing/2014/main" id="{8CEE10C1-89DE-4052-939B-4D88A6F5879B}"/>
              </a:ext>
            </a:extLst>
          </p:cNvPr>
          <p:cNvGrpSpPr/>
          <p:nvPr/>
        </p:nvGrpSpPr>
        <p:grpSpPr>
          <a:xfrm>
            <a:off x="9852099" y="4395027"/>
            <a:ext cx="314662" cy="358999"/>
            <a:chOff x="-55576850" y="3198125"/>
            <a:chExt cx="279625" cy="319025"/>
          </a:xfrm>
        </p:grpSpPr>
        <p:sp>
          <p:nvSpPr>
            <p:cNvPr id="52" name="Google Shape;151;p18">
              <a:extLst>
                <a:ext uri="{FF2B5EF4-FFF2-40B4-BE49-F238E27FC236}">
                  <a16:creationId xmlns:a16="http://schemas.microsoft.com/office/drawing/2014/main" id="{D90E3066-B819-4A12-8785-A8CFFF687316}"/>
                </a:ext>
              </a:extLst>
            </p:cNvPr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;p18">
              <a:extLst>
                <a:ext uri="{FF2B5EF4-FFF2-40B4-BE49-F238E27FC236}">
                  <a16:creationId xmlns:a16="http://schemas.microsoft.com/office/drawing/2014/main" id="{1E6CDE6A-2D1C-4B20-A380-41B3923ACECD}"/>
                </a:ext>
              </a:extLst>
            </p:cNvPr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;p18">
              <a:extLst>
                <a:ext uri="{FF2B5EF4-FFF2-40B4-BE49-F238E27FC236}">
                  <a16:creationId xmlns:a16="http://schemas.microsoft.com/office/drawing/2014/main" id="{362BBDD3-63A1-491C-9335-360A0A4A5AC1}"/>
                </a:ext>
              </a:extLst>
            </p:cNvPr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4;p18">
              <a:extLst>
                <a:ext uri="{FF2B5EF4-FFF2-40B4-BE49-F238E27FC236}">
                  <a16:creationId xmlns:a16="http://schemas.microsoft.com/office/drawing/2014/main" id="{A561E240-8206-4DC9-974E-D44339626B53}"/>
                </a:ext>
              </a:extLst>
            </p:cNvPr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55;p18">
            <a:extLst>
              <a:ext uri="{FF2B5EF4-FFF2-40B4-BE49-F238E27FC236}">
                <a16:creationId xmlns:a16="http://schemas.microsoft.com/office/drawing/2014/main" id="{02B342BC-6960-4A95-B13C-84D4C5AD53E1}"/>
              </a:ext>
            </a:extLst>
          </p:cNvPr>
          <p:cNvGrpSpPr/>
          <p:nvPr/>
        </p:nvGrpSpPr>
        <p:grpSpPr>
          <a:xfrm>
            <a:off x="9829945" y="2553682"/>
            <a:ext cx="358999" cy="359252"/>
            <a:chOff x="-55595775" y="3982375"/>
            <a:chExt cx="319025" cy="319250"/>
          </a:xfrm>
        </p:grpSpPr>
        <p:sp>
          <p:nvSpPr>
            <p:cNvPr id="57" name="Google Shape;156;p18">
              <a:extLst>
                <a:ext uri="{FF2B5EF4-FFF2-40B4-BE49-F238E27FC236}">
                  <a16:creationId xmlns:a16="http://schemas.microsoft.com/office/drawing/2014/main" id="{FEC25C58-0A1C-4175-86CD-FF528BCFA960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7;p18">
              <a:extLst>
                <a:ext uri="{FF2B5EF4-FFF2-40B4-BE49-F238E27FC236}">
                  <a16:creationId xmlns:a16="http://schemas.microsoft.com/office/drawing/2014/main" id="{043552DA-3336-4E93-9735-9DDCBA72D3E1}"/>
                </a:ext>
              </a:extLst>
            </p:cNvPr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;p18">
              <a:extLst>
                <a:ext uri="{FF2B5EF4-FFF2-40B4-BE49-F238E27FC236}">
                  <a16:creationId xmlns:a16="http://schemas.microsoft.com/office/drawing/2014/main" id="{02411662-6FE6-4333-9E16-C3B422063D79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9;p18">
              <a:extLst>
                <a:ext uri="{FF2B5EF4-FFF2-40B4-BE49-F238E27FC236}">
                  <a16:creationId xmlns:a16="http://schemas.microsoft.com/office/drawing/2014/main" id="{B68DDEE3-CF4D-4D3E-B836-347348CD2BC0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0;p18">
              <a:extLst>
                <a:ext uri="{FF2B5EF4-FFF2-40B4-BE49-F238E27FC236}">
                  <a16:creationId xmlns:a16="http://schemas.microsoft.com/office/drawing/2014/main" id="{8FE183C3-23AF-4A15-B38E-7ADE815E4E51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;p18">
              <a:extLst>
                <a:ext uri="{FF2B5EF4-FFF2-40B4-BE49-F238E27FC236}">
                  <a16:creationId xmlns:a16="http://schemas.microsoft.com/office/drawing/2014/main" id="{150C7437-D014-4092-858E-7704F30F1E59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090198B-CE16-4DEC-A7D2-A504BF1284A0}"/>
              </a:ext>
            </a:extLst>
          </p:cNvPr>
          <p:cNvSpPr/>
          <p:nvPr/>
        </p:nvSpPr>
        <p:spPr>
          <a:xfrm>
            <a:off x="371309" y="2706252"/>
            <a:ext cx="25359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Calibri" panose="020F0502020204030204" pitchFamily="34" charset="0"/>
                <a:ea typeface="Arial Narrow" panose="020B0606020202030204" pitchFamily="34" charset="0"/>
              </a:rPr>
              <a:t> </a:t>
            </a:r>
            <a:endParaRPr lang="es-C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CO" dirty="0">
                <a:latin typeface="Calibri" panose="020F0502020204030204" pitchFamily="34" charset="0"/>
                <a:ea typeface="Arial Narrow" panose="020B0606020202030204" pitchFamily="34" charset="0"/>
              </a:rPr>
              <a:t>Derogatoria expresa.  </a:t>
            </a:r>
          </a:p>
          <a:p>
            <a:pPr lvl="0" algn="just"/>
            <a:endParaRPr lang="es-C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CO" dirty="0">
                <a:latin typeface="Calibri" panose="020F0502020204030204" pitchFamily="34" charset="0"/>
                <a:ea typeface="Arial Narrow" panose="020B0606020202030204" pitchFamily="34" charset="0"/>
              </a:rPr>
              <a:t>Actos o documentos administrativos únicos.  </a:t>
            </a:r>
          </a:p>
          <a:p>
            <a:pPr lvl="0" algn="just"/>
            <a:endParaRPr lang="es-C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 startAt="3"/>
            </a:pPr>
            <a:r>
              <a:rPr lang="es-CO" dirty="0">
                <a:latin typeface="Calibri" panose="020F0502020204030204" pitchFamily="34" charset="0"/>
                <a:ea typeface="Arial Narrow" panose="020B0606020202030204" pitchFamily="34" charset="0"/>
              </a:rPr>
              <a:t>Dar aplicación a los criterios para solucionar las antinomias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C28478-1855-40A0-84A5-48D93EF5A6F5}"/>
              </a:ext>
            </a:extLst>
          </p:cNvPr>
          <p:cNvSpPr/>
          <p:nvPr/>
        </p:nvSpPr>
        <p:spPr>
          <a:xfrm>
            <a:off x="3232112" y="2848229"/>
            <a:ext cx="25650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Arial Narrow" panose="020B0606020202030204" pitchFamily="34" charset="0"/>
              </a:rPr>
              <a:t>Verificar y corroborar con resultados estadísticos si se cumplió con los objetivos para los cuales fue diseñada.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Arial Narrow" panose="020B0606020202030204" pitchFamily="34" charset="0"/>
              </a:rPr>
              <a:t>Estimar el impacto de sus efectos y si continúan generando el alcance deseado en el marco de las condiciones sociales, económicas y ambientales actuales.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1DC814-5D74-4FAE-B67B-41A4079577D9}"/>
              </a:ext>
            </a:extLst>
          </p:cNvPr>
          <p:cNvSpPr txBox="1"/>
          <p:nvPr/>
        </p:nvSpPr>
        <p:spPr>
          <a:xfrm>
            <a:off x="3610046" y="5719149"/>
            <a:ext cx="190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Guía Metodológica - DNP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9F4DD4-9005-428E-B9D0-02403088D3D1}"/>
              </a:ext>
            </a:extLst>
          </p:cNvPr>
          <p:cNvSpPr/>
          <p:nvPr/>
        </p:nvSpPr>
        <p:spPr>
          <a:xfrm>
            <a:off x="6180354" y="2702939"/>
            <a:ext cx="30830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</a:rPr>
              <a:t>Obsolescencia,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</a:rPr>
              <a:t>Contravención de forma evidente el régimen constitucional vigente, duplicidad normativa,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</a:rPr>
              <a:t>Reproducción de normas que han sido declaradas inexequibles, nulas o que actualmente se encuentran suspendidas,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</a:rPr>
              <a:t>Cumplimiento o agotamiento del objeto – cesación de efectos jurídicos,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</a:rPr>
              <a:t>Vigencia temporal – cumplimiento de un término de vigencia transitorio o de una condición resolutoria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</a:rPr>
              <a:t>Decaimiento </a:t>
            </a:r>
            <a:endParaRPr lang="es-CO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CDE7841-8918-4FDF-BFC7-3C7ECCCF11D1}"/>
              </a:ext>
            </a:extLst>
          </p:cNvPr>
          <p:cNvSpPr txBox="1"/>
          <p:nvPr/>
        </p:nvSpPr>
        <p:spPr>
          <a:xfrm>
            <a:off x="6834472" y="6175344"/>
            <a:ext cx="1906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Ministerio de Justicia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FA6192-6693-48EA-8B0B-19A6EC1A9AEE}"/>
              </a:ext>
            </a:extLst>
          </p:cNvPr>
          <p:cNvSpPr/>
          <p:nvPr/>
        </p:nvSpPr>
        <p:spPr>
          <a:xfrm>
            <a:off x="9539055" y="2809209"/>
            <a:ext cx="24384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alibri" panose="020F0502020204030204" pitchFamily="34" charset="0"/>
                <a:ea typeface="Arial" panose="020B0604020202020204" pitchFamily="34" charset="0"/>
              </a:rPr>
              <a:t>Agrupar o recopilar en un solo texto, disposiciones jurídicas sobre un tema específico, sin variar en nada su naturaleza y contenido normativo</a:t>
            </a:r>
            <a:endParaRPr lang="es-CO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BCBEAD6-31FC-42D4-A977-75A5E742C621}"/>
              </a:ext>
            </a:extLst>
          </p:cNvPr>
          <p:cNvSpPr txBox="1"/>
          <p:nvPr/>
        </p:nvSpPr>
        <p:spPr>
          <a:xfrm>
            <a:off x="9840593" y="4245131"/>
            <a:ext cx="213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Guía de compilación de decretos  SJD*</a:t>
            </a:r>
          </a:p>
        </p:txBody>
      </p:sp>
      <p:sp>
        <p:nvSpPr>
          <p:cNvPr id="67" name="Flecha: hacia abajo 66">
            <a:extLst>
              <a:ext uri="{FF2B5EF4-FFF2-40B4-BE49-F238E27FC236}">
                <a16:creationId xmlns:a16="http://schemas.microsoft.com/office/drawing/2014/main" id="{E4E85F75-CFD5-48BE-97AA-8789BB07543E}"/>
              </a:ext>
            </a:extLst>
          </p:cNvPr>
          <p:cNvSpPr/>
          <p:nvPr/>
        </p:nvSpPr>
        <p:spPr>
          <a:xfrm>
            <a:off x="1356579" y="2519389"/>
            <a:ext cx="430018" cy="3288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Flecha: hacia abajo 67">
            <a:extLst>
              <a:ext uri="{FF2B5EF4-FFF2-40B4-BE49-F238E27FC236}">
                <a16:creationId xmlns:a16="http://schemas.microsoft.com/office/drawing/2014/main" id="{3C403161-7F6C-4175-ABBD-10EADADDB353}"/>
              </a:ext>
            </a:extLst>
          </p:cNvPr>
          <p:cNvSpPr/>
          <p:nvPr/>
        </p:nvSpPr>
        <p:spPr>
          <a:xfrm>
            <a:off x="4348626" y="2553682"/>
            <a:ext cx="369253" cy="218337"/>
          </a:xfrm>
          <a:prstGeom prst="downArrow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: hacia abajo 68">
            <a:extLst>
              <a:ext uri="{FF2B5EF4-FFF2-40B4-BE49-F238E27FC236}">
                <a16:creationId xmlns:a16="http://schemas.microsoft.com/office/drawing/2014/main" id="{46782167-B5EC-4E82-B706-12CF70D719FD}"/>
              </a:ext>
            </a:extLst>
          </p:cNvPr>
          <p:cNvSpPr/>
          <p:nvPr/>
        </p:nvSpPr>
        <p:spPr>
          <a:xfrm>
            <a:off x="7541135" y="2477472"/>
            <a:ext cx="231106" cy="2598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Flecha: hacia abajo 69">
            <a:extLst>
              <a:ext uri="{FF2B5EF4-FFF2-40B4-BE49-F238E27FC236}">
                <a16:creationId xmlns:a16="http://schemas.microsoft.com/office/drawing/2014/main" id="{B6CFF475-F51F-4B3D-8011-5AE96A1E31DD}"/>
              </a:ext>
            </a:extLst>
          </p:cNvPr>
          <p:cNvSpPr/>
          <p:nvPr/>
        </p:nvSpPr>
        <p:spPr>
          <a:xfrm>
            <a:off x="10268390" y="2501185"/>
            <a:ext cx="450913" cy="270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892712DC-998B-4597-983A-768F5E9A9F4A}"/>
              </a:ext>
            </a:extLst>
          </p:cNvPr>
          <p:cNvSpPr txBox="1"/>
          <p:nvPr/>
        </p:nvSpPr>
        <p:spPr>
          <a:xfrm>
            <a:off x="286998" y="5310442"/>
            <a:ext cx="194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*Trámites</a:t>
            </a:r>
          </a:p>
        </p:txBody>
      </p:sp>
    </p:spTree>
    <p:extLst>
      <p:ext uri="{BB962C8B-B14F-4D97-AF65-F5344CB8AC3E}">
        <p14:creationId xmlns:p14="http://schemas.microsoft.com/office/powerpoint/2010/main" val="351221308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3236C7A-4C80-4751-B6AD-21CFD98E96E0}"/>
              </a:ext>
            </a:extLst>
          </p:cNvPr>
          <p:cNvSpPr/>
          <p:nvPr/>
        </p:nvSpPr>
        <p:spPr>
          <a:xfrm>
            <a:off x="280784" y="1114648"/>
            <a:ext cx="1116403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Actos administrativos de carácter particular.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Decretos compilatorios y aquellos a través de los cuales se corrigen yerros o se efectúan enmiendas.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Modificaciones de las estructuras organizacionales y planta de personal del Distrito Capital.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Los Decretos con fuerza de Acuerdo.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Los actos expedidos por mandato de leyes, acuerdos u órdenes judiciales.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Actos de reglamentación de trámites y servicios.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Los actos administrativos de conformación de juntas, consejos directivos, instancias, o de asignación o delegación de funciones, por parte del/la alcalde/</a:t>
            </a:r>
            <a:r>
              <a:rPr lang="es-CO" sz="1600" dirty="0" err="1"/>
              <a:t>sa</a:t>
            </a:r>
            <a:r>
              <a:rPr lang="es-CO" sz="1600" dirty="0"/>
              <a:t> mayor.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Los actos administrativos que no tengan la naturaleza de proyectos específicos de regulación.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Cuando se trate de procedimientos militares o de policía que por su naturaleza requieran decisiones de aplicación inmediata, para evitar o remediar perturbaciones de orden público en los aspectos de defensa nacional, seguridad, tranquilidad, salubridad, y circulación de personas y cosas, de conformidad con lo previsto en el inciso 2° artículo 2° de la Ley 1437 de 2011.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Actos administrativos relativos a calamidad pública o urgencia en materias de salud, ambientales, orden público, sanitarios o seguridad.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Los actos administrativos de carácter presupuestal de que tratan los artículos 63 y 64 del Decreto Distrital 714 de 1996.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Cuando sobre la información recaiga reserva o clasificación legal, de conformidad con la Constitución y las disposiciones contenidas en las leyes 1712 de 2014 y 1755 de 2015.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1600" dirty="0"/>
              <a:t>En los demás casos que la ley exprese como excepciones.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A733091-E0E6-4397-9DDE-AC8497A4FE25}"/>
              </a:ext>
            </a:extLst>
          </p:cNvPr>
          <p:cNvSpPr txBox="1"/>
          <p:nvPr/>
        </p:nvSpPr>
        <p:spPr>
          <a:xfrm>
            <a:off x="1293246" y="236379"/>
            <a:ext cx="871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FF0000"/>
                </a:solidFill>
              </a:rPr>
              <a:t>Excepciones en el ejercicio de la aplicación del Ciclo de gobernanza regulatorio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7174EC95-FDA9-4557-8F8F-11E2D8380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98" y="144300"/>
            <a:ext cx="943705" cy="9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068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A733091-E0E6-4397-9DDE-AC8497A4FE25}"/>
              </a:ext>
            </a:extLst>
          </p:cNvPr>
          <p:cNvSpPr txBox="1"/>
          <p:nvPr/>
        </p:nvSpPr>
        <p:spPr>
          <a:xfrm>
            <a:off x="1499862" y="459517"/>
            <a:ext cx="871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FF0000"/>
                </a:solidFill>
              </a:rPr>
              <a:t>Implementación, seguimiento y evaluación 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7174EC95-FDA9-4557-8F8F-11E2D8380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04" y="388685"/>
            <a:ext cx="943705" cy="92649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C1BD47-6325-4830-B992-D2CFF49D9A3C}"/>
              </a:ext>
            </a:extLst>
          </p:cNvPr>
          <p:cNvSpPr/>
          <p:nvPr/>
        </p:nvSpPr>
        <p:spPr>
          <a:xfrm>
            <a:off x="38859" y="1718808"/>
            <a:ext cx="27043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YAD7QhG2T6o 0"/>
              </a:rPr>
              <a:t>La Secretaría Jurídica Distrital</a:t>
            </a:r>
          </a:p>
          <a:p>
            <a:endParaRPr lang="es-MX" dirty="0">
              <a:latin typeface="YAD7QhG2T6o 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207E76-1063-4EF6-B6E5-AE85ED210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720027"/>
              </p:ext>
            </p:extLst>
          </p:nvPr>
        </p:nvGraphicFramePr>
        <p:xfrm>
          <a:off x="3671667" y="1503365"/>
          <a:ext cx="7988105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1307283-6ED1-4BFA-AE20-9E0DD47065B2}"/>
              </a:ext>
            </a:extLst>
          </p:cNvPr>
          <p:cNvSpPr/>
          <p:nvPr/>
        </p:nvSpPr>
        <p:spPr>
          <a:xfrm>
            <a:off x="2743200" y="1841919"/>
            <a:ext cx="928467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6B2028C-F19B-4C57-BDDA-4BB45AC90358}"/>
              </a:ext>
            </a:extLst>
          </p:cNvPr>
          <p:cNvSpPr/>
          <p:nvPr/>
        </p:nvSpPr>
        <p:spPr>
          <a:xfrm>
            <a:off x="5533766" y="3832404"/>
            <a:ext cx="591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YAD7QhG2T6o 0"/>
              </a:rPr>
              <a:t>Las entidades y organismos Distritales</a:t>
            </a:r>
            <a:endParaRPr lang="es-MX" sz="2800" dirty="0">
              <a:latin typeface="YAD7QhG2T6o 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53C16E6-AEA2-4A06-9F93-D4232EEAE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727345"/>
              </p:ext>
            </p:extLst>
          </p:nvPr>
        </p:nvGraphicFramePr>
        <p:xfrm>
          <a:off x="665456" y="3716764"/>
          <a:ext cx="335790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CC02E886-2ED9-4389-80FF-2D4E46B301B1}"/>
              </a:ext>
            </a:extLst>
          </p:cNvPr>
          <p:cNvSpPr/>
          <p:nvPr/>
        </p:nvSpPr>
        <p:spPr>
          <a:xfrm>
            <a:off x="4131449" y="3722899"/>
            <a:ext cx="1294228" cy="7422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211CF77-1034-4E19-BAF3-A6BE8530C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488519"/>
              </p:ext>
            </p:extLst>
          </p:nvPr>
        </p:nvGraphicFramePr>
        <p:xfrm>
          <a:off x="4617719" y="5354635"/>
          <a:ext cx="60960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880F18D-7D99-4EF8-B954-20AE585C858A}"/>
              </a:ext>
            </a:extLst>
          </p:cNvPr>
          <p:cNvSpPr/>
          <p:nvPr/>
        </p:nvSpPr>
        <p:spPr>
          <a:xfrm>
            <a:off x="3331699" y="5253055"/>
            <a:ext cx="928467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DAA4BED-64F6-4D9C-AE61-F8E596593FEE}"/>
              </a:ext>
            </a:extLst>
          </p:cNvPr>
          <p:cNvSpPr/>
          <p:nvPr/>
        </p:nvSpPr>
        <p:spPr>
          <a:xfrm>
            <a:off x="269805" y="4945021"/>
            <a:ext cx="27043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YAD7QhG2T6o 0"/>
              </a:rPr>
              <a:t>Instancias de coordinación jurídica</a:t>
            </a:r>
          </a:p>
          <a:p>
            <a:endParaRPr lang="es-MX" dirty="0">
              <a:latin typeface="YAD7QhG2T6o 0"/>
            </a:endParaRPr>
          </a:p>
        </p:txBody>
      </p:sp>
    </p:spTree>
    <p:extLst>
      <p:ext uri="{BB962C8B-B14F-4D97-AF65-F5344CB8AC3E}">
        <p14:creationId xmlns:p14="http://schemas.microsoft.com/office/powerpoint/2010/main" val="264138156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A367FB09-8241-4DD9-8135-3DD4D42A0B19}"/>
              </a:ext>
            </a:extLst>
          </p:cNvPr>
          <p:cNvSpPr/>
          <p:nvPr/>
        </p:nvSpPr>
        <p:spPr>
          <a:xfrm>
            <a:off x="311564" y="530681"/>
            <a:ext cx="112020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ADOPCIÓN DE BUENAS PRACTICAS</a:t>
            </a:r>
          </a:p>
          <a:p>
            <a:pPr algn="just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" sz="2000" dirty="0"/>
              <a:t>Se entiende por buenas prácticas regulatorias las acciones, actividades, metodología e instrumentos desarrollados en cada uno de las fases del ciclo de gobernanza y que sean susceptibles de ser replicadas por las entidades y organismos distritales.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9" name="Google Shape;250;p22">
            <a:extLst>
              <a:ext uri="{FF2B5EF4-FFF2-40B4-BE49-F238E27FC236}">
                <a16:creationId xmlns:a16="http://schemas.microsoft.com/office/drawing/2014/main" id="{49A63F49-188B-4C87-A62D-308D3D89CA62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 rot="16200000" flipH="1">
            <a:off x="3803035" y="3352833"/>
            <a:ext cx="981575" cy="1376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sm" len="sm"/>
            <a:tailEnd type="none" w="sm" len="sm"/>
          </a:ln>
        </p:spPr>
      </p:cxnSp>
      <p:cxnSp>
        <p:nvCxnSpPr>
          <p:cNvPr id="10" name="Google Shape;253;p22">
            <a:extLst>
              <a:ext uri="{FF2B5EF4-FFF2-40B4-BE49-F238E27FC236}">
                <a16:creationId xmlns:a16="http://schemas.microsoft.com/office/drawing/2014/main" id="{C14BB30C-5F6D-46D8-9A0A-27A163120740}"/>
              </a:ext>
            </a:extLst>
          </p:cNvPr>
          <p:cNvCxnSpPr>
            <a:cxnSpLocks/>
            <a:stCxn id="27" idx="0"/>
            <a:endCxn id="19" idx="2"/>
          </p:cNvCxnSpPr>
          <p:nvPr/>
        </p:nvCxnSpPr>
        <p:spPr>
          <a:xfrm rot="5400000" flipH="1" flipV="1">
            <a:off x="5179547" y="3352822"/>
            <a:ext cx="981575" cy="13765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sm" len="sm"/>
            <a:tailEnd type="none" w="sm" len="sm"/>
          </a:ln>
        </p:spPr>
      </p:cxnSp>
      <p:cxnSp>
        <p:nvCxnSpPr>
          <p:cNvPr id="11" name="Google Shape;255;p22">
            <a:extLst>
              <a:ext uri="{FF2B5EF4-FFF2-40B4-BE49-F238E27FC236}">
                <a16:creationId xmlns:a16="http://schemas.microsoft.com/office/drawing/2014/main" id="{C2EB6BB3-BD1F-41B5-A671-A1967D90B93B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 rot="16200000" flipH="1">
            <a:off x="6594837" y="3314056"/>
            <a:ext cx="981575" cy="14540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sm" len="sm"/>
            <a:tailEnd type="none" w="sm" len="sm"/>
          </a:ln>
        </p:spPr>
      </p:cxnSp>
      <p:cxnSp>
        <p:nvCxnSpPr>
          <p:cNvPr id="12" name="Google Shape;257;p22">
            <a:extLst>
              <a:ext uri="{FF2B5EF4-FFF2-40B4-BE49-F238E27FC236}">
                <a16:creationId xmlns:a16="http://schemas.microsoft.com/office/drawing/2014/main" id="{4AE2800D-7EF2-4B9D-9089-5A16DB6A355A}"/>
              </a:ext>
            </a:extLst>
          </p:cNvPr>
          <p:cNvCxnSpPr>
            <a:cxnSpLocks/>
            <a:stCxn id="30" idx="0"/>
            <a:endCxn id="23" idx="2"/>
          </p:cNvCxnSpPr>
          <p:nvPr/>
        </p:nvCxnSpPr>
        <p:spPr>
          <a:xfrm rot="5400000" flipH="1" flipV="1">
            <a:off x="7971349" y="3391599"/>
            <a:ext cx="981575" cy="129897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sm" len="sm"/>
            <a:tailEnd type="oval" w="sm" len="sm"/>
          </a:ln>
        </p:spPr>
      </p:cxnSp>
      <p:grpSp>
        <p:nvGrpSpPr>
          <p:cNvPr id="13" name="Google Shape;259;p22">
            <a:extLst>
              <a:ext uri="{FF2B5EF4-FFF2-40B4-BE49-F238E27FC236}">
                <a16:creationId xmlns:a16="http://schemas.microsoft.com/office/drawing/2014/main" id="{0749DB5F-F43B-4FCF-A481-DA9CCA240F4B}"/>
              </a:ext>
            </a:extLst>
          </p:cNvPr>
          <p:cNvGrpSpPr/>
          <p:nvPr/>
        </p:nvGrpSpPr>
        <p:grpSpPr>
          <a:xfrm>
            <a:off x="2506521" y="2556696"/>
            <a:ext cx="2374967" cy="993600"/>
            <a:chOff x="719924" y="1346875"/>
            <a:chExt cx="2374967" cy="993600"/>
          </a:xfrm>
        </p:grpSpPr>
        <p:sp>
          <p:nvSpPr>
            <p:cNvPr id="14" name="Google Shape;251;p22">
              <a:extLst>
                <a:ext uri="{FF2B5EF4-FFF2-40B4-BE49-F238E27FC236}">
                  <a16:creationId xmlns:a16="http://schemas.microsoft.com/office/drawing/2014/main" id="{6190E1D8-26C5-43FF-B5EF-BE3B0186686A}"/>
                </a:ext>
              </a:extLst>
            </p:cNvPr>
            <p:cNvSpPr txBox="1"/>
            <p:nvPr/>
          </p:nvSpPr>
          <p:spPr>
            <a:xfrm>
              <a:off x="719925" y="1758475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7" name="Google Shape;260;p22">
              <a:extLst>
                <a:ext uri="{FF2B5EF4-FFF2-40B4-BE49-F238E27FC236}">
                  <a16:creationId xmlns:a16="http://schemas.microsoft.com/office/drawing/2014/main" id="{CBDC038A-062D-484A-A3E0-D8AE816B1B6E}"/>
                </a:ext>
              </a:extLst>
            </p:cNvPr>
            <p:cNvSpPr/>
            <p:nvPr/>
          </p:nvSpPr>
          <p:spPr>
            <a:xfrm>
              <a:off x="719924" y="1346875"/>
              <a:ext cx="2374967" cy="751008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dirty="0">
                  <a:solidFill>
                    <a:srgbClr val="FF0000"/>
                  </a:solidFill>
                  <a:latin typeface="Syne SemiBold"/>
                  <a:ea typeface="Syne SemiBold"/>
                  <a:cs typeface="Syne SemiBold"/>
                  <a:sym typeface="Syne SemiBold"/>
                </a:rPr>
                <a:t>Técnica Normativa</a:t>
              </a:r>
              <a:endParaRPr sz="2000" dirty="0">
                <a:solidFill>
                  <a:srgbClr val="FF0000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</p:grpSp>
      <p:grpSp>
        <p:nvGrpSpPr>
          <p:cNvPr id="18" name="Google Shape;261;p22">
            <a:extLst>
              <a:ext uri="{FF2B5EF4-FFF2-40B4-BE49-F238E27FC236}">
                <a16:creationId xmlns:a16="http://schemas.microsoft.com/office/drawing/2014/main" id="{076B23E6-9CA1-4311-8E7A-A1A750C6166F}"/>
              </a:ext>
            </a:extLst>
          </p:cNvPr>
          <p:cNvGrpSpPr/>
          <p:nvPr/>
        </p:nvGrpSpPr>
        <p:grpSpPr>
          <a:xfrm>
            <a:off x="5259547" y="2556695"/>
            <a:ext cx="2198100" cy="993601"/>
            <a:chOff x="3472950" y="1346874"/>
            <a:chExt cx="2198100" cy="993601"/>
          </a:xfrm>
        </p:grpSpPr>
        <p:sp>
          <p:nvSpPr>
            <p:cNvPr id="19" name="Google Shape;254;p22">
              <a:extLst>
                <a:ext uri="{FF2B5EF4-FFF2-40B4-BE49-F238E27FC236}">
                  <a16:creationId xmlns:a16="http://schemas.microsoft.com/office/drawing/2014/main" id="{6672DE8B-4F8D-4B02-B407-EA0E45DE2CC9}"/>
                </a:ext>
              </a:extLst>
            </p:cNvPr>
            <p:cNvSpPr txBox="1"/>
            <p:nvPr/>
          </p:nvSpPr>
          <p:spPr>
            <a:xfrm>
              <a:off x="3472950" y="1758475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" name="Google Shape;262;p22">
              <a:extLst>
                <a:ext uri="{FF2B5EF4-FFF2-40B4-BE49-F238E27FC236}">
                  <a16:creationId xmlns:a16="http://schemas.microsoft.com/office/drawing/2014/main" id="{4531B2E3-00E6-46FD-B384-D2F123870A65}"/>
                </a:ext>
              </a:extLst>
            </p:cNvPr>
            <p:cNvSpPr/>
            <p:nvPr/>
          </p:nvSpPr>
          <p:spPr>
            <a:xfrm>
              <a:off x="3472950" y="1346874"/>
              <a:ext cx="2198100" cy="751007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dirty="0">
                  <a:solidFill>
                    <a:srgbClr val="FF0000"/>
                  </a:solidFill>
                  <a:latin typeface="Syne SemiBold"/>
                  <a:ea typeface="Syne SemiBold"/>
                  <a:cs typeface="Syne SemiBold"/>
                  <a:sym typeface="Syne SemiBold"/>
                </a:rPr>
                <a:t>Normograma</a:t>
              </a:r>
              <a:endParaRPr sz="2000" dirty="0">
                <a:solidFill>
                  <a:srgbClr val="FF0000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</p:grpSp>
      <p:grpSp>
        <p:nvGrpSpPr>
          <p:cNvPr id="22" name="Google Shape;263;p22">
            <a:extLst>
              <a:ext uri="{FF2B5EF4-FFF2-40B4-BE49-F238E27FC236}">
                <a16:creationId xmlns:a16="http://schemas.microsoft.com/office/drawing/2014/main" id="{1C77EDB0-EE37-46AA-A921-F6428899D6C4}"/>
              </a:ext>
            </a:extLst>
          </p:cNvPr>
          <p:cNvGrpSpPr/>
          <p:nvPr/>
        </p:nvGrpSpPr>
        <p:grpSpPr>
          <a:xfrm>
            <a:off x="8012572" y="2556696"/>
            <a:ext cx="2299046" cy="993600"/>
            <a:chOff x="6225975" y="1346875"/>
            <a:chExt cx="2299046" cy="993600"/>
          </a:xfrm>
        </p:grpSpPr>
        <p:sp>
          <p:nvSpPr>
            <p:cNvPr id="23" name="Google Shape;258;p22">
              <a:extLst>
                <a:ext uri="{FF2B5EF4-FFF2-40B4-BE49-F238E27FC236}">
                  <a16:creationId xmlns:a16="http://schemas.microsoft.com/office/drawing/2014/main" id="{601E5B49-7394-4DE2-B944-79D46E00F41A}"/>
                </a:ext>
              </a:extLst>
            </p:cNvPr>
            <p:cNvSpPr txBox="1"/>
            <p:nvPr/>
          </p:nvSpPr>
          <p:spPr>
            <a:xfrm>
              <a:off x="6225975" y="1758475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4" name="Google Shape;264;p22">
              <a:extLst>
                <a:ext uri="{FF2B5EF4-FFF2-40B4-BE49-F238E27FC236}">
                  <a16:creationId xmlns:a16="http://schemas.microsoft.com/office/drawing/2014/main" id="{F241DE94-45EF-431F-BBB0-77D87E9FDAE4}"/>
                </a:ext>
              </a:extLst>
            </p:cNvPr>
            <p:cNvSpPr/>
            <p:nvPr/>
          </p:nvSpPr>
          <p:spPr>
            <a:xfrm>
              <a:off x="6225975" y="1346875"/>
              <a:ext cx="2299046" cy="751006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dirty="0">
                  <a:solidFill>
                    <a:srgbClr val="FF0000"/>
                  </a:solidFill>
                  <a:latin typeface="Syne SemiBold"/>
                  <a:ea typeface="Syne SemiBold"/>
                  <a:cs typeface="Syne SemiBold"/>
                  <a:sym typeface="Syne SemiBold"/>
                </a:rPr>
                <a:t>Gestión del conocimiento</a:t>
              </a:r>
              <a:endParaRPr sz="2000" dirty="0">
                <a:solidFill>
                  <a:srgbClr val="FF0000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</p:grpSp>
      <p:grpSp>
        <p:nvGrpSpPr>
          <p:cNvPr id="25" name="Google Shape;265;p22">
            <a:extLst>
              <a:ext uri="{FF2B5EF4-FFF2-40B4-BE49-F238E27FC236}">
                <a16:creationId xmlns:a16="http://schemas.microsoft.com/office/drawing/2014/main" id="{4A9FFCBE-8FC1-484E-BECD-A7C779E89DFE}"/>
              </a:ext>
            </a:extLst>
          </p:cNvPr>
          <p:cNvGrpSpPr/>
          <p:nvPr/>
        </p:nvGrpSpPr>
        <p:grpSpPr>
          <a:xfrm>
            <a:off x="3883022" y="4531871"/>
            <a:ext cx="2198112" cy="1036950"/>
            <a:chOff x="2096425" y="3322050"/>
            <a:chExt cx="2198112" cy="1036950"/>
          </a:xfrm>
        </p:grpSpPr>
        <p:sp>
          <p:nvSpPr>
            <p:cNvPr id="26" name="Google Shape;266;p22">
              <a:extLst>
                <a:ext uri="{FF2B5EF4-FFF2-40B4-BE49-F238E27FC236}">
                  <a16:creationId xmlns:a16="http://schemas.microsoft.com/office/drawing/2014/main" id="{15BA72FC-1D5F-4C35-8AFF-57A0EB5BE862}"/>
                </a:ext>
              </a:extLst>
            </p:cNvPr>
            <p:cNvSpPr txBox="1"/>
            <p:nvPr/>
          </p:nvSpPr>
          <p:spPr>
            <a:xfrm>
              <a:off x="2096437" y="3777000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7" name="Google Shape;252;p22">
              <a:extLst>
                <a:ext uri="{FF2B5EF4-FFF2-40B4-BE49-F238E27FC236}">
                  <a16:creationId xmlns:a16="http://schemas.microsoft.com/office/drawing/2014/main" id="{FDEF4C34-AD1C-4F63-9ED4-027CAC6ACF70}"/>
                </a:ext>
              </a:extLst>
            </p:cNvPr>
            <p:cNvSpPr/>
            <p:nvPr/>
          </p:nvSpPr>
          <p:spPr>
            <a:xfrm>
              <a:off x="2096425" y="3322050"/>
              <a:ext cx="2198100" cy="697542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dirty="0">
                  <a:solidFill>
                    <a:srgbClr val="FF0000"/>
                  </a:solidFill>
                  <a:latin typeface="Syne SemiBold"/>
                  <a:ea typeface="Syne SemiBold"/>
                  <a:cs typeface="Syne SemiBold"/>
                  <a:sym typeface="Syne SemiBold"/>
                </a:rPr>
                <a:t>Articulación Nacional</a:t>
              </a:r>
              <a:endParaRPr sz="2000" dirty="0">
                <a:solidFill>
                  <a:srgbClr val="FF0000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</p:grpSp>
      <p:grpSp>
        <p:nvGrpSpPr>
          <p:cNvPr id="28" name="Google Shape;267;p22">
            <a:extLst>
              <a:ext uri="{FF2B5EF4-FFF2-40B4-BE49-F238E27FC236}">
                <a16:creationId xmlns:a16="http://schemas.microsoft.com/office/drawing/2014/main" id="{CDA2272D-56D2-441C-8692-3616D85445E4}"/>
              </a:ext>
            </a:extLst>
          </p:cNvPr>
          <p:cNvGrpSpPr/>
          <p:nvPr/>
        </p:nvGrpSpPr>
        <p:grpSpPr>
          <a:xfrm>
            <a:off x="6636047" y="4531871"/>
            <a:ext cx="2353208" cy="1036950"/>
            <a:chOff x="4849450" y="3322050"/>
            <a:chExt cx="2353208" cy="1036950"/>
          </a:xfrm>
        </p:grpSpPr>
        <p:sp>
          <p:nvSpPr>
            <p:cNvPr id="29" name="Google Shape;268;p22">
              <a:extLst>
                <a:ext uri="{FF2B5EF4-FFF2-40B4-BE49-F238E27FC236}">
                  <a16:creationId xmlns:a16="http://schemas.microsoft.com/office/drawing/2014/main" id="{00024C5F-50A7-4611-9303-933D751BE511}"/>
                </a:ext>
              </a:extLst>
            </p:cNvPr>
            <p:cNvSpPr txBox="1"/>
            <p:nvPr/>
          </p:nvSpPr>
          <p:spPr>
            <a:xfrm>
              <a:off x="4849462" y="3777000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30" name="Google Shape;256;p22">
              <a:extLst>
                <a:ext uri="{FF2B5EF4-FFF2-40B4-BE49-F238E27FC236}">
                  <a16:creationId xmlns:a16="http://schemas.microsoft.com/office/drawing/2014/main" id="{98BEB83B-1D80-4611-B599-88B06D15DDE8}"/>
                </a:ext>
              </a:extLst>
            </p:cNvPr>
            <p:cNvSpPr/>
            <p:nvPr/>
          </p:nvSpPr>
          <p:spPr>
            <a:xfrm>
              <a:off x="4849450" y="3322050"/>
              <a:ext cx="2353208" cy="697542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dirty="0">
                  <a:solidFill>
                    <a:srgbClr val="FF0000"/>
                  </a:solidFill>
                  <a:latin typeface="Syne SemiBold"/>
                  <a:ea typeface="Syne SemiBold"/>
                  <a:cs typeface="Syne SemiBold"/>
                  <a:sym typeface="Syne SemiBold"/>
                </a:rPr>
                <a:t>Adopción Buenas prácticas</a:t>
              </a:r>
              <a:endParaRPr sz="2000" dirty="0">
                <a:solidFill>
                  <a:srgbClr val="FF0000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8986B6E5-2863-4743-B33D-EB6DDADDB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0" y="5614782"/>
            <a:ext cx="943705" cy="9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3803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A367FB09-8241-4DD9-8135-3DD4D42A0B19}"/>
              </a:ext>
            </a:extLst>
          </p:cNvPr>
          <p:cNvSpPr/>
          <p:nvPr/>
        </p:nvSpPr>
        <p:spPr>
          <a:xfrm>
            <a:off x="1150274" y="194365"/>
            <a:ext cx="10117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PLAN DE ACCIÓN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s-ES" sz="2000" dirty="0"/>
              <a:t>Las entidades y organismos distritales serán responsables de la implementación del plan de acción. La Secretaría Jurídica Distrital realizará los procesos de articulación y coordinación con las entidades y organismos distritales para la aplicación del ciclo de gobernanza regulatoria, las buenas prácticas regulatorias y los procedimientos específicos en la producción normativa.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3B8D4F-91FD-4CC9-9FDD-0543AEBF0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69" y="288236"/>
            <a:ext cx="943705" cy="9264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59D30E-2951-40AD-B829-303C185A0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65" y="2469673"/>
            <a:ext cx="11144610" cy="34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0367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28308B-0A58-4C2D-8338-A16BD800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0" y="-236003"/>
            <a:ext cx="12170340" cy="3794282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AD900D3D-E9A6-8F51-57DE-5103CCBEE0EB}"/>
              </a:ext>
            </a:extLst>
          </p:cNvPr>
          <p:cNvSpPr txBox="1"/>
          <p:nvPr/>
        </p:nvSpPr>
        <p:spPr>
          <a:xfrm>
            <a:off x="5897046" y="1901332"/>
            <a:ext cx="596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cap="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4E3B16-920C-4B54-9F57-0753FEA1E43A}"/>
              </a:ext>
            </a:extLst>
          </p:cNvPr>
          <p:cNvSpPr txBox="1"/>
          <p:nvPr/>
        </p:nvSpPr>
        <p:spPr>
          <a:xfrm>
            <a:off x="844062" y="3573194"/>
            <a:ext cx="1983544" cy="14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pSp>
        <p:nvGrpSpPr>
          <p:cNvPr id="32" name="Google Shape;93;p17">
            <a:extLst>
              <a:ext uri="{FF2B5EF4-FFF2-40B4-BE49-F238E27FC236}">
                <a16:creationId xmlns:a16="http://schemas.microsoft.com/office/drawing/2014/main" id="{31618BBD-E16C-4AFB-9072-2F895B180E47}"/>
              </a:ext>
            </a:extLst>
          </p:cNvPr>
          <p:cNvGrpSpPr/>
          <p:nvPr/>
        </p:nvGrpSpPr>
        <p:grpSpPr>
          <a:xfrm>
            <a:off x="2134062" y="3716007"/>
            <a:ext cx="2535900" cy="2155498"/>
            <a:chOff x="713225" y="1226025"/>
            <a:chExt cx="2535900" cy="2155498"/>
          </a:xfrm>
        </p:grpSpPr>
        <p:sp>
          <p:nvSpPr>
            <p:cNvPr id="33" name="Google Shape;94;p17">
              <a:extLst>
                <a:ext uri="{FF2B5EF4-FFF2-40B4-BE49-F238E27FC236}">
                  <a16:creationId xmlns:a16="http://schemas.microsoft.com/office/drawing/2014/main" id="{9AEB39E0-5469-41EB-B391-7A9557009095}"/>
                </a:ext>
              </a:extLst>
            </p:cNvPr>
            <p:cNvSpPr/>
            <p:nvPr/>
          </p:nvSpPr>
          <p:spPr>
            <a:xfrm>
              <a:off x="1500425" y="1226025"/>
              <a:ext cx="961500" cy="961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0000"/>
                  </a:solidFill>
                  <a:latin typeface="Commissioner ExtraBold"/>
                  <a:ea typeface="Commissioner ExtraBold"/>
                  <a:cs typeface="Commissioner ExtraBold"/>
                  <a:sym typeface="Commissioner ExtraBold"/>
                </a:rPr>
                <a:t>01</a:t>
              </a:r>
              <a:endParaRPr sz="2400" dirty="0">
                <a:solidFill>
                  <a:srgbClr val="FF0000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endParaRPr>
            </a:p>
          </p:txBody>
        </p:sp>
        <p:sp>
          <p:nvSpPr>
            <p:cNvPr id="34" name="Google Shape;95;p17">
              <a:extLst>
                <a:ext uri="{FF2B5EF4-FFF2-40B4-BE49-F238E27FC236}">
                  <a16:creationId xmlns:a16="http://schemas.microsoft.com/office/drawing/2014/main" id="{FB3FD82D-63EF-4D51-B84C-305BF2B05EE2}"/>
                </a:ext>
              </a:extLst>
            </p:cNvPr>
            <p:cNvSpPr txBox="1"/>
            <p:nvPr/>
          </p:nvSpPr>
          <p:spPr>
            <a:xfrm>
              <a:off x="823000" y="2827723"/>
              <a:ext cx="23160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35" name="Google Shape;96;p17">
              <a:extLst>
                <a:ext uri="{FF2B5EF4-FFF2-40B4-BE49-F238E27FC236}">
                  <a16:creationId xmlns:a16="http://schemas.microsoft.com/office/drawing/2014/main" id="{6C68A326-1036-4F4B-9D73-BA4851D18912}"/>
                </a:ext>
              </a:extLst>
            </p:cNvPr>
            <p:cNvSpPr/>
            <p:nvPr/>
          </p:nvSpPr>
          <p:spPr>
            <a:xfrm>
              <a:off x="713225" y="2339913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rgbClr val="7030A0"/>
                  </a:solidFill>
                  <a:latin typeface="Syne"/>
                  <a:ea typeface="Syne"/>
                  <a:cs typeface="Syne"/>
                  <a:sym typeface="Syne"/>
                </a:rPr>
                <a:t>Decreto</a:t>
              </a:r>
              <a:r>
                <a:rPr lang="es-CO" sz="2000" b="1" dirty="0">
                  <a:solidFill>
                    <a:schemeClr val="lt2"/>
                  </a:solidFill>
                  <a:latin typeface="Syne"/>
                  <a:ea typeface="Syne"/>
                  <a:cs typeface="Syne"/>
                  <a:sym typeface="Syne"/>
                </a:rPr>
                <a:t> </a:t>
              </a:r>
              <a:endParaRPr sz="2000" b="1" dirty="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grpSp>
        <p:nvGrpSpPr>
          <p:cNvPr id="36" name="Google Shape;97;p17">
            <a:extLst>
              <a:ext uri="{FF2B5EF4-FFF2-40B4-BE49-F238E27FC236}">
                <a16:creationId xmlns:a16="http://schemas.microsoft.com/office/drawing/2014/main" id="{35381B64-5FE4-44C4-BFD2-5DD07BD878C9}"/>
              </a:ext>
            </a:extLst>
          </p:cNvPr>
          <p:cNvGrpSpPr/>
          <p:nvPr/>
        </p:nvGrpSpPr>
        <p:grpSpPr>
          <a:xfrm>
            <a:off x="4724887" y="4844482"/>
            <a:ext cx="2535900" cy="2155498"/>
            <a:chOff x="3304050" y="2354500"/>
            <a:chExt cx="2535900" cy="2155498"/>
          </a:xfrm>
        </p:grpSpPr>
        <p:sp>
          <p:nvSpPr>
            <p:cNvPr id="37" name="Google Shape;98;p17">
              <a:extLst>
                <a:ext uri="{FF2B5EF4-FFF2-40B4-BE49-F238E27FC236}">
                  <a16:creationId xmlns:a16="http://schemas.microsoft.com/office/drawing/2014/main" id="{7D481CA6-D5E0-4B73-9C77-01B93194AE19}"/>
                </a:ext>
              </a:extLst>
            </p:cNvPr>
            <p:cNvSpPr/>
            <p:nvPr/>
          </p:nvSpPr>
          <p:spPr>
            <a:xfrm>
              <a:off x="4091250" y="2354500"/>
              <a:ext cx="961500" cy="961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0000"/>
                  </a:solidFill>
                  <a:latin typeface="Commissioner ExtraBold"/>
                  <a:ea typeface="Commissioner ExtraBold"/>
                  <a:cs typeface="Commissioner ExtraBold"/>
                  <a:sym typeface="Commissioner ExtraBold"/>
                </a:rPr>
                <a:t>02</a:t>
              </a:r>
              <a:endParaRPr sz="2400" dirty="0">
                <a:solidFill>
                  <a:srgbClr val="FF0000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endParaRPr>
            </a:p>
          </p:txBody>
        </p:sp>
        <p:sp>
          <p:nvSpPr>
            <p:cNvPr id="38" name="Google Shape;99;p17">
              <a:extLst>
                <a:ext uri="{FF2B5EF4-FFF2-40B4-BE49-F238E27FC236}">
                  <a16:creationId xmlns:a16="http://schemas.microsoft.com/office/drawing/2014/main" id="{F06209B1-663C-4F53-B35B-19FB22F5CADF}"/>
                </a:ext>
              </a:extLst>
            </p:cNvPr>
            <p:cNvSpPr txBox="1"/>
            <p:nvPr/>
          </p:nvSpPr>
          <p:spPr>
            <a:xfrm>
              <a:off x="3413825" y="3956198"/>
              <a:ext cx="23160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39" name="Google Shape;100;p17">
              <a:extLst>
                <a:ext uri="{FF2B5EF4-FFF2-40B4-BE49-F238E27FC236}">
                  <a16:creationId xmlns:a16="http://schemas.microsoft.com/office/drawing/2014/main" id="{15888CB5-AA8D-4C07-9D04-06B1B999DFD6}"/>
                </a:ext>
              </a:extLst>
            </p:cNvPr>
            <p:cNvSpPr/>
            <p:nvPr/>
          </p:nvSpPr>
          <p:spPr>
            <a:xfrm>
              <a:off x="3304050" y="34683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rgbClr val="7030A0"/>
                  </a:solidFill>
                  <a:latin typeface="Syne"/>
                  <a:ea typeface="Syne"/>
                  <a:cs typeface="Syne"/>
                  <a:sym typeface="Syne"/>
                </a:rPr>
                <a:t>Política</a:t>
              </a:r>
              <a:r>
                <a:rPr lang="es-CO" sz="2000" b="1" dirty="0">
                  <a:solidFill>
                    <a:schemeClr val="lt2"/>
                  </a:solidFill>
                  <a:latin typeface="Syne"/>
                  <a:ea typeface="Syne"/>
                  <a:cs typeface="Syne"/>
                  <a:sym typeface="Syne"/>
                </a:rPr>
                <a:t>  </a:t>
              </a:r>
              <a:endParaRPr sz="2000" b="1" dirty="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grpSp>
        <p:nvGrpSpPr>
          <p:cNvPr id="40" name="Google Shape;101;p17">
            <a:extLst>
              <a:ext uri="{FF2B5EF4-FFF2-40B4-BE49-F238E27FC236}">
                <a16:creationId xmlns:a16="http://schemas.microsoft.com/office/drawing/2014/main" id="{A4691B90-E899-4891-B552-CEF2B93DCD16}"/>
              </a:ext>
            </a:extLst>
          </p:cNvPr>
          <p:cNvGrpSpPr/>
          <p:nvPr/>
        </p:nvGrpSpPr>
        <p:grpSpPr>
          <a:xfrm>
            <a:off x="7381029" y="3716007"/>
            <a:ext cx="2535900" cy="1601698"/>
            <a:chOff x="5960192" y="1226025"/>
            <a:chExt cx="2535900" cy="1601698"/>
          </a:xfrm>
        </p:grpSpPr>
        <p:sp>
          <p:nvSpPr>
            <p:cNvPr id="41" name="Google Shape;102;p17">
              <a:extLst>
                <a:ext uri="{FF2B5EF4-FFF2-40B4-BE49-F238E27FC236}">
                  <a16:creationId xmlns:a16="http://schemas.microsoft.com/office/drawing/2014/main" id="{BF10CFCB-904E-44D1-B470-19DA7E68C300}"/>
                </a:ext>
              </a:extLst>
            </p:cNvPr>
            <p:cNvSpPr/>
            <p:nvPr/>
          </p:nvSpPr>
          <p:spPr>
            <a:xfrm>
              <a:off x="6682075" y="1226025"/>
              <a:ext cx="961500" cy="961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0000"/>
                  </a:solidFill>
                  <a:latin typeface="Commissioner ExtraBold"/>
                  <a:ea typeface="Commissioner ExtraBold"/>
                  <a:cs typeface="Commissioner ExtraBold"/>
                  <a:sym typeface="Commissioner ExtraBold"/>
                </a:rPr>
                <a:t>03</a:t>
              </a:r>
              <a:endParaRPr sz="2400" dirty="0">
                <a:solidFill>
                  <a:srgbClr val="FF0000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endParaRPr>
            </a:p>
          </p:txBody>
        </p:sp>
        <p:sp>
          <p:nvSpPr>
            <p:cNvPr id="43" name="Google Shape;104;p17">
              <a:extLst>
                <a:ext uri="{FF2B5EF4-FFF2-40B4-BE49-F238E27FC236}">
                  <a16:creationId xmlns:a16="http://schemas.microsoft.com/office/drawing/2014/main" id="{B0B703F7-F375-40AE-A6FA-B4867F053A56}"/>
                </a:ext>
              </a:extLst>
            </p:cNvPr>
            <p:cNvSpPr/>
            <p:nvPr/>
          </p:nvSpPr>
          <p:spPr>
            <a:xfrm>
              <a:off x="5960192" y="2416123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rgbClr val="7030A0"/>
                  </a:solidFill>
                  <a:latin typeface="Syne"/>
                  <a:ea typeface="Syne"/>
                  <a:cs typeface="Syne"/>
                  <a:sym typeface="Syne"/>
                </a:rPr>
                <a:t>Anexos</a:t>
              </a:r>
              <a:endParaRPr sz="2000" b="1" dirty="0">
                <a:solidFill>
                  <a:srgbClr val="7030A0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sp>
        <p:nvSpPr>
          <p:cNvPr id="44" name="Google Shape;105;p17">
            <a:extLst>
              <a:ext uri="{FF2B5EF4-FFF2-40B4-BE49-F238E27FC236}">
                <a16:creationId xmlns:a16="http://schemas.microsoft.com/office/drawing/2014/main" id="{FE57D840-7970-4CA3-9EA7-2A45AAD7E46D}"/>
              </a:ext>
            </a:extLst>
          </p:cNvPr>
          <p:cNvSpPr/>
          <p:nvPr/>
        </p:nvSpPr>
        <p:spPr>
          <a:xfrm>
            <a:off x="4724887" y="3990945"/>
            <a:ext cx="2535900" cy="411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0000"/>
                </a:solidFill>
                <a:latin typeface="Syne SemiBold"/>
                <a:ea typeface="Syne SemiBold"/>
                <a:cs typeface="Syne SemiBold"/>
                <a:sym typeface="Syne SemiBold"/>
              </a:rPr>
              <a:t>CONTENIDO</a:t>
            </a:r>
            <a:r>
              <a:rPr lang="es-CO" sz="2000" dirty="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 </a:t>
            </a:r>
            <a:endParaRPr sz="2000" dirty="0">
              <a:solidFill>
                <a:schemeClr val="lt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cxnSp>
        <p:nvCxnSpPr>
          <p:cNvPr id="45" name="Google Shape;106;p17">
            <a:extLst>
              <a:ext uri="{FF2B5EF4-FFF2-40B4-BE49-F238E27FC236}">
                <a16:creationId xmlns:a16="http://schemas.microsoft.com/office/drawing/2014/main" id="{32B3C6DD-12B3-454D-BE13-2E9462CE3302}"/>
              </a:ext>
            </a:extLst>
          </p:cNvPr>
          <p:cNvCxnSpPr>
            <a:stCxn id="44" idx="1"/>
            <a:endCxn id="33" idx="6"/>
          </p:cNvCxnSpPr>
          <p:nvPr/>
        </p:nvCxnSpPr>
        <p:spPr>
          <a:xfrm rot="10800000">
            <a:off x="3882787" y="4196745"/>
            <a:ext cx="84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107;p17">
            <a:extLst>
              <a:ext uri="{FF2B5EF4-FFF2-40B4-BE49-F238E27FC236}">
                <a16:creationId xmlns:a16="http://schemas.microsoft.com/office/drawing/2014/main" id="{7375D7D4-E815-444C-A105-03E13DB9B78E}"/>
              </a:ext>
            </a:extLst>
          </p:cNvPr>
          <p:cNvCxnSpPr>
            <a:stCxn id="44" idx="2"/>
            <a:endCxn id="37" idx="0"/>
          </p:cNvCxnSpPr>
          <p:nvPr/>
        </p:nvCxnSpPr>
        <p:spPr>
          <a:xfrm>
            <a:off x="5992837" y="4402545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108;p17">
            <a:extLst>
              <a:ext uri="{FF2B5EF4-FFF2-40B4-BE49-F238E27FC236}">
                <a16:creationId xmlns:a16="http://schemas.microsoft.com/office/drawing/2014/main" id="{CE1E40F2-A5C4-4C94-8660-021D72909C53}"/>
              </a:ext>
            </a:extLst>
          </p:cNvPr>
          <p:cNvCxnSpPr>
            <a:stCxn id="44" idx="3"/>
            <a:endCxn id="41" idx="2"/>
          </p:cNvCxnSpPr>
          <p:nvPr/>
        </p:nvCxnSpPr>
        <p:spPr>
          <a:xfrm>
            <a:off x="7260787" y="4196745"/>
            <a:ext cx="84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4869106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A367FB09-8241-4DD9-8135-3DD4D42A0B19}"/>
              </a:ext>
            </a:extLst>
          </p:cNvPr>
          <p:cNvSpPr/>
          <p:nvPr/>
        </p:nvSpPr>
        <p:spPr>
          <a:xfrm>
            <a:off x="368968" y="451823"/>
            <a:ext cx="10804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IMPLEMENTACIÓN DE LA PGR EN EL DISTRITO CAPITAL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BDF439-808C-41FD-B563-BCEA5106A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35" y="1001813"/>
            <a:ext cx="11144610" cy="34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0937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EDA9D8-0445-4850-AA06-EAAB2B864C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36" r="2115"/>
          <a:stretch/>
        </p:blipFill>
        <p:spPr>
          <a:xfrm>
            <a:off x="83813" y="308289"/>
            <a:ext cx="12024373" cy="37949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E25CF4-95AA-4A9F-A597-7103B02FF274}"/>
              </a:ext>
            </a:extLst>
          </p:cNvPr>
          <p:cNvSpPr txBox="1"/>
          <p:nvPr/>
        </p:nvSpPr>
        <p:spPr>
          <a:xfrm>
            <a:off x="8440551" y="3479835"/>
            <a:ext cx="3729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Por parte de la Secretaría Jurídica Distrital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767010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32FB99-CB8E-4D39-9D41-9D3702C5A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581" y="199547"/>
            <a:ext cx="4400550" cy="136196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099B232-598A-4A2F-89A7-266136B74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884" y="1561514"/>
            <a:ext cx="7469944" cy="50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355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139" y="2352825"/>
            <a:ext cx="5148507" cy="1731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3864426" y="1560206"/>
            <a:ext cx="4349931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>
                <a:solidFill>
                  <a:srgbClr val="C8102C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pic>
        <p:nvPicPr>
          <p:cNvPr id="4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499977" y="382183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rgbClr val="EB5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GOBERNANZA REGULATORIA </a:t>
            </a:r>
          </a:p>
        </p:txBody>
      </p:sp>
      <p:grpSp>
        <p:nvGrpSpPr>
          <p:cNvPr id="10" name="Google Shape;114;p18">
            <a:extLst>
              <a:ext uri="{FF2B5EF4-FFF2-40B4-BE49-F238E27FC236}">
                <a16:creationId xmlns:a16="http://schemas.microsoft.com/office/drawing/2014/main" id="{4FCDD080-9FBC-46E9-9E6F-B167A5A0681E}"/>
              </a:ext>
            </a:extLst>
          </p:cNvPr>
          <p:cNvGrpSpPr/>
          <p:nvPr/>
        </p:nvGrpSpPr>
        <p:grpSpPr>
          <a:xfrm>
            <a:off x="2373213" y="2258131"/>
            <a:ext cx="3260500" cy="1310998"/>
            <a:chOff x="713225" y="1357800"/>
            <a:chExt cx="3260500" cy="1310998"/>
          </a:xfrm>
        </p:grpSpPr>
        <p:sp>
          <p:nvSpPr>
            <p:cNvPr id="11" name="Google Shape;115;p18">
              <a:extLst>
                <a:ext uri="{FF2B5EF4-FFF2-40B4-BE49-F238E27FC236}">
                  <a16:creationId xmlns:a16="http://schemas.microsoft.com/office/drawing/2014/main" id="{0F23DB5A-367E-4B68-A12F-EA94B2AEAE41}"/>
                </a:ext>
              </a:extLst>
            </p:cNvPr>
            <p:cNvSpPr/>
            <p:nvPr/>
          </p:nvSpPr>
          <p:spPr>
            <a:xfrm>
              <a:off x="1437825" y="16271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sp>
          <p:nvSpPr>
            <p:cNvPr id="12" name="Google Shape;116;p18">
              <a:extLst>
                <a:ext uri="{FF2B5EF4-FFF2-40B4-BE49-F238E27FC236}">
                  <a16:creationId xmlns:a16="http://schemas.microsoft.com/office/drawing/2014/main" id="{BCFB18BB-9293-4CB6-8F00-A9E4B33D667B}"/>
                </a:ext>
              </a:extLst>
            </p:cNvPr>
            <p:cNvSpPr/>
            <p:nvPr/>
          </p:nvSpPr>
          <p:spPr>
            <a:xfrm>
              <a:off x="713225" y="1357800"/>
              <a:ext cx="950400" cy="950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17;p18">
              <a:extLst>
                <a:ext uri="{FF2B5EF4-FFF2-40B4-BE49-F238E27FC236}">
                  <a16:creationId xmlns:a16="http://schemas.microsoft.com/office/drawing/2014/main" id="{CAE9A1EA-79D5-42D5-A581-AAC93FB1592D}"/>
                </a:ext>
              </a:extLst>
            </p:cNvPr>
            <p:cNvGrpSpPr/>
            <p:nvPr/>
          </p:nvGrpSpPr>
          <p:grpSpPr>
            <a:xfrm>
              <a:off x="1657725" y="1627199"/>
              <a:ext cx="2316000" cy="1041599"/>
              <a:chOff x="1657725" y="1627199"/>
              <a:chExt cx="2316000" cy="1041599"/>
            </a:xfrm>
          </p:grpSpPr>
          <p:sp>
            <p:nvSpPr>
              <p:cNvPr id="14" name="Google Shape;118;p18">
                <a:extLst>
                  <a:ext uri="{FF2B5EF4-FFF2-40B4-BE49-F238E27FC236}">
                    <a16:creationId xmlns:a16="http://schemas.microsoft.com/office/drawing/2014/main" id="{443F10B8-F5B5-4D0B-8ECD-C0625ED6C55C}"/>
                  </a:ext>
                </a:extLst>
              </p:cNvPr>
              <p:cNvSpPr txBox="1"/>
              <p:nvPr/>
            </p:nvSpPr>
            <p:spPr>
              <a:xfrm>
                <a:off x="1657725" y="21149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s-MX" sz="1600" dirty="0"/>
                  <a:t>Política de Mejora y Racionalización Normativa </a:t>
                </a: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17" name="Google Shape;119;p18">
                <a:extLst>
                  <a:ext uri="{FF2B5EF4-FFF2-40B4-BE49-F238E27FC236}">
                    <a16:creationId xmlns:a16="http://schemas.microsoft.com/office/drawing/2014/main" id="{375C0C5F-5960-46C9-90B5-8646F3CE249B}"/>
                  </a:ext>
                </a:extLst>
              </p:cNvPr>
              <p:cNvSpPr txBox="1"/>
              <p:nvPr/>
            </p:nvSpPr>
            <p:spPr>
              <a:xfrm>
                <a:off x="1657725" y="1627199"/>
                <a:ext cx="2316000" cy="4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rPr>
                  <a:t>Decreto 430/2018</a:t>
                </a:r>
                <a:endParaRPr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</p:grpSp>
      <p:grpSp>
        <p:nvGrpSpPr>
          <p:cNvPr id="18" name="Google Shape;120;p18">
            <a:extLst>
              <a:ext uri="{FF2B5EF4-FFF2-40B4-BE49-F238E27FC236}">
                <a16:creationId xmlns:a16="http://schemas.microsoft.com/office/drawing/2014/main" id="{CF136194-CCBD-4BF8-B50B-23E0D9288C8F}"/>
              </a:ext>
            </a:extLst>
          </p:cNvPr>
          <p:cNvGrpSpPr/>
          <p:nvPr/>
        </p:nvGrpSpPr>
        <p:grpSpPr>
          <a:xfrm>
            <a:off x="2373213" y="4124820"/>
            <a:ext cx="3260500" cy="1310998"/>
            <a:chOff x="713225" y="3199000"/>
            <a:chExt cx="3260500" cy="1310998"/>
          </a:xfrm>
        </p:grpSpPr>
        <p:sp>
          <p:nvSpPr>
            <p:cNvPr id="19" name="Google Shape;121;p18">
              <a:extLst>
                <a:ext uri="{FF2B5EF4-FFF2-40B4-BE49-F238E27FC236}">
                  <a16:creationId xmlns:a16="http://schemas.microsoft.com/office/drawing/2014/main" id="{2B310C94-8F91-4163-941D-105C96CA087C}"/>
                </a:ext>
              </a:extLst>
            </p:cNvPr>
            <p:cNvSpPr/>
            <p:nvPr/>
          </p:nvSpPr>
          <p:spPr>
            <a:xfrm>
              <a:off x="1437825" y="34683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sp>
          <p:nvSpPr>
            <p:cNvPr id="20" name="Google Shape;122;p18">
              <a:extLst>
                <a:ext uri="{FF2B5EF4-FFF2-40B4-BE49-F238E27FC236}">
                  <a16:creationId xmlns:a16="http://schemas.microsoft.com/office/drawing/2014/main" id="{8FC74FF1-6A97-4CBA-B828-874035E1FF3F}"/>
                </a:ext>
              </a:extLst>
            </p:cNvPr>
            <p:cNvSpPr/>
            <p:nvPr/>
          </p:nvSpPr>
          <p:spPr>
            <a:xfrm>
              <a:off x="713225" y="3199000"/>
              <a:ext cx="950400" cy="95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1" name="Google Shape;123;p18">
              <a:extLst>
                <a:ext uri="{FF2B5EF4-FFF2-40B4-BE49-F238E27FC236}">
                  <a16:creationId xmlns:a16="http://schemas.microsoft.com/office/drawing/2014/main" id="{3DB57C46-45AC-4CAD-8F97-0BE5A02B0ADD}"/>
                </a:ext>
              </a:extLst>
            </p:cNvPr>
            <p:cNvGrpSpPr/>
            <p:nvPr/>
          </p:nvGrpSpPr>
          <p:grpSpPr>
            <a:xfrm>
              <a:off x="1657725" y="3468399"/>
              <a:ext cx="2316000" cy="1041599"/>
              <a:chOff x="1657725" y="3468399"/>
              <a:chExt cx="2316000" cy="1041599"/>
            </a:xfrm>
          </p:grpSpPr>
          <p:sp>
            <p:nvSpPr>
              <p:cNvPr id="22" name="Google Shape;124;p18">
                <a:extLst>
                  <a:ext uri="{FF2B5EF4-FFF2-40B4-BE49-F238E27FC236}">
                    <a16:creationId xmlns:a16="http://schemas.microsoft.com/office/drawing/2014/main" id="{29248ADA-4695-4F16-827D-084BA8A4015D}"/>
                  </a:ext>
                </a:extLst>
              </p:cNvPr>
              <p:cNvSpPr txBox="1"/>
              <p:nvPr/>
            </p:nvSpPr>
            <p:spPr>
              <a:xfrm>
                <a:off x="1657725" y="39561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600" dirty="0">
                    <a:solidFill>
                      <a:schemeClr val="dk1"/>
                    </a:solidFill>
                    <a:latin typeface="Syne"/>
                    <a:ea typeface="Syne"/>
                    <a:cs typeface="Syne"/>
                    <a:sym typeface="Syne"/>
                  </a:rPr>
                  <a:t>Meta 500: Política Distrital de gobernanza regulatoria </a:t>
                </a: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23" name="Google Shape;125;p18">
                <a:extLst>
                  <a:ext uri="{FF2B5EF4-FFF2-40B4-BE49-F238E27FC236}">
                    <a16:creationId xmlns:a16="http://schemas.microsoft.com/office/drawing/2014/main" id="{304C56B7-5BB6-4181-9C6F-E0788ABCA2C9}"/>
                  </a:ext>
                </a:extLst>
              </p:cNvPr>
              <p:cNvSpPr txBox="1"/>
              <p:nvPr/>
            </p:nvSpPr>
            <p:spPr>
              <a:xfrm>
                <a:off x="1657725" y="3468399"/>
                <a:ext cx="2316000" cy="4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2"/>
                    </a:solidFill>
                    <a:latin typeface="Syne"/>
                    <a:ea typeface="Syne"/>
                    <a:cs typeface="Syne"/>
                    <a:sym typeface="Syne"/>
                  </a:rPr>
                  <a:t>Acuerdo 761/20</a:t>
                </a:r>
                <a:endParaRPr sz="2000" b="1" dirty="0">
                  <a:solidFill>
                    <a:schemeClr val="lt2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</p:grpSp>
      <p:grpSp>
        <p:nvGrpSpPr>
          <p:cNvPr id="24" name="Google Shape;126;p18">
            <a:extLst>
              <a:ext uri="{FF2B5EF4-FFF2-40B4-BE49-F238E27FC236}">
                <a16:creationId xmlns:a16="http://schemas.microsoft.com/office/drawing/2014/main" id="{92A3F994-3CC5-4CAA-B711-CFE41CD65F1A}"/>
              </a:ext>
            </a:extLst>
          </p:cNvPr>
          <p:cNvGrpSpPr/>
          <p:nvPr/>
        </p:nvGrpSpPr>
        <p:grpSpPr>
          <a:xfrm>
            <a:off x="6745201" y="2240218"/>
            <a:ext cx="3247063" cy="1310998"/>
            <a:chOff x="5183688" y="1357800"/>
            <a:chExt cx="3247063" cy="1310998"/>
          </a:xfrm>
        </p:grpSpPr>
        <p:sp>
          <p:nvSpPr>
            <p:cNvPr id="25" name="Google Shape;127;p18">
              <a:extLst>
                <a:ext uri="{FF2B5EF4-FFF2-40B4-BE49-F238E27FC236}">
                  <a16:creationId xmlns:a16="http://schemas.microsoft.com/office/drawing/2014/main" id="{E7E26BA0-8C7D-42CD-8598-263DE46A7D0A}"/>
                </a:ext>
              </a:extLst>
            </p:cNvPr>
            <p:cNvSpPr/>
            <p:nvPr/>
          </p:nvSpPr>
          <p:spPr>
            <a:xfrm>
              <a:off x="5183688" y="16271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grpSp>
          <p:nvGrpSpPr>
            <p:cNvPr id="27" name="Google Shape;128;p18">
              <a:extLst>
                <a:ext uri="{FF2B5EF4-FFF2-40B4-BE49-F238E27FC236}">
                  <a16:creationId xmlns:a16="http://schemas.microsoft.com/office/drawing/2014/main" id="{6FB22372-4D76-4258-A7DD-5695594E1237}"/>
                </a:ext>
              </a:extLst>
            </p:cNvPr>
            <p:cNvGrpSpPr/>
            <p:nvPr/>
          </p:nvGrpSpPr>
          <p:grpSpPr>
            <a:xfrm>
              <a:off x="5183688" y="1627199"/>
              <a:ext cx="2316000" cy="1041599"/>
              <a:chOff x="5183688" y="1627199"/>
              <a:chExt cx="2316000" cy="1041599"/>
            </a:xfrm>
          </p:grpSpPr>
          <p:sp>
            <p:nvSpPr>
              <p:cNvPr id="29" name="Google Shape;129;p18">
                <a:extLst>
                  <a:ext uri="{FF2B5EF4-FFF2-40B4-BE49-F238E27FC236}">
                    <a16:creationId xmlns:a16="http://schemas.microsoft.com/office/drawing/2014/main" id="{687C75ED-1C96-46CF-8047-6AEC908CF66C}"/>
                  </a:ext>
                </a:extLst>
              </p:cNvPr>
              <p:cNvSpPr txBox="1"/>
              <p:nvPr/>
            </p:nvSpPr>
            <p:spPr>
              <a:xfrm>
                <a:off x="5183688" y="21149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600" dirty="0">
                    <a:solidFill>
                      <a:schemeClr val="dk1"/>
                    </a:solidFill>
                    <a:latin typeface="Syne"/>
                    <a:ea typeface="Syne"/>
                    <a:cs typeface="Syne"/>
                    <a:sym typeface="Syne"/>
                  </a:rPr>
                  <a:t>Política de Gestión y Desempeño </a:t>
                </a: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30" name="Google Shape;130;p18">
                <a:extLst>
                  <a:ext uri="{FF2B5EF4-FFF2-40B4-BE49-F238E27FC236}">
                    <a16:creationId xmlns:a16="http://schemas.microsoft.com/office/drawing/2014/main" id="{7CE06A10-7F83-4CE4-91D6-E71D714BC5D6}"/>
                  </a:ext>
                </a:extLst>
              </p:cNvPr>
              <p:cNvSpPr txBox="1"/>
              <p:nvPr/>
            </p:nvSpPr>
            <p:spPr>
              <a:xfrm>
                <a:off x="5183688" y="1627199"/>
                <a:ext cx="2316000" cy="411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rPr>
                  <a:t>Decreto 807 2019</a:t>
                </a:r>
                <a:endParaRPr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  <p:sp>
          <p:nvSpPr>
            <p:cNvPr id="28" name="Google Shape;131;p18">
              <a:extLst>
                <a:ext uri="{FF2B5EF4-FFF2-40B4-BE49-F238E27FC236}">
                  <a16:creationId xmlns:a16="http://schemas.microsoft.com/office/drawing/2014/main" id="{7865B096-84C8-4E06-A212-78CE1DCC9A37}"/>
                </a:ext>
              </a:extLst>
            </p:cNvPr>
            <p:cNvSpPr/>
            <p:nvPr/>
          </p:nvSpPr>
          <p:spPr>
            <a:xfrm>
              <a:off x="7480350" y="1357800"/>
              <a:ext cx="950400" cy="950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32;p18">
            <a:extLst>
              <a:ext uri="{FF2B5EF4-FFF2-40B4-BE49-F238E27FC236}">
                <a16:creationId xmlns:a16="http://schemas.microsoft.com/office/drawing/2014/main" id="{41433974-C3D7-48A8-BDCB-E7079BF47F21}"/>
              </a:ext>
            </a:extLst>
          </p:cNvPr>
          <p:cNvGrpSpPr/>
          <p:nvPr/>
        </p:nvGrpSpPr>
        <p:grpSpPr>
          <a:xfrm>
            <a:off x="6843676" y="4099331"/>
            <a:ext cx="3247063" cy="1310998"/>
            <a:chOff x="5183688" y="3199000"/>
            <a:chExt cx="3247063" cy="1310998"/>
          </a:xfrm>
        </p:grpSpPr>
        <p:sp>
          <p:nvSpPr>
            <p:cNvPr id="32" name="Google Shape;133;p18">
              <a:extLst>
                <a:ext uri="{FF2B5EF4-FFF2-40B4-BE49-F238E27FC236}">
                  <a16:creationId xmlns:a16="http://schemas.microsoft.com/office/drawing/2014/main" id="{A10BE7BB-1142-4114-97B3-A81310515FCD}"/>
                </a:ext>
              </a:extLst>
            </p:cNvPr>
            <p:cNvSpPr/>
            <p:nvPr/>
          </p:nvSpPr>
          <p:spPr>
            <a:xfrm>
              <a:off x="5183688" y="3468388"/>
              <a:ext cx="2535900" cy="411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endParaRPr>
            </a:p>
          </p:txBody>
        </p:sp>
        <p:grpSp>
          <p:nvGrpSpPr>
            <p:cNvPr id="33" name="Google Shape;134;p18">
              <a:extLst>
                <a:ext uri="{FF2B5EF4-FFF2-40B4-BE49-F238E27FC236}">
                  <a16:creationId xmlns:a16="http://schemas.microsoft.com/office/drawing/2014/main" id="{235788C1-F32A-4210-BA8C-A170BCBAEB87}"/>
                </a:ext>
              </a:extLst>
            </p:cNvPr>
            <p:cNvGrpSpPr/>
            <p:nvPr/>
          </p:nvGrpSpPr>
          <p:grpSpPr>
            <a:xfrm>
              <a:off x="5183688" y="3468399"/>
              <a:ext cx="2316000" cy="1041599"/>
              <a:chOff x="5183688" y="3468399"/>
              <a:chExt cx="2316000" cy="1041599"/>
            </a:xfrm>
          </p:grpSpPr>
          <p:sp>
            <p:nvSpPr>
              <p:cNvPr id="35" name="Google Shape;135;p18">
                <a:extLst>
                  <a:ext uri="{FF2B5EF4-FFF2-40B4-BE49-F238E27FC236}">
                    <a16:creationId xmlns:a16="http://schemas.microsoft.com/office/drawing/2014/main" id="{A8DB8F0E-56E2-4AEE-9C2C-8D489167BB47}"/>
                  </a:ext>
                </a:extLst>
              </p:cNvPr>
              <p:cNvSpPr txBox="1"/>
              <p:nvPr/>
            </p:nvSpPr>
            <p:spPr>
              <a:xfrm>
                <a:off x="5183688" y="3956198"/>
                <a:ext cx="23160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600" dirty="0">
                    <a:solidFill>
                      <a:schemeClr val="dk1"/>
                    </a:solidFill>
                    <a:latin typeface="Syne"/>
                    <a:ea typeface="Syne"/>
                    <a:cs typeface="Syne"/>
                    <a:sym typeface="Syne"/>
                  </a:rPr>
                  <a:t>Lineamientos de gobernanza regulatoria</a:t>
                </a:r>
                <a:endParaRPr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36" name="Google Shape;136;p18">
                <a:extLst>
                  <a:ext uri="{FF2B5EF4-FFF2-40B4-BE49-F238E27FC236}">
                    <a16:creationId xmlns:a16="http://schemas.microsoft.com/office/drawing/2014/main" id="{117F5429-4C23-4BA5-B285-EB5F6CA55538}"/>
                  </a:ext>
                </a:extLst>
              </p:cNvPr>
              <p:cNvSpPr txBox="1"/>
              <p:nvPr/>
            </p:nvSpPr>
            <p:spPr>
              <a:xfrm>
                <a:off x="5183688" y="3468399"/>
                <a:ext cx="2316000" cy="4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rPr>
                  <a:t>Acuerdo 846/21</a:t>
                </a:r>
                <a:endParaRPr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  <p:sp>
          <p:nvSpPr>
            <p:cNvPr id="34" name="Google Shape;137;p18">
              <a:extLst>
                <a:ext uri="{FF2B5EF4-FFF2-40B4-BE49-F238E27FC236}">
                  <a16:creationId xmlns:a16="http://schemas.microsoft.com/office/drawing/2014/main" id="{70687404-F18A-4C9A-8CB7-4AAA43B25EBA}"/>
                </a:ext>
              </a:extLst>
            </p:cNvPr>
            <p:cNvSpPr/>
            <p:nvPr/>
          </p:nvSpPr>
          <p:spPr>
            <a:xfrm>
              <a:off x="7480350" y="3199000"/>
              <a:ext cx="950400" cy="95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55D2624-07BA-424F-B762-71B2003A62C4}"/>
              </a:ext>
            </a:extLst>
          </p:cNvPr>
          <p:cNvSpPr txBox="1"/>
          <p:nvPr/>
        </p:nvSpPr>
        <p:spPr>
          <a:xfrm>
            <a:off x="317095" y="1619308"/>
            <a:ext cx="687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ANTECEDENTES NORMATIVOS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80144943-CCEB-4A2F-A4E2-2F9C7E09F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3" y="5435818"/>
            <a:ext cx="1168993" cy="11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42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499977" y="423961"/>
            <a:ext cx="7785894" cy="22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rgbClr val="EB5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GOBERNANZA REGULATORIA </a:t>
            </a:r>
          </a:p>
        </p:txBody>
      </p:sp>
      <p:grpSp>
        <p:nvGrpSpPr>
          <p:cNvPr id="37" name="Google Shape;167;p19">
            <a:extLst>
              <a:ext uri="{FF2B5EF4-FFF2-40B4-BE49-F238E27FC236}">
                <a16:creationId xmlns:a16="http://schemas.microsoft.com/office/drawing/2014/main" id="{0812C2D2-45A0-496D-90C5-026E8781AB09}"/>
              </a:ext>
            </a:extLst>
          </p:cNvPr>
          <p:cNvGrpSpPr/>
          <p:nvPr/>
        </p:nvGrpSpPr>
        <p:grpSpPr>
          <a:xfrm>
            <a:off x="1565134" y="1325526"/>
            <a:ext cx="7361340" cy="679137"/>
            <a:chOff x="1565134" y="1630326"/>
            <a:chExt cx="7361340" cy="679137"/>
          </a:xfrm>
        </p:grpSpPr>
        <p:sp>
          <p:nvSpPr>
            <p:cNvPr id="38" name="Google Shape;168;p19">
              <a:extLst>
                <a:ext uri="{FF2B5EF4-FFF2-40B4-BE49-F238E27FC236}">
                  <a16:creationId xmlns:a16="http://schemas.microsoft.com/office/drawing/2014/main" id="{E22D7DB3-BF04-4F23-936C-EC5CA030A475}"/>
                </a:ext>
              </a:extLst>
            </p:cNvPr>
            <p:cNvSpPr txBox="1"/>
            <p:nvPr/>
          </p:nvSpPr>
          <p:spPr>
            <a:xfrm>
              <a:off x="4561174" y="1716625"/>
              <a:ext cx="4365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rPr>
                <a:t>Disposiciones generales </a:t>
              </a: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39" name="Google Shape;169;p19">
              <a:extLst>
                <a:ext uri="{FF2B5EF4-FFF2-40B4-BE49-F238E27FC236}">
                  <a16:creationId xmlns:a16="http://schemas.microsoft.com/office/drawing/2014/main" id="{CE00A98F-0585-44D3-9B9D-CC5AAA8D83C6}"/>
                </a:ext>
              </a:extLst>
            </p:cNvPr>
            <p:cNvSpPr/>
            <p:nvPr/>
          </p:nvSpPr>
          <p:spPr>
            <a:xfrm>
              <a:off x="1565134" y="1630326"/>
              <a:ext cx="2693184" cy="6791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chemeClr val="lt2"/>
                  </a:solidFill>
                  <a:latin typeface="Syne"/>
                  <a:ea typeface="Syne"/>
                  <a:cs typeface="Syne"/>
                  <a:sym typeface="Syne"/>
                </a:rPr>
                <a:t>Contenido General</a:t>
              </a:r>
              <a:endParaRPr sz="2000" b="1" dirty="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sp>
        <p:nvSpPr>
          <p:cNvPr id="40" name="Google Shape;170;p19">
            <a:extLst>
              <a:ext uri="{FF2B5EF4-FFF2-40B4-BE49-F238E27FC236}">
                <a16:creationId xmlns:a16="http://schemas.microsoft.com/office/drawing/2014/main" id="{4963A689-706E-4051-AB76-C965B215241F}"/>
              </a:ext>
            </a:extLst>
          </p:cNvPr>
          <p:cNvSpPr/>
          <p:nvPr/>
        </p:nvSpPr>
        <p:spPr>
          <a:xfrm>
            <a:off x="781528" y="1136171"/>
            <a:ext cx="961500" cy="96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missioner ExtraBold"/>
              <a:ea typeface="Commissioner ExtraBold"/>
              <a:cs typeface="Commissioner ExtraBold"/>
              <a:sym typeface="Commissioner ExtraBold"/>
            </a:endParaRPr>
          </a:p>
        </p:txBody>
      </p:sp>
      <p:grpSp>
        <p:nvGrpSpPr>
          <p:cNvPr id="41" name="Google Shape;171;p19">
            <a:extLst>
              <a:ext uri="{FF2B5EF4-FFF2-40B4-BE49-F238E27FC236}">
                <a16:creationId xmlns:a16="http://schemas.microsoft.com/office/drawing/2014/main" id="{C1E8E97C-D6A5-4CC8-B130-65A66D8B1917}"/>
              </a:ext>
            </a:extLst>
          </p:cNvPr>
          <p:cNvGrpSpPr/>
          <p:nvPr/>
        </p:nvGrpSpPr>
        <p:grpSpPr>
          <a:xfrm>
            <a:off x="814150" y="3759775"/>
            <a:ext cx="6617557" cy="553800"/>
            <a:chOff x="814150" y="3759775"/>
            <a:chExt cx="6617557" cy="553800"/>
          </a:xfrm>
        </p:grpSpPr>
        <p:sp>
          <p:nvSpPr>
            <p:cNvPr id="42" name="Google Shape;172;p19">
              <a:extLst>
                <a:ext uri="{FF2B5EF4-FFF2-40B4-BE49-F238E27FC236}">
                  <a16:creationId xmlns:a16="http://schemas.microsoft.com/office/drawing/2014/main" id="{8F2B2DF4-AC06-4391-A02D-CF49681DCAE2}"/>
                </a:ext>
              </a:extLst>
            </p:cNvPr>
            <p:cNvSpPr txBox="1"/>
            <p:nvPr/>
          </p:nvSpPr>
          <p:spPr>
            <a:xfrm>
              <a:off x="814150" y="3759775"/>
              <a:ext cx="4365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dirty="0">
                  <a:solidFill>
                    <a:schemeClr val="dk1"/>
                  </a:solidFill>
                  <a:latin typeface="Syne"/>
                  <a:ea typeface="Syne"/>
                  <a:cs typeface="Syne"/>
                  <a:sym typeface="Syne"/>
                </a:rPr>
                <a:t>Implementación, Seguimiento y evaluación </a:t>
              </a:r>
              <a:endParaRPr sz="1600" dirty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43" name="Google Shape;173;p19">
              <a:extLst>
                <a:ext uri="{FF2B5EF4-FFF2-40B4-BE49-F238E27FC236}">
                  <a16:creationId xmlns:a16="http://schemas.microsoft.com/office/drawing/2014/main" id="{EBB770B9-6F92-47AF-9A76-B45BCB0198A8}"/>
                </a:ext>
              </a:extLst>
            </p:cNvPr>
            <p:cNvSpPr/>
            <p:nvPr/>
          </p:nvSpPr>
          <p:spPr>
            <a:xfrm>
              <a:off x="880626" y="3830875"/>
              <a:ext cx="6551081" cy="411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1" dirty="0">
                  <a:solidFill>
                    <a:srgbClr val="7030A0"/>
                  </a:solidFill>
                  <a:latin typeface="Syne"/>
                  <a:ea typeface="Syne"/>
                  <a:cs typeface="Syne"/>
                  <a:sym typeface="Syne"/>
                </a:rPr>
                <a:t>Implementación, seguimiento y evaluación </a:t>
              </a:r>
              <a:endParaRPr sz="2000" b="1" dirty="0">
                <a:solidFill>
                  <a:srgbClr val="7030A0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</p:grpSp>
      <p:sp>
        <p:nvSpPr>
          <p:cNvPr id="44" name="Google Shape;174;p19">
            <a:extLst>
              <a:ext uri="{FF2B5EF4-FFF2-40B4-BE49-F238E27FC236}">
                <a16:creationId xmlns:a16="http://schemas.microsoft.com/office/drawing/2014/main" id="{5C5535A9-10E2-4D18-BED6-A3442B45AB04}"/>
              </a:ext>
            </a:extLst>
          </p:cNvPr>
          <p:cNvSpPr/>
          <p:nvPr/>
        </p:nvSpPr>
        <p:spPr>
          <a:xfrm>
            <a:off x="7368350" y="3548500"/>
            <a:ext cx="961500" cy="96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missioner ExtraBold"/>
              <a:ea typeface="Commissioner ExtraBold"/>
              <a:cs typeface="Commissioner ExtraBold"/>
              <a:sym typeface="Commissioner ExtraBold"/>
            </a:endParaRPr>
          </a:p>
        </p:txBody>
      </p:sp>
      <p:grpSp>
        <p:nvGrpSpPr>
          <p:cNvPr id="45" name="Google Shape;175;p19">
            <a:extLst>
              <a:ext uri="{FF2B5EF4-FFF2-40B4-BE49-F238E27FC236}">
                <a16:creationId xmlns:a16="http://schemas.microsoft.com/office/drawing/2014/main" id="{146CB6AF-3702-4DD7-82E1-95B80546EA6C}"/>
              </a:ext>
            </a:extLst>
          </p:cNvPr>
          <p:cNvGrpSpPr/>
          <p:nvPr/>
        </p:nvGrpSpPr>
        <p:grpSpPr>
          <a:xfrm>
            <a:off x="7616340" y="3799018"/>
            <a:ext cx="465506" cy="460447"/>
            <a:chOff x="3254824" y="1412550"/>
            <a:chExt cx="465506" cy="460447"/>
          </a:xfrm>
        </p:grpSpPr>
        <p:sp>
          <p:nvSpPr>
            <p:cNvPr id="46" name="Google Shape;176;p19">
              <a:extLst>
                <a:ext uri="{FF2B5EF4-FFF2-40B4-BE49-F238E27FC236}">
                  <a16:creationId xmlns:a16="http://schemas.microsoft.com/office/drawing/2014/main" id="{8F101076-DAC9-462E-ACD5-A1F018857956}"/>
                </a:ext>
              </a:extLst>
            </p:cNvPr>
            <p:cNvSpPr/>
            <p:nvPr/>
          </p:nvSpPr>
          <p:spPr>
            <a:xfrm>
              <a:off x="3448241" y="1669526"/>
              <a:ext cx="78744" cy="123108"/>
            </a:xfrm>
            <a:custGeom>
              <a:avLst/>
              <a:gdLst/>
              <a:ahLst/>
              <a:cxnLst/>
              <a:rect l="l" t="t" r="r" b="b"/>
              <a:pathLst>
                <a:path w="1120" h="1751" extrusionOk="0">
                  <a:moveTo>
                    <a:pt x="131" y="1"/>
                  </a:moveTo>
                  <a:lnTo>
                    <a:pt x="0" y="1751"/>
                  </a:lnTo>
                  <a:lnTo>
                    <a:pt x="1119" y="1751"/>
                  </a:lnTo>
                  <a:lnTo>
                    <a:pt x="964" y="1"/>
                  </a:lnTo>
                  <a:cubicBezTo>
                    <a:pt x="845" y="84"/>
                    <a:pt x="703" y="120"/>
                    <a:pt x="548" y="120"/>
                  </a:cubicBezTo>
                  <a:cubicBezTo>
                    <a:pt x="405" y="120"/>
                    <a:pt x="250" y="84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;p19">
              <a:extLst>
                <a:ext uri="{FF2B5EF4-FFF2-40B4-BE49-F238E27FC236}">
                  <a16:creationId xmlns:a16="http://schemas.microsoft.com/office/drawing/2014/main" id="{0F0EC58F-60AA-4B6F-9C2B-2BF114AA625A}"/>
                </a:ext>
              </a:extLst>
            </p:cNvPr>
            <p:cNvSpPr/>
            <p:nvPr/>
          </p:nvSpPr>
          <p:spPr>
            <a:xfrm>
              <a:off x="3289978" y="1612647"/>
              <a:ext cx="165855" cy="104899"/>
            </a:xfrm>
            <a:custGeom>
              <a:avLst/>
              <a:gdLst/>
              <a:ahLst/>
              <a:cxnLst/>
              <a:rect l="l" t="t" r="r" b="b"/>
              <a:pathLst>
                <a:path w="2359" h="1492" extrusionOk="0">
                  <a:moveTo>
                    <a:pt x="2037" y="0"/>
                  </a:moveTo>
                  <a:lnTo>
                    <a:pt x="25" y="988"/>
                  </a:lnTo>
                  <a:cubicBezTo>
                    <a:pt x="25" y="988"/>
                    <a:pt x="1" y="1024"/>
                    <a:pt x="25" y="1036"/>
                  </a:cubicBezTo>
                  <a:cubicBezTo>
                    <a:pt x="160" y="1324"/>
                    <a:pt x="446" y="1491"/>
                    <a:pt x="741" y="1491"/>
                  </a:cubicBezTo>
                  <a:cubicBezTo>
                    <a:pt x="861" y="1491"/>
                    <a:pt x="983" y="1463"/>
                    <a:pt x="1096" y="1405"/>
                  </a:cubicBezTo>
                  <a:lnTo>
                    <a:pt x="2358" y="786"/>
                  </a:lnTo>
                  <a:cubicBezTo>
                    <a:pt x="2168" y="643"/>
                    <a:pt x="2025" y="417"/>
                    <a:pt x="2025" y="155"/>
                  </a:cubicBezTo>
                  <a:cubicBezTo>
                    <a:pt x="2025" y="95"/>
                    <a:pt x="2025" y="48"/>
                    <a:pt x="2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8;p19">
              <a:extLst>
                <a:ext uri="{FF2B5EF4-FFF2-40B4-BE49-F238E27FC236}">
                  <a16:creationId xmlns:a16="http://schemas.microsoft.com/office/drawing/2014/main" id="{4672342C-FB31-4F96-97BE-0491F9242D21}"/>
                </a:ext>
              </a:extLst>
            </p:cNvPr>
            <p:cNvSpPr/>
            <p:nvPr/>
          </p:nvSpPr>
          <p:spPr>
            <a:xfrm>
              <a:off x="3519393" y="1610959"/>
              <a:ext cx="166629" cy="106235"/>
            </a:xfrm>
            <a:custGeom>
              <a:avLst/>
              <a:gdLst/>
              <a:ahLst/>
              <a:cxnLst/>
              <a:rect l="l" t="t" r="r" b="b"/>
              <a:pathLst>
                <a:path w="2370" h="1511" extrusionOk="0">
                  <a:moveTo>
                    <a:pt x="310" y="0"/>
                  </a:moveTo>
                  <a:cubicBezTo>
                    <a:pt x="333" y="60"/>
                    <a:pt x="333" y="107"/>
                    <a:pt x="333" y="167"/>
                  </a:cubicBezTo>
                  <a:cubicBezTo>
                    <a:pt x="333" y="417"/>
                    <a:pt x="191" y="655"/>
                    <a:pt x="0" y="786"/>
                  </a:cubicBezTo>
                  <a:lnTo>
                    <a:pt x="1262" y="1417"/>
                  </a:lnTo>
                  <a:cubicBezTo>
                    <a:pt x="1386" y="1481"/>
                    <a:pt x="1516" y="1511"/>
                    <a:pt x="1641" y="1511"/>
                  </a:cubicBezTo>
                  <a:cubicBezTo>
                    <a:pt x="1937" y="1511"/>
                    <a:pt x="2212" y="1344"/>
                    <a:pt x="2346" y="1060"/>
                  </a:cubicBezTo>
                  <a:cubicBezTo>
                    <a:pt x="2369" y="1048"/>
                    <a:pt x="2346" y="1012"/>
                    <a:pt x="2334" y="100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;p19">
              <a:extLst>
                <a:ext uri="{FF2B5EF4-FFF2-40B4-BE49-F238E27FC236}">
                  <a16:creationId xmlns:a16="http://schemas.microsoft.com/office/drawing/2014/main" id="{18C6F8DC-DB98-4B78-A82F-00E8B984D271}"/>
                </a:ext>
              </a:extLst>
            </p:cNvPr>
            <p:cNvSpPr/>
            <p:nvPr/>
          </p:nvSpPr>
          <p:spPr>
            <a:xfrm>
              <a:off x="3459912" y="1412550"/>
              <a:ext cx="58707" cy="164168"/>
            </a:xfrm>
            <a:custGeom>
              <a:avLst/>
              <a:gdLst/>
              <a:ahLst/>
              <a:cxnLst/>
              <a:rect l="l" t="t" r="r" b="b"/>
              <a:pathLst>
                <a:path w="835" h="2335" extrusionOk="0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lnTo>
                    <a:pt x="1" y="2322"/>
                  </a:lnTo>
                  <a:cubicBezTo>
                    <a:pt x="120" y="2251"/>
                    <a:pt x="263" y="2203"/>
                    <a:pt x="417" y="2203"/>
                  </a:cubicBezTo>
                  <a:cubicBezTo>
                    <a:pt x="560" y="2203"/>
                    <a:pt x="703" y="2251"/>
                    <a:pt x="834" y="2334"/>
                  </a:cubicBezTo>
                  <a:lnTo>
                    <a:pt x="834" y="762"/>
                  </a:lnTo>
                  <a:cubicBezTo>
                    <a:pt x="834" y="346"/>
                    <a:pt x="489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;p19">
              <a:extLst>
                <a:ext uri="{FF2B5EF4-FFF2-40B4-BE49-F238E27FC236}">
                  <a16:creationId xmlns:a16="http://schemas.microsoft.com/office/drawing/2014/main" id="{86F2F2F5-18BD-407A-AAF6-8D7A40AD0425}"/>
                </a:ext>
              </a:extLst>
            </p:cNvPr>
            <p:cNvSpPr/>
            <p:nvPr/>
          </p:nvSpPr>
          <p:spPr>
            <a:xfrm>
              <a:off x="3460756" y="1595843"/>
              <a:ext cx="54488" cy="5448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310" y="1"/>
                    <a:pt x="251" y="13"/>
                    <a:pt x="191" y="60"/>
                  </a:cubicBezTo>
                  <a:cubicBezTo>
                    <a:pt x="72" y="132"/>
                    <a:pt x="13" y="251"/>
                    <a:pt x="13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275"/>
                    <a:pt x="727" y="191"/>
                    <a:pt x="655" y="120"/>
                  </a:cubicBezTo>
                  <a:cubicBezTo>
                    <a:pt x="584" y="37"/>
                    <a:pt x="489" y="1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1;p19">
              <a:extLst>
                <a:ext uri="{FF2B5EF4-FFF2-40B4-BE49-F238E27FC236}">
                  <a16:creationId xmlns:a16="http://schemas.microsoft.com/office/drawing/2014/main" id="{C9AA0224-9EA5-4E66-B3A9-78F907EFAEDD}"/>
                </a:ext>
              </a:extLst>
            </p:cNvPr>
            <p:cNvSpPr/>
            <p:nvPr/>
          </p:nvSpPr>
          <p:spPr>
            <a:xfrm>
              <a:off x="3254824" y="1818509"/>
              <a:ext cx="465506" cy="54488"/>
            </a:xfrm>
            <a:custGeom>
              <a:avLst/>
              <a:gdLst/>
              <a:ahLst/>
              <a:cxnLst/>
              <a:rect l="l" t="t" r="r" b="b"/>
              <a:pathLst>
                <a:path w="6621" h="775" extrusionOk="0">
                  <a:moveTo>
                    <a:pt x="2739" y="1"/>
                  </a:moveTo>
                  <a:lnTo>
                    <a:pt x="2703" y="382"/>
                  </a:lnTo>
                  <a:lnTo>
                    <a:pt x="227" y="382"/>
                  </a:lnTo>
                  <a:cubicBezTo>
                    <a:pt x="132" y="382"/>
                    <a:pt x="48" y="441"/>
                    <a:pt x="25" y="537"/>
                  </a:cubicBezTo>
                  <a:cubicBezTo>
                    <a:pt x="1" y="668"/>
                    <a:pt x="84" y="775"/>
                    <a:pt x="227" y="775"/>
                  </a:cubicBezTo>
                  <a:lnTo>
                    <a:pt x="6394" y="775"/>
                  </a:lnTo>
                  <a:cubicBezTo>
                    <a:pt x="6490" y="775"/>
                    <a:pt x="6573" y="715"/>
                    <a:pt x="6597" y="620"/>
                  </a:cubicBezTo>
                  <a:cubicBezTo>
                    <a:pt x="6621" y="501"/>
                    <a:pt x="6537" y="382"/>
                    <a:pt x="6406" y="382"/>
                  </a:cubicBezTo>
                  <a:lnTo>
                    <a:pt x="3930" y="382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82;p19">
            <a:extLst>
              <a:ext uri="{FF2B5EF4-FFF2-40B4-BE49-F238E27FC236}">
                <a16:creationId xmlns:a16="http://schemas.microsoft.com/office/drawing/2014/main" id="{33944DA6-5537-4EA3-8E9E-F8DA7BDEAD9B}"/>
              </a:ext>
            </a:extLst>
          </p:cNvPr>
          <p:cNvGrpSpPr/>
          <p:nvPr/>
        </p:nvGrpSpPr>
        <p:grpSpPr>
          <a:xfrm>
            <a:off x="1065487" y="1356502"/>
            <a:ext cx="458828" cy="462132"/>
            <a:chOff x="5756941" y="3392283"/>
            <a:chExt cx="458828" cy="462132"/>
          </a:xfrm>
        </p:grpSpPr>
        <p:sp>
          <p:nvSpPr>
            <p:cNvPr id="53" name="Google Shape;183;p19">
              <a:extLst>
                <a:ext uri="{FF2B5EF4-FFF2-40B4-BE49-F238E27FC236}">
                  <a16:creationId xmlns:a16="http://schemas.microsoft.com/office/drawing/2014/main" id="{EA3A197E-1FE6-420B-9272-83EAAAEB1417}"/>
                </a:ext>
              </a:extLst>
            </p:cNvPr>
            <p:cNvSpPr/>
            <p:nvPr/>
          </p:nvSpPr>
          <p:spPr>
            <a:xfrm>
              <a:off x="6018134" y="3478903"/>
              <a:ext cx="197634" cy="375512"/>
            </a:xfrm>
            <a:custGeom>
              <a:avLst/>
              <a:gdLst/>
              <a:ahLst/>
              <a:cxnLst/>
              <a:rect l="l" t="t" r="r" b="b"/>
              <a:pathLst>
                <a:path w="2811" h="5341" extrusionOk="0">
                  <a:moveTo>
                    <a:pt x="2535" y="1"/>
                  </a:moveTo>
                  <a:cubicBezTo>
                    <a:pt x="2516" y="1"/>
                    <a:pt x="2497" y="3"/>
                    <a:pt x="2477" y="7"/>
                  </a:cubicBezTo>
                  <a:cubicBezTo>
                    <a:pt x="2334" y="31"/>
                    <a:pt x="2251" y="150"/>
                    <a:pt x="2251" y="281"/>
                  </a:cubicBezTo>
                  <a:lnTo>
                    <a:pt x="2251" y="2329"/>
                  </a:lnTo>
                  <a:cubicBezTo>
                    <a:pt x="2251" y="2531"/>
                    <a:pt x="2024" y="2769"/>
                    <a:pt x="1881" y="2924"/>
                  </a:cubicBezTo>
                  <a:lnTo>
                    <a:pt x="1369" y="3424"/>
                  </a:lnTo>
                  <a:cubicBezTo>
                    <a:pt x="1334" y="3460"/>
                    <a:pt x="1286" y="3478"/>
                    <a:pt x="1238" y="3478"/>
                  </a:cubicBezTo>
                  <a:cubicBezTo>
                    <a:pt x="1191" y="3478"/>
                    <a:pt x="1143" y="3460"/>
                    <a:pt x="1108" y="3424"/>
                  </a:cubicBezTo>
                  <a:cubicBezTo>
                    <a:pt x="1024" y="3353"/>
                    <a:pt x="1024" y="3233"/>
                    <a:pt x="1108" y="3150"/>
                  </a:cubicBezTo>
                  <a:lnTo>
                    <a:pt x="1608" y="2650"/>
                  </a:lnTo>
                  <a:cubicBezTo>
                    <a:pt x="1774" y="2483"/>
                    <a:pt x="1774" y="2233"/>
                    <a:pt x="1608" y="2067"/>
                  </a:cubicBezTo>
                  <a:cubicBezTo>
                    <a:pt x="1596" y="2049"/>
                    <a:pt x="1569" y="2040"/>
                    <a:pt x="1541" y="2040"/>
                  </a:cubicBezTo>
                  <a:cubicBezTo>
                    <a:pt x="1512" y="2040"/>
                    <a:pt x="1483" y="2049"/>
                    <a:pt x="1465" y="2067"/>
                  </a:cubicBezTo>
                  <a:lnTo>
                    <a:pt x="357" y="3174"/>
                  </a:lnTo>
                  <a:cubicBezTo>
                    <a:pt x="155" y="3400"/>
                    <a:pt x="36" y="3698"/>
                    <a:pt x="0" y="3995"/>
                  </a:cubicBezTo>
                  <a:lnTo>
                    <a:pt x="0" y="5341"/>
                  </a:lnTo>
                  <a:lnTo>
                    <a:pt x="1167" y="5341"/>
                  </a:lnTo>
                  <a:lnTo>
                    <a:pt x="1167" y="4638"/>
                  </a:lnTo>
                  <a:lnTo>
                    <a:pt x="2560" y="3245"/>
                  </a:lnTo>
                  <a:cubicBezTo>
                    <a:pt x="2715" y="3079"/>
                    <a:pt x="2798" y="2876"/>
                    <a:pt x="2810" y="2662"/>
                  </a:cubicBezTo>
                  <a:lnTo>
                    <a:pt x="2810" y="281"/>
                  </a:lnTo>
                  <a:cubicBezTo>
                    <a:pt x="2810" y="122"/>
                    <a:pt x="2688" y="1"/>
                    <a:pt x="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;p19">
              <a:extLst>
                <a:ext uri="{FF2B5EF4-FFF2-40B4-BE49-F238E27FC236}">
                  <a16:creationId xmlns:a16="http://schemas.microsoft.com/office/drawing/2014/main" id="{2E6348B6-2185-472E-8737-8BDB4A190987}"/>
                </a:ext>
              </a:extLst>
            </p:cNvPr>
            <p:cNvSpPr/>
            <p:nvPr/>
          </p:nvSpPr>
          <p:spPr>
            <a:xfrm>
              <a:off x="5756941" y="3479325"/>
              <a:ext cx="196791" cy="375091"/>
            </a:xfrm>
            <a:custGeom>
              <a:avLst/>
              <a:gdLst/>
              <a:ahLst/>
              <a:cxnLst/>
              <a:rect l="l" t="t" r="r" b="b"/>
              <a:pathLst>
                <a:path w="2799" h="5335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lnTo>
                    <a:pt x="0" y="2656"/>
                  </a:lnTo>
                  <a:cubicBezTo>
                    <a:pt x="12" y="2870"/>
                    <a:pt x="84" y="3073"/>
                    <a:pt x="251" y="3239"/>
                  </a:cubicBezTo>
                  <a:lnTo>
                    <a:pt x="1632" y="4644"/>
                  </a:lnTo>
                  <a:lnTo>
                    <a:pt x="1632" y="5335"/>
                  </a:lnTo>
                  <a:lnTo>
                    <a:pt x="2798" y="5335"/>
                  </a:lnTo>
                  <a:lnTo>
                    <a:pt x="2798" y="3989"/>
                  </a:lnTo>
                  <a:cubicBezTo>
                    <a:pt x="2763" y="3692"/>
                    <a:pt x="2644" y="3394"/>
                    <a:pt x="2441" y="3168"/>
                  </a:cubicBezTo>
                  <a:lnTo>
                    <a:pt x="1334" y="2061"/>
                  </a:lnTo>
                  <a:cubicBezTo>
                    <a:pt x="1310" y="2043"/>
                    <a:pt x="1280" y="2034"/>
                    <a:pt x="1254" y="2034"/>
                  </a:cubicBezTo>
                  <a:cubicBezTo>
                    <a:pt x="1227" y="2034"/>
                    <a:pt x="1203" y="2043"/>
                    <a:pt x="1191" y="2061"/>
                  </a:cubicBezTo>
                  <a:cubicBezTo>
                    <a:pt x="1024" y="2227"/>
                    <a:pt x="1024" y="2477"/>
                    <a:pt x="1191" y="2644"/>
                  </a:cubicBezTo>
                  <a:lnTo>
                    <a:pt x="1691" y="3144"/>
                  </a:lnTo>
                  <a:cubicBezTo>
                    <a:pt x="1763" y="3227"/>
                    <a:pt x="1763" y="3347"/>
                    <a:pt x="1691" y="3418"/>
                  </a:cubicBezTo>
                  <a:cubicBezTo>
                    <a:pt x="1655" y="3454"/>
                    <a:pt x="1608" y="3472"/>
                    <a:pt x="1560" y="3472"/>
                  </a:cubicBezTo>
                  <a:cubicBezTo>
                    <a:pt x="1513" y="3472"/>
                    <a:pt x="1465" y="3454"/>
                    <a:pt x="1429" y="3418"/>
                  </a:cubicBezTo>
                  <a:lnTo>
                    <a:pt x="917" y="2918"/>
                  </a:lnTo>
                  <a:cubicBezTo>
                    <a:pt x="774" y="2763"/>
                    <a:pt x="548" y="2525"/>
                    <a:pt x="548" y="2323"/>
                  </a:cubicBezTo>
                  <a:lnTo>
                    <a:pt x="548" y="275"/>
                  </a:lnTo>
                  <a:cubicBezTo>
                    <a:pt x="548" y="132"/>
                    <a:pt x="429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5;p19">
              <a:extLst>
                <a:ext uri="{FF2B5EF4-FFF2-40B4-BE49-F238E27FC236}">
                  <a16:creationId xmlns:a16="http://schemas.microsoft.com/office/drawing/2014/main" id="{CCCEDAA7-799B-4C96-82C3-9A983366E7CE}"/>
                </a:ext>
              </a:extLst>
            </p:cNvPr>
            <p:cNvSpPr/>
            <p:nvPr/>
          </p:nvSpPr>
          <p:spPr>
            <a:xfrm>
              <a:off x="6029806" y="3540493"/>
              <a:ext cx="84650" cy="40216"/>
            </a:xfrm>
            <a:custGeom>
              <a:avLst/>
              <a:gdLst/>
              <a:ahLst/>
              <a:cxnLst/>
              <a:rect l="l" t="t" r="r" b="b"/>
              <a:pathLst>
                <a:path w="1204" h="572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lnTo>
                    <a:pt x="1025" y="572"/>
                  </a:lnTo>
                  <a:cubicBezTo>
                    <a:pt x="1120" y="393"/>
                    <a:pt x="1180" y="214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;p19">
              <a:extLst>
                <a:ext uri="{FF2B5EF4-FFF2-40B4-BE49-F238E27FC236}">
                  <a16:creationId xmlns:a16="http://schemas.microsoft.com/office/drawing/2014/main" id="{8FDAABE0-7696-4142-9BAA-D77F5D21DC14}"/>
                </a:ext>
              </a:extLst>
            </p:cNvPr>
            <p:cNvSpPr/>
            <p:nvPr/>
          </p:nvSpPr>
          <p:spPr>
            <a:xfrm>
              <a:off x="5856567" y="3392283"/>
              <a:ext cx="257888" cy="260419"/>
            </a:xfrm>
            <a:custGeom>
              <a:avLst/>
              <a:gdLst/>
              <a:ahLst/>
              <a:cxnLst/>
              <a:rect l="l" t="t" r="r" b="b"/>
              <a:pathLst>
                <a:path w="3668" h="3704" extrusionOk="0">
                  <a:moveTo>
                    <a:pt x="1822" y="1"/>
                  </a:moveTo>
                  <a:cubicBezTo>
                    <a:pt x="1215" y="1"/>
                    <a:pt x="667" y="298"/>
                    <a:pt x="334" y="763"/>
                  </a:cubicBezTo>
                  <a:lnTo>
                    <a:pt x="1108" y="763"/>
                  </a:lnTo>
                  <a:cubicBezTo>
                    <a:pt x="1477" y="763"/>
                    <a:pt x="1774" y="1036"/>
                    <a:pt x="1786" y="1406"/>
                  </a:cubicBezTo>
                  <a:cubicBezTo>
                    <a:pt x="1810" y="1787"/>
                    <a:pt x="1489" y="2096"/>
                    <a:pt x="1120" y="2096"/>
                  </a:cubicBezTo>
                  <a:lnTo>
                    <a:pt x="0" y="2096"/>
                  </a:lnTo>
                  <a:cubicBezTo>
                    <a:pt x="119" y="3001"/>
                    <a:pt x="893" y="3703"/>
                    <a:pt x="1834" y="3703"/>
                  </a:cubicBezTo>
                  <a:cubicBezTo>
                    <a:pt x="2405" y="3703"/>
                    <a:pt x="2894" y="3453"/>
                    <a:pt x="3239" y="3061"/>
                  </a:cubicBezTo>
                  <a:lnTo>
                    <a:pt x="2751" y="3061"/>
                  </a:lnTo>
                  <a:lnTo>
                    <a:pt x="2751" y="3049"/>
                  </a:lnTo>
                  <a:cubicBezTo>
                    <a:pt x="2370" y="3049"/>
                    <a:pt x="2072" y="2763"/>
                    <a:pt x="2060" y="2394"/>
                  </a:cubicBezTo>
                  <a:cubicBezTo>
                    <a:pt x="2048" y="2025"/>
                    <a:pt x="2358" y="1703"/>
                    <a:pt x="2727" y="1703"/>
                  </a:cubicBezTo>
                  <a:lnTo>
                    <a:pt x="3667" y="1703"/>
                  </a:lnTo>
                  <a:cubicBezTo>
                    <a:pt x="3608" y="739"/>
                    <a:pt x="2810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7;p19">
              <a:extLst>
                <a:ext uri="{FF2B5EF4-FFF2-40B4-BE49-F238E27FC236}">
                  <a16:creationId xmlns:a16="http://schemas.microsoft.com/office/drawing/2014/main" id="{9A8E9719-B7CF-4ACA-B7FD-155F8F3F0D7D}"/>
                </a:ext>
              </a:extLst>
            </p:cNvPr>
            <p:cNvSpPr/>
            <p:nvPr/>
          </p:nvSpPr>
          <p:spPr>
            <a:xfrm>
              <a:off x="5855723" y="3472645"/>
              <a:ext cx="99696" cy="40286"/>
            </a:xfrm>
            <a:custGeom>
              <a:avLst/>
              <a:gdLst/>
              <a:ahLst/>
              <a:cxnLst/>
              <a:rect l="l" t="t" r="r" b="b"/>
              <a:pathLst>
                <a:path w="1418" h="573" extrusionOk="0">
                  <a:moveTo>
                    <a:pt x="131" y="1"/>
                  </a:moveTo>
                  <a:cubicBezTo>
                    <a:pt x="60" y="179"/>
                    <a:pt x="12" y="370"/>
                    <a:pt x="0" y="572"/>
                  </a:cubicBezTo>
                  <a:lnTo>
                    <a:pt x="1132" y="572"/>
                  </a:lnTo>
                  <a:cubicBezTo>
                    <a:pt x="1286" y="560"/>
                    <a:pt x="1417" y="453"/>
                    <a:pt x="1417" y="286"/>
                  </a:cubicBezTo>
                  <a:cubicBezTo>
                    <a:pt x="1417" y="132"/>
                    <a:pt x="1286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" name="Google Shape;188;p19">
            <a:extLst>
              <a:ext uri="{FF2B5EF4-FFF2-40B4-BE49-F238E27FC236}">
                <a16:creationId xmlns:a16="http://schemas.microsoft.com/office/drawing/2014/main" id="{8503B79E-9493-42C2-9222-1AB10CC96979}"/>
              </a:ext>
            </a:extLst>
          </p:cNvPr>
          <p:cNvCxnSpPr>
            <a:cxnSpLocks/>
            <a:stCxn id="40" idx="4"/>
            <a:endCxn id="60" idx="1"/>
          </p:cNvCxnSpPr>
          <p:nvPr/>
        </p:nvCxnSpPr>
        <p:spPr>
          <a:xfrm rot="16200000" flipH="1">
            <a:off x="1876834" y="1483115"/>
            <a:ext cx="812660" cy="204177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190;p19">
            <a:extLst>
              <a:ext uri="{FF2B5EF4-FFF2-40B4-BE49-F238E27FC236}">
                <a16:creationId xmlns:a16="http://schemas.microsoft.com/office/drawing/2014/main" id="{66ED871C-AB8C-4560-9281-78F7EFFED88D}"/>
              </a:ext>
            </a:extLst>
          </p:cNvPr>
          <p:cNvCxnSpPr>
            <a:cxnSpLocks/>
            <a:stCxn id="60" idx="3"/>
            <a:endCxn id="44" idx="0"/>
          </p:cNvCxnSpPr>
          <p:nvPr/>
        </p:nvCxnSpPr>
        <p:spPr>
          <a:xfrm>
            <a:off x="6096000" y="2910331"/>
            <a:ext cx="1753100" cy="638169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189;p19">
            <a:extLst>
              <a:ext uri="{FF2B5EF4-FFF2-40B4-BE49-F238E27FC236}">
                <a16:creationId xmlns:a16="http://schemas.microsoft.com/office/drawing/2014/main" id="{F80A0FD2-E185-4864-9800-FEC6D55BBFD0}"/>
              </a:ext>
            </a:extLst>
          </p:cNvPr>
          <p:cNvSpPr/>
          <p:nvPr/>
        </p:nvSpPr>
        <p:spPr>
          <a:xfrm>
            <a:off x="3304050" y="2570762"/>
            <a:ext cx="2791950" cy="67913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CICLO DE GOBERNANZA</a:t>
            </a:r>
            <a:endParaRPr sz="2000" b="1" dirty="0">
              <a:solidFill>
                <a:schemeClr val="lt1"/>
              </a:solidFill>
              <a:latin typeface="Syne"/>
              <a:ea typeface="Syne"/>
              <a:cs typeface="Syne"/>
              <a:sym typeface="Syne"/>
            </a:endParaRPr>
          </a:p>
        </p:txBody>
      </p:sp>
      <p:cxnSp>
        <p:nvCxnSpPr>
          <p:cNvPr id="62" name="Google Shape;190;p19">
            <a:extLst>
              <a:ext uri="{FF2B5EF4-FFF2-40B4-BE49-F238E27FC236}">
                <a16:creationId xmlns:a16="http://schemas.microsoft.com/office/drawing/2014/main" id="{6B834CF3-DCC0-406F-AA5D-BC8A7FF5E822}"/>
              </a:ext>
            </a:extLst>
          </p:cNvPr>
          <p:cNvCxnSpPr>
            <a:cxnSpLocks/>
          </p:cNvCxnSpPr>
          <p:nvPr/>
        </p:nvCxnSpPr>
        <p:spPr>
          <a:xfrm>
            <a:off x="8393410" y="4050544"/>
            <a:ext cx="1753100" cy="638169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452;p28">
            <a:extLst>
              <a:ext uri="{FF2B5EF4-FFF2-40B4-BE49-F238E27FC236}">
                <a16:creationId xmlns:a16="http://schemas.microsoft.com/office/drawing/2014/main" id="{C4327C0E-DBE1-441B-A10A-1AF4B5F8A6B7}"/>
              </a:ext>
            </a:extLst>
          </p:cNvPr>
          <p:cNvSpPr/>
          <p:nvPr/>
        </p:nvSpPr>
        <p:spPr>
          <a:xfrm>
            <a:off x="9773910" y="4688713"/>
            <a:ext cx="745200" cy="745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missioner ExtraBold"/>
              <a:ea typeface="Commissioner ExtraBold"/>
              <a:cs typeface="Commissioner ExtraBold"/>
              <a:sym typeface="Commissioner ExtraBold"/>
            </a:endParaRPr>
          </a:p>
        </p:txBody>
      </p:sp>
      <p:grpSp>
        <p:nvGrpSpPr>
          <p:cNvPr id="64" name="Google Shape;497;p28">
            <a:extLst>
              <a:ext uri="{FF2B5EF4-FFF2-40B4-BE49-F238E27FC236}">
                <a16:creationId xmlns:a16="http://schemas.microsoft.com/office/drawing/2014/main" id="{E20E7F08-E514-459D-88D1-7169280D73D1}"/>
              </a:ext>
            </a:extLst>
          </p:cNvPr>
          <p:cNvGrpSpPr/>
          <p:nvPr/>
        </p:nvGrpSpPr>
        <p:grpSpPr>
          <a:xfrm>
            <a:off x="9961547" y="4876331"/>
            <a:ext cx="369974" cy="369945"/>
            <a:chOff x="-40011050" y="3972375"/>
            <a:chExt cx="316650" cy="316625"/>
          </a:xfrm>
        </p:grpSpPr>
        <p:sp>
          <p:nvSpPr>
            <p:cNvPr id="65" name="Google Shape;498;p28">
              <a:extLst>
                <a:ext uri="{FF2B5EF4-FFF2-40B4-BE49-F238E27FC236}">
                  <a16:creationId xmlns:a16="http://schemas.microsoft.com/office/drawing/2014/main" id="{5D20BB58-2D9B-40B4-8C5B-C1018066F925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9;p28">
              <a:extLst>
                <a:ext uri="{FF2B5EF4-FFF2-40B4-BE49-F238E27FC236}">
                  <a16:creationId xmlns:a16="http://schemas.microsoft.com/office/drawing/2014/main" id="{99B6F9F8-2444-4A32-A80E-E7126F52FE32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73;p19">
            <a:extLst>
              <a:ext uri="{FF2B5EF4-FFF2-40B4-BE49-F238E27FC236}">
                <a16:creationId xmlns:a16="http://schemas.microsoft.com/office/drawing/2014/main" id="{044A322F-D059-49C2-B3AB-18FE50AA1E25}"/>
              </a:ext>
            </a:extLst>
          </p:cNvPr>
          <p:cNvSpPr/>
          <p:nvPr/>
        </p:nvSpPr>
        <p:spPr>
          <a:xfrm>
            <a:off x="3352079" y="4837871"/>
            <a:ext cx="6551081" cy="411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7030A0"/>
                </a:solidFill>
                <a:latin typeface="Syne"/>
                <a:ea typeface="Syne"/>
                <a:cs typeface="Syne"/>
                <a:sym typeface="Syne"/>
              </a:rPr>
              <a:t>Buenas prácticas para la gobernanza regulatoria</a:t>
            </a:r>
            <a:endParaRPr sz="2000" b="1" dirty="0">
              <a:solidFill>
                <a:srgbClr val="7030A0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BD6B5674-C2F9-4570-8BD4-06FE588DD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9" y="5619021"/>
            <a:ext cx="979362" cy="9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663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21660" y="333022"/>
            <a:ext cx="7785894" cy="22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rgbClr val="EB5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GOBERNANZA REGULATORIA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89DCE06-5598-40C8-BB97-9A2EE9D3B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910925"/>
              </p:ext>
            </p:extLst>
          </p:nvPr>
        </p:nvGraphicFramePr>
        <p:xfrm>
          <a:off x="290732" y="1479658"/>
          <a:ext cx="4815840" cy="347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C9A62F9-79D5-4932-BE0C-5CC5C35A3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69388"/>
              </p:ext>
            </p:extLst>
          </p:nvPr>
        </p:nvGraphicFramePr>
        <p:xfrm>
          <a:off x="5169115" y="651878"/>
          <a:ext cx="6672844" cy="539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8" name="Imagen 67">
            <a:extLst>
              <a:ext uri="{FF2B5EF4-FFF2-40B4-BE49-F238E27FC236}">
                <a16:creationId xmlns:a16="http://schemas.microsoft.com/office/drawing/2014/main" id="{BC7ADB67-2D94-4345-A81C-5751E12449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60" y="5569588"/>
            <a:ext cx="979480" cy="9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072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72" name="Text Placeholder 1">
            <a:extLst>
              <a:ext uri="{FF2B5EF4-FFF2-40B4-BE49-F238E27FC236}">
                <a16:creationId xmlns:a16="http://schemas.microsoft.com/office/drawing/2014/main" id="{4775DE6E-C452-4626-AC29-B48CD23D21F4}"/>
              </a:ext>
            </a:extLst>
          </p:cNvPr>
          <p:cNvSpPr txBox="1">
            <a:spLocks/>
          </p:cNvSpPr>
          <p:nvPr/>
        </p:nvSpPr>
        <p:spPr>
          <a:xfrm>
            <a:off x="2220686" y="138023"/>
            <a:ext cx="8636555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3200" b="1" dirty="0">
                <a:solidFill>
                  <a:srgbClr val="EB5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CICLO DE GOBERNANZA REGULATORIA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800824-5664-4ABE-BDE8-2425384CB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623" y="1426724"/>
            <a:ext cx="4726744" cy="46405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DA3F677-1E63-4C39-AC8F-4FC9ECD7AF18}"/>
              </a:ext>
            </a:extLst>
          </p:cNvPr>
          <p:cNvSpPr/>
          <p:nvPr/>
        </p:nvSpPr>
        <p:spPr>
          <a:xfrm>
            <a:off x="2364377" y="5530591"/>
            <a:ext cx="1549456" cy="4079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Planeación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0105F14-9AF4-4E65-A595-B1DFC27499F1}"/>
              </a:ext>
            </a:extLst>
          </p:cNvPr>
          <p:cNvSpPr/>
          <p:nvPr/>
        </p:nvSpPr>
        <p:spPr>
          <a:xfrm>
            <a:off x="1589649" y="4518316"/>
            <a:ext cx="1549456" cy="4478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Diseño de la regulación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062EC5A-2422-41E4-908B-EB7A48B8748A}"/>
              </a:ext>
            </a:extLst>
          </p:cNvPr>
          <p:cNvSpPr/>
          <p:nvPr/>
        </p:nvSpPr>
        <p:spPr>
          <a:xfrm>
            <a:off x="1002134" y="2421892"/>
            <a:ext cx="2096778" cy="7242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Consulta de los Proyectos de actos administrativo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6140C0D-35F6-4BFE-BDD1-A8FAC49D879A}"/>
              </a:ext>
            </a:extLst>
          </p:cNvPr>
          <p:cNvSpPr/>
          <p:nvPr/>
        </p:nvSpPr>
        <p:spPr>
          <a:xfrm>
            <a:off x="3038623" y="1067060"/>
            <a:ext cx="1549456" cy="4478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Revisión de calidad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9C0B0C3-AB37-4C4C-9E88-9F434EF40164}"/>
              </a:ext>
            </a:extLst>
          </p:cNvPr>
          <p:cNvSpPr/>
          <p:nvPr/>
        </p:nvSpPr>
        <p:spPr>
          <a:xfrm>
            <a:off x="6215911" y="1067060"/>
            <a:ext cx="1549456" cy="4478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Publicación de los actos administrativos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67BA064-1755-4E4F-85F4-1553DADEDC20}"/>
              </a:ext>
            </a:extLst>
          </p:cNvPr>
          <p:cNvSpPr/>
          <p:nvPr/>
        </p:nvSpPr>
        <p:spPr>
          <a:xfrm>
            <a:off x="7543634" y="2560104"/>
            <a:ext cx="1549456" cy="4478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Evaluación </a:t>
            </a:r>
          </a:p>
        </p:txBody>
      </p:sp>
    </p:spTree>
    <p:extLst>
      <p:ext uri="{BB962C8B-B14F-4D97-AF65-F5344CB8AC3E}">
        <p14:creationId xmlns:p14="http://schemas.microsoft.com/office/powerpoint/2010/main" val="159650226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65E66B0-6789-4E35-BBDE-A9057E3F8743}"/>
              </a:ext>
            </a:extLst>
          </p:cNvPr>
          <p:cNvSpPr txBox="1"/>
          <p:nvPr/>
        </p:nvSpPr>
        <p:spPr>
          <a:xfrm>
            <a:off x="7335876" y="2577395"/>
            <a:ext cx="191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ENTIDADES Y ORGANISMOS DISTRITALES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1F3D6E-A26A-4B44-AD1B-B7D508645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299" y="0"/>
            <a:ext cx="4238625" cy="14763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8F98C3-0EE6-42D0-B0F9-E4C014AB6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37" y="5480206"/>
            <a:ext cx="1004448" cy="9861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03617AA-99EC-48EA-8104-ECEFE3CCD7DF}"/>
              </a:ext>
            </a:extLst>
          </p:cNvPr>
          <p:cNvSpPr txBox="1"/>
          <p:nvPr/>
        </p:nvSpPr>
        <p:spPr>
          <a:xfrm>
            <a:off x="5640924" y="333022"/>
            <a:ext cx="5599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/>
              <a:t>La planeación normativa en la gestión jurídica permite a los diferentes organismos y entidades distritales facilitar el desarrollo de los proyectos, planes y programas previstos para el desarrollo interno</a:t>
            </a:r>
            <a:r>
              <a:rPr lang="es-CO" dirty="0"/>
              <a:t>. 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371A33C9-14D5-4DA7-AA9A-73E83E267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133261"/>
              </p:ext>
            </p:extLst>
          </p:nvPr>
        </p:nvGraphicFramePr>
        <p:xfrm>
          <a:off x="1573501" y="2019489"/>
          <a:ext cx="7742506" cy="262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4" name="Google Shape;175;p17">
            <a:extLst>
              <a:ext uri="{FF2B5EF4-FFF2-40B4-BE49-F238E27FC236}">
                <a16:creationId xmlns:a16="http://schemas.microsoft.com/office/drawing/2014/main" id="{A8284402-8CD7-4FBE-84EA-FBF6CB733AD4}"/>
              </a:ext>
            </a:extLst>
          </p:cNvPr>
          <p:cNvSpPr/>
          <p:nvPr/>
        </p:nvSpPr>
        <p:spPr>
          <a:xfrm rot="16200000">
            <a:off x="3721093" y="771385"/>
            <a:ext cx="785100" cy="2475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6;p17">
            <a:extLst>
              <a:ext uri="{FF2B5EF4-FFF2-40B4-BE49-F238E27FC236}">
                <a16:creationId xmlns:a16="http://schemas.microsoft.com/office/drawing/2014/main" id="{7F10E56A-42B5-4118-BC79-6F902ED936F5}"/>
              </a:ext>
            </a:extLst>
          </p:cNvPr>
          <p:cNvSpPr txBox="1"/>
          <p:nvPr/>
        </p:nvSpPr>
        <p:spPr>
          <a:xfrm>
            <a:off x="2920626" y="1677213"/>
            <a:ext cx="2157173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FFFFFF"/>
                </a:solidFill>
                <a:latin typeface="Fira Sans Extra Condensed Medium"/>
                <a:ea typeface="Roboto"/>
                <a:cs typeface="Roboto"/>
                <a:sym typeface="Fira Sans Extra Condensed Medium"/>
              </a:rPr>
              <a:t>Agenda Regulatoria 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77;p17">
            <a:extLst>
              <a:ext uri="{FF2B5EF4-FFF2-40B4-BE49-F238E27FC236}">
                <a16:creationId xmlns:a16="http://schemas.microsoft.com/office/drawing/2014/main" id="{209484DB-2241-4791-8ACA-9C9E1E208C01}"/>
              </a:ext>
            </a:extLst>
          </p:cNvPr>
          <p:cNvSpPr txBox="1"/>
          <p:nvPr/>
        </p:nvSpPr>
        <p:spPr>
          <a:xfrm>
            <a:off x="9015691" y="2251956"/>
            <a:ext cx="477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9;p17">
            <a:extLst>
              <a:ext uri="{FF2B5EF4-FFF2-40B4-BE49-F238E27FC236}">
                <a16:creationId xmlns:a16="http://schemas.microsoft.com/office/drawing/2014/main" id="{BC5D8016-2105-4F8F-997E-298091BC3BB9}"/>
              </a:ext>
            </a:extLst>
          </p:cNvPr>
          <p:cNvSpPr/>
          <p:nvPr/>
        </p:nvSpPr>
        <p:spPr>
          <a:xfrm rot="16200000">
            <a:off x="5102055" y="1823956"/>
            <a:ext cx="996112" cy="497639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6" y="1"/>
                </a:moveTo>
                <a:cubicBezTo>
                  <a:pt x="44066" y="12176"/>
                  <a:pt x="34192" y="22016"/>
                  <a:pt x="22017" y="22016"/>
                </a:cubicBezTo>
                <a:cubicBezTo>
                  <a:pt x="9875" y="22016"/>
                  <a:pt x="1" y="12176"/>
                  <a:pt x="1" y="1"/>
                </a:cubicBezTo>
              </a:path>
            </a:pathLst>
          </a:custGeom>
          <a:solidFill>
            <a:schemeClr val="accent2"/>
          </a:solidFill>
          <a:ln w="28575" cap="rnd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ráfico 9" descr="Investigación">
            <a:extLst>
              <a:ext uri="{FF2B5EF4-FFF2-40B4-BE49-F238E27FC236}">
                <a16:creationId xmlns:a16="http://schemas.microsoft.com/office/drawing/2014/main" id="{069F9C88-997C-4C84-9E57-FC6B74F739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90923" y="4228254"/>
            <a:ext cx="1451036" cy="14510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4A027C9-883F-49F2-ADFD-9690C73EC8F4}"/>
              </a:ext>
            </a:extLst>
          </p:cNvPr>
          <p:cNvSpPr txBox="1"/>
          <p:nvPr/>
        </p:nvSpPr>
        <p:spPr>
          <a:xfrm>
            <a:off x="9460523" y="5208805"/>
            <a:ext cx="355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 agenda se construye para el año siguiente </a:t>
            </a:r>
          </a:p>
          <a:p>
            <a:endParaRPr lang="es-CO" dirty="0"/>
          </a:p>
          <a:p>
            <a:r>
              <a:rPr lang="es-CO" dirty="0"/>
              <a:t>Consulta con la ciudadanía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E57B345-A3F8-4D26-A91A-10A138DE1F3E}"/>
              </a:ext>
            </a:extLst>
          </p:cNvPr>
          <p:cNvSpPr/>
          <p:nvPr/>
        </p:nvSpPr>
        <p:spPr>
          <a:xfrm>
            <a:off x="1979754" y="4412300"/>
            <a:ext cx="17524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Preparar los insumos</a:t>
            </a:r>
          </a:p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s-CO" b="1" dirty="0">
                <a:solidFill>
                  <a:srgbClr val="FF0000"/>
                </a:solidFill>
              </a:rPr>
              <a:t>Publicación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BB981C8-75FB-4B48-8C6A-65038E0C0967}"/>
              </a:ext>
            </a:extLst>
          </p:cNvPr>
          <p:cNvSpPr/>
          <p:nvPr/>
        </p:nvSpPr>
        <p:spPr>
          <a:xfrm>
            <a:off x="3851932" y="5051101"/>
            <a:ext cx="285526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Comentarios y opiniones</a:t>
            </a:r>
          </a:p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las personas interesadas</a:t>
            </a:r>
          </a:p>
          <a:p>
            <a:endParaRPr lang="es-CO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CO" b="1" dirty="0">
                <a:solidFill>
                  <a:srgbClr val="FF0000"/>
                </a:solidFill>
              </a:rPr>
              <a:t>Interlocución con la ciudadanía</a:t>
            </a:r>
          </a:p>
          <a:p>
            <a:endParaRPr lang="es-CO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s-CO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s-CO" b="1" dirty="0">
              <a:latin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3FE5E19-F810-485A-9CDA-867767181547}"/>
              </a:ext>
            </a:extLst>
          </p:cNvPr>
          <p:cNvSpPr/>
          <p:nvPr/>
        </p:nvSpPr>
        <p:spPr>
          <a:xfrm>
            <a:off x="7011672" y="4217603"/>
            <a:ext cx="27703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Publicación de la agenda definitiva</a:t>
            </a:r>
          </a:p>
          <a:p>
            <a:endParaRPr lang="es-CO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</a:rPr>
              <a:t>Remisión a la SJD *</a:t>
            </a:r>
          </a:p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</a:rPr>
              <a:t>* Modificaciones* 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3512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CF52C9-BFDF-49AC-8A6F-4A708816E8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272"/>
          <a:stretch/>
        </p:blipFill>
        <p:spPr>
          <a:xfrm>
            <a:off x="111372" y="851933"/>
            <a:ext cx="12170340" cy="29052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6D2C624-B57C-4999-993E-8E93D9AE65C6}"/>
              </a:ext>
            </a:extLst>
          </p:cNvPr>
          <p:cNvSpPr txBox="1"/>
          <p:nvPr/>
        </p:nvSpPr>
        <p:spPr>
          <a:xfrm>
            <a:off x="858129" y="478302"/>
            <a:ext cx="588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AGENDA REGULATORIA </a:t>
            </a:r>
          </a:p>
          <a:p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FA9689-1FA7-45FD-857E-074254C89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72" y="5513002"/>
            <a:ext cx="1004448" cy="98613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1E4CB0-2FB6-414F-82D7-5C22F6348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16" y="333022"/>
            <a:ext cx="4472863" cy="13710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5E3B83E-8A93-4430-95F0-49607154196C}"/>
              </a:ext>
            </a:extLst>
          </p:cNvPr>
          <p:cNvSpPr/>
          <p:nvPr/>
        </p:nvSpPr>
        <p:spPr>
          <a:xfrm>
            <a:off x="5019035" y="412763"/>
            <a:ext cx="6192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El Diseño de la regulación implica la formulación, elaboración y evaluación de las alternativas para la solución de los eventos o problemas identificados que requieren intervención de las entidades y organismos distritales, con el fin de establecer si la solución más eficiente corresponderá a una producción normativa o a otro tipo de intervención.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oogle Shape;419;p27">
            <a:extLst>
              <a:ext uri="{FF2B5EF4-FFF2-40B4-BE49-F238E27FC236}">
                <a16:creationId xmlns:a16="http://schemas.microsoft.com/office/drawing/2014/main" id="{6409EC21-C660-49F6-9127-BDBF8A88C878}"/>
              </a:ext>
            </a:extLst>
          </p:cNvPr>
          <p:cNvGrpSpPr/>
          <p:nvPr/>
        </p:nvGrpSpPr>
        <p:grpSpPr>
          <a:xfrm>
            <a:off x="2256517" y="2685829"/>
            <a:ext cx="3068075" cy="3306725"/>
            <a:chOff x="1159238" y="1152450"/>
            <a:chExt cx="3068075" cy="3306725"/>
          </a:xfrm>
        </p:grpSpPr>
        <p:sp>
          <p:nvSpPr>
            <p:cNvPr id="13" name="Google Shape;420;p27">
              <a:extLst>
                <a:ext uri="{FF2B5EF4-FFF2-40B4-BE49-F238E27FC236}">
                  <a16:creationId xmlns:a16="http://schemas.microsoft.com/office/drawing/2014/main" id="{2219C0F5-F551-407D-9AEA-832E7DCFF7F8}"/>
                </a:ext>
              </a:extLst>
            </p:cNvPr>
            <p:cNvSpPr/>
            <p:nvPr/>
          </p:nvSpPr>
          <p:spPr>
            <a:xfrm>
              <a:off x="1434980" y="1428200"/>
              <a:ext cx="2077500" cy="207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421;p27">
              <a:extLst>
                <a:ext uri="{FF2B5EF4-FFF2-40B4-BE49-F238E27FC236}">
                  <a16:creationId xmlns:a16="http://schemas.microsoft.com/office/drawing/2014/main" id="{651247F8-B3AD-4623-8DF4-3930D28BCD1C}"/>
                </a:ext>
              </a:extLst>
            </p:cNvPr>
            <p:cNvGrpSpPr/>
            <p:nvPr/>
          </p:nvGrpSpPr>
          <p:grpSpPr>
            <a:xfrm>
              <a:off x="1159238" y="1152450"/>
              <a:ext cx="3068075" cy="3306725"/>
              <a:chOff x="1159238" y="1152450"/>
              <a:chExt cx="3068075" cy="3306725"/>
            </a:xfrm>
          </p:grpSpPr>
          <p:sp>
            <p:nvSpPr>
              <p:cNvPr id="18" name="Google Shape;422;p27">
                <a:extLst>
                  <a:ext uri="{FF2B5EF4-FFF2-40B4-BE49-F238E27FC236}">
                    <a16:creationId xmlns:a16="http://schemas.microsoft.com/office/drawing/2014/main" id="{DAD4E9C3-3FC5-44AC-9719-8CC75D42C370}"/>
                  </a:ext>
                </a:extLst>
              </p:cNvPr>
              <p:cNvSpPr/>
              <p:nvPr/>
            </p:nvSpPr>
            <p:spPr>
              <a:xfrm>
                <a:off x="1159238" y="1152450"/>
                <a:ext cx="2629200" cy="2629200"/>
              </a:xfrm>
              <a:prstGeom prst="arc">
                <a:avLst>
                  <a:gd name="adj1" fmla="val 5506684"/>
                  <a:gd name="adj2" fmla="val 16235105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" name="Google Shape;423;p27">
                <a:extLst>
                  <a:ext uri="{FF2B5EF4-FFF2-40B4-BE49-F238E27FC236}">
                    <a16:creationId xmlns:a16="http://schemas.microsoft.com/office/drawing/2014/main" id="{34FAE56E-DF29-494E-88E3-5BCA09701901}"/>
                  </a:ext>
                </a:extLst>
              </p:cNvPr>
              <p:cNvCxnSpPr>
                <a:stCxn id="18" idx="0"/>
                <a:endCxn id="21" idx="2"/>
              </p:cNvCxnSpPr>
              <p:nvPr/>
            </p:nvCxnSpPr>
            <p:spPr>
              <a:xfrm>
                <a:off x="2433048" y="3781017"/>
                <a:ext cx="1049100" cy="305700"/>
              </a:xfrm>
              <a:prstGeom prst="bentConnector3">
                <a:avLst>
                  <a:gd name="adj1" fmla="val 52582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" name="Google Shape;425;p27">
                <a:extLst>
                  <a:ext uri="{FF2B5EF4-FFF2-40B4-BE49-F238E27FC236}">
                    <a16:creationId xmlns:a16="http://schemas.microsoft.com/office/drawing/2014/main" id="{EF8C0A57-9584-4B70-8723-EA00116AC4D0}"/>
                  </a:ext>
                </a:extLst>
              </p:cNvPr>
              <p:cNvGrpSpPr/>
              <p:nvPr/>
            </p:nvGrpSpPr>
            <p:grpSpPr>
              <a:xfrm>
                <a:off x="1646438" y="1744000"/>
                <a:ext cx="2580875" cy="1447800"/>
                <a:chOff x="1646438" y="1744000"/>
                <a:chExt cx="2580875" cy="1447800"/>
              </a:xfrm>
            </p:grpSpPr>
            <p:sp>
              <p:nvSpPr>
                <p:cNvPr id="22" name="Google Shape;426;p27">
                  <a:extLst>
                    <a:ext uri="{FF2B5EF4-FFF2-40B4-BE49-F238E27FC236}">
                      <a16:creationId xmlns:a16="http://schemas.microsoft.com/office/drawing/2014/main" id="{D51D10DF-CACF-41B1-9B42-B72081E96F45}"/>
                    </a:ext>
                  </a:extLst>
                </p:cNvPr>
                <p:cNvSpPr txBox="1"/>
                <p:nvPr/>
              </p:nvSpPr>
              <p:spPr>
                <a:xfrm>
                  <a:off x="1646438" y="2155600"/>
                  <a:ext cx="1654500" cy="103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1600" dirty="0">
                      <a:solidFill>
                        <a:schemeClr val="lt1"/>
                      </a:solidFill>
                      <a:latin typeface="Syne"/>
                      <a:ea typeface="Syne"/>
                      <a:cs typeface="Syne"/>
                      <a:sym typeface="Syne"/>
                    </a:rPr>
                    <a:t>Analizar el costo- beneficio de la regulación</a:t>
                  </a:r>
                  <a:endParaRPr sz="1600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endParaRPr>
                </a:p>
              </p:txBody>
            </p:sp>
            <p:sp>
              <p:nvSpPr>
                <p:cNvPr id="23" name="Google Shape;427;p27">
                  <a:extLst>
                    <a:ext uri="{FF2B5EF4-FFF2-40B4-BE49-F238E27FC236}">
                      <a16:creationId xmlns:a16="http://schemas.microsoft.com/office/drawing/2014/main" id="{D2380F0D-4A56-432B-BCB7-EF9D555854B8}"/>
                    </a:ext>
                  </a:extLst>
                </p:cNvPr>
                <p:cNvSpPr/>
                <p:nvPr/>
              </p:nvSpPr>
              <p:spPr>
                <a:xfrm>
                  <a:off x="2029213" y="1744000"/>
                  <a:ext cx="2198100" cy="4116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2000" b="1" dirty="0">
                      <a:solidFill>
                        <a:schemeClr val="lt1"/>
                      </a:solidFill>
                      <a:latin typeface="Syne"/>
                      <a:ea typeface="Syne"/>
                      <a:cs typeface="Syne"/>
                      <a:sym typeface="Syne"/>
                    </a:rPr>
                    <a:t>AIN</a:t>
                  </a:r>
                  <a:endParaRPr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endParaRPr>
                </a:p>
              </p:txBody>
            </p:sp>
          </p:grpSp>
          <p:sp>
            <p:nvSpPr>
              <p:cNvPr id="21" name="Google Shape;424;p27">
                <a:extLst>
                  <a:ext uri="{FF2B5EF4-FFF2-40B4-BE49-F238E27FC236}">
                    <a16:creationId xmlns:a16="http://schemas.microsoft.com/office/drawing/2014/main" id="{B001D17A-20C7-4E8A-BEAA-DD4CA7BED716}"/>
                  </a:ext>
                </a:extLst>
              </p:cNvPr>
              <p:cNvSpPr/>
              <p:nvPr/>
            </p:nvSpPr>
            <p:spPr>
              <a:xfrm>
                <a:off x="3482113" y="3713975"/>
                <a:ext cx="745200" cy="745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ommissioner ExtraBold"/>
                  <a:ea typeface="Commissioner ExtraBold"/>
                  <a:cs typeface="Commissioner ExtraBold"/>
                  <a:sym typeface="Commissioner ExtraBold"/>
                </a:endParaRPr>
              </a:p>
            </p:txBody>
          </p:sp>
        </p:grpSp>
      </p:grpSp>
      <p:grpSp>
        <p:nvGrpSpPr>
          <p:cNvPr id="24" name="Google Shape;428;p27">
            <a:extLst>
              <a:ext uri="{FF2B5EF4-FFF2-40B4-BE49-F238E27FC236}">
                <a16:creationId xmlns:a16="http://schemas.microsoft.com/office/drawing/2014/main" id="{A14F9E0B-98BD-4C8A-B224-3BB8945776DD}"/>
              </a:ext>
            </a:extLst>
          </p:cNvPr>
          <p:cNvGrpSpPr/>
          <p:nvPr/>
        </p:nvGrpSpPr>
        <p:grpSpPr>
          <a:xfrm>
            <a:off x="4773453" y="5441413"/>
            <a:ext cx="357226" cy="357226"/>
            <a:chOff x="-55987225" y="3198925"/>
            <a:chExt cx="317450" cy="317450"/>
          </a:xfrm>
        </p:grpSpPr>
        <p:sp>
          <p:nvSpPr>
            <p:cNvPr id="25" name="Google Shape;429;p27">
              <a:extLst>
                <a:ext uri="{FF2B5EF4-FFF2-40B4-BE49-F238E27FC236}">
                  <a16:creationId xmlns:a16="http://schemas.microsoft.com/office/drawing/2014/main" id="{2E6BD2C0-ACDE-47FB-8D7F-02D24E1F5A73}"/>
                </a:ext>
              </a:extLst>
            </p:cNvPr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0;p27">
              <a:extLst>
                <a:ext uri="{FF2B5EF4-FFF2-40B4-BE49-F238E27FC236}">
                  <a16:creationId xmlns:a16="http://schemas.microsoft.com/office/drawing/2014/main" id="{6BC93D32-6E32-4230-8F2F-8B5284316539}"/>
                </a:ext>
              </a:extLst>
            </p:cNvPr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27">
              <a:extLst>
                <a:ext uri="{FF2B5EF4-FFF2-40B4-BE49-F238E27FC236}">
                  <a16:creationId xmlns:a16="http://schemas.microsoft.com/office/drawing/2014/main" id="{AD6C0AFC-8C76-487E-84CA-DCFAB6277D83}"/>
                </a:ext>
              </a:extLst>
            </p:cNvPr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2;p27">
              <a:extLst>
                <a:ext uri="{FF2B5EF4-FFF2-40B4-BE49-F238E27FC236}">
                  <a16:creationId xmlns:a16="http://schemas.microsoft.com/office/drawing/2014/main" id="{51ECACE6-3B2D-46D8-8096-8F4857D9F2D0}"/>
                </a:ext>
              </a:extLst>
            </p:cNvPr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33;p27">
            <a:extLst>
              <a:ext uri="{FF2B5EF4-FFF2-40B4-BE49-F238E27FC236}">
                <a16:creationId xmlns:a16="http://schemas.microsoft.com/office/drawing/2014/main" id="{BF486940-1C1E-4C34-880E-7469FE2931F0}"/>
              </a:ext>
            </a:extLst>
          </p:cNvPr>
          <p:cNvGrpSpPr/>
          <p:nvPr/>
        </p:nvGrpSpPr>
        <p:grpSpPr>
          <a:xfrm>
            <a:off x="6013967" y="2685829"/>
            <a:ext cx="3068075" cy="3306725"/>
            <a:chOff x="4916688" y="1152450"/>
            <a:chExt cx="3068075" cy="3306725"/>
          </a:xfrm>
        </p:grpSpPr>
        <p:sp>
          <p:nvSpPr>
            <p:cNvPr id="33" name="Google Shape;434;p27">
              <a:extLst>
                <a:ext uri="{FF2B5EF4-FFF2-40B4-BE49-F238E27FC236}">
                  <a16:creationId xmlns:a16="http://schemas.microsoft.com/office/drawing/2014/main" id="{F434D0FF-82AD-4DE9-B1F0-7AD844A1BE4B}"/>
                </a:ext>
              </a:extLst>
            </p:cNvPr>
            <p:cNvSpPr/>
            <p:nvPr/>
          </p:nvSpPr>
          <p:spPr>
            <a:xfrm>
              <a:off x="5192430" y="1428200"/>
              <a:ext cx="2077500" cy="2077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5;p27">
              <a:extLst>
                <a:ext uri="{FF2B5EF4-FFF2-40B4-BE49-F238E27FC236}">
                  <a16:creationId xmlns:a16="http://schemas.microsoft.com/office/drawing/2014/main" id="{1E1002CC-4F9E-49E5-84C9-30E41CBAD45C}"/>
                </a:ext>
              </a:extLst>
            </p:cNvPr>
            <p:cNvSpPr/>
            <p:nvPr/>
          </p:nvSpPr>
          <p:spPr>
            <a:xfrm>
              <a:off x="4916688" y="1152450"/>
              <a:ext cx="2629200" cy="2629200"/>
            </a:xfrm>
            <a:prstGeom prst="arc">
              <a:avLst>
                <a:gd name="adj1" fmla="val 5506684"/>
                <a:gd name="adj2" fmla="val 16235105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" name="Google Shape;436;p27">
              <a:extLst>
                <a:ext uri="{FF2B5EF4-FFF2-40B4-BE49-F238E27FC236}">
                  <a16:creationId xmlns:a16="http://schemas.microsoft.com/office/drawing/2014/main" id="{A0FC6F3A-F37B-4333-B356-EB93F38B8DEF}"/>
                </a:ext>
              </a:extLst>
            </p:cNvPr>
            <p:cNvCxnSpPr>
              <a:stCxn id="34" idx="0"/>
              <a:endCxn id="37" idx="2"/>
            </p:cNvCxnSpPr>
            <p:nvPr/>
          </p:nvCxnSpPr>
          <p:spPr>
            <a:xfrm>
              <a:off x="6190498" y="3781017"/>
              <a:ext cx="1049100" cy="305700"/>
            </a:xfrm>
            <a:prstGeom prst="bentConnector3">
              <a:avLst>
                <a:gd name="adj1" fmla="val 52582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438;p27">
              <a:extLst>
                <a:ext uri="{FF2B5EF4-FFF2-40B4-BE49-F238E27FC236}">
                  <a16:creationId xmlns:a16="http://schemas.microsoft.com/office/drawing/2014/main" id="{F19E441D-BF4B-4332-BFB4-038175E3481D}"/>
                </a:ext>
              </a:extLst>
            </p:cNvPr>
            <p:cNvGrpSpPr/>
            <p:nvPr/>
          </p:nvGrpSpPr>
          <p:grpSpPr>
            <a:xfrm>
              <a:off x="5403888" y="1744000"/>
              <a:ext cx="2580875" cy="1447800"/>
              <a:chOff x="5403888" y="1744000"/>
              <a:chExt cx="2580875" cy="1447800"/>
            </a:xfrm>
          </p:grpSpPr>
          <p:sp>
            <p:nvSpPr>
              <p:cNvPr id="38" name="Google Shape;439;p27">
                <a:extLst>
                  <a:ext uri="{FF2B5EF4-FFF2-40B4-BE49-F238E27FC236}">
                    <a16:creationId xmlns:a16="http://schemas.microsoft.com/office/drawing/2014/main" id="{3495F8FF-2D94-409A-95EF-F2F0E9EAA9C1}"/>
                  </a:ext>
                </a:extLst>
              </p:cNvPr>
              <p:cNvSpPr txBox="1"/>
              <p:nvPr/>
            </p:nvSpPr>
            <p:spPr>
              <a:xfrm>
                <a:off x="5403888" y="2155600"/>
                <a:ext cx="1654500" cy="103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600" b="1" dirty="0">
                    <a:solidFill>
                      <a:schemeClr val="accent1"/>
                    </a:solidFill>
                    <a:latin typeface="Syne"/>
                    <a:ea typeface="Syne"/>
                    <a:cs typeface="Syne"/>
                    <a:sym typeface="Syne"/>
                  </a:rPr>
                  <a:t>Preparación y elaboración del PAA</a:t>
                </a:r>
                <a:endParaRPr sz="1600" b="1" dirty="0">
                  <a:solidFill>
                    <a:schemeClr val="accen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  <p:sp>
            <p:nvSpPr>
              <p:cNvPr id="39" name="Google Shape;440;p27">
                <a:extLst>
                  <a:ext uri="{FF2B5EF4-FFF2-40B4-BE49-F238E27FC236}">
                    <a16:creationId xmlns:a16="http://schemas.microsoft.com/office/drawing/2014/main" id="{BE869B6A-5FD7-44BF-ABD2-4FD41CC9C6C9}"/>
                  </a:ext>
                </a:extLst>
              </p:cNvPr>
              <p:cNvSpPr/>
              <p:nvPr/>
            </p:nvSpPr>
            <p:spPr>
              <a:xfrm>
                <a:off x="5786663" y="1744000"/>
                <a:ext cx="2198100" cy="4116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1" dirty="0">
                    <a:solidFill>
                      <a:schemeClr val="lt1"/>
                    </a:solidFill>
                    <a:latin typeface="Syne"/>
                    <a:ea typeface="Syne"/>
                    <a:cs typeface="Syne"/>
                    <a:sym typeface="Syne"/>
                  </a:rPr>
                  <a:t>PREPARACIÓN</a:t>
                </a:r>
                <a:endParaRPr sz="2000" b="1" dirty="0">
                  <a:solidFill>
                    <a:schemeClr val="lt1"/>
                  </a:solidFill>
                  <a:latin typeface="Syne"/>
                  <a:ea typeface="Syne"/>
                  <a:cs typeface="Syne"/>
                  <a:sym typeface="Syne"/>
                </a:endParaRPr>
              </a:p>
            </p:txBody>
          </p:sp>
        </p:grpSp>
        <p:sp>
          <p:nvSpPr>
            <p:cNvPr id="37" name="Google Shape;437;p27">
              <a:extLst>
                <a:ext uri="{FF2B5EF4-FFF2-40B4-BE49-F238E27FC236}">
                  <a16:creationId xmlns:a16="http://schemas.microsoft.com/office/drawing/2014/main" id="{CB0E83B2-45AE-48AF-80EF-36E42E000A11}"/>
                </a:ext>
              </a:extLst>
            </p:cNvPr>
            <p:cNvSpPr/>
            <p:nvPr/>
          </p:nvSpPr>
          <p:spPr>
            <a:xfrm>
              <a:off x="7239563" y="3713975"/>
              <a:ext cx="745200" cy="7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endParaRPr>
            </a:p>
          </p:txBody>
        </p:sp>
      </p:grpSp>
      <p:grpSp>
        <p:nvGrpSpPr>
          <p:cNvPr id="40" name="Google Shape;441;p27">
            <a:extLst>
              <a:ext uri="{FF2B5EF4-FFF2-40B4-BE49-F238E27FC236}">
                <a16:creationId xmlns:a16="http://schemas.microsoft.com/office/drawing/2014/main" id="{8DDB3E62-A99C-40D5-8FA7-549851B00AEE}"/>
              </a:ext>
            </a:extLst>
          </p:cNvPr>
          <p:cNvGrpSpPr/>
          <p:nvPr/>
        </p:nvGrpSpPr>
        <p:grpSpPr>
          <a:xfrm>
            <a:off x="8552108" y="5440512"/>
            <a:ext cx="314662" cy="358999"/>
            <a:chOff x="-55576850" y="3198125"/>
            <a:chExt cx="279625" cy="319025"/>
          </a:xfrm>
        </p:grpSpPr>
        <p:sp>
          <p:nvSpPr>
            <p:cNvPr id="41" name="Google Shape;442;p27">
              <a:extLst>
                <a:ext uri="{FF2B5EF4-FFF2-40B4-BE49-F238E27FC236}">
                  <a16:creationId xmlns:a16="http://schemas.microsoft.com/office/drawing/2014/main" id="{7848D4D8-2CE0-4FAD-B901-19F8CB0D04BF}"/>
                </a:ext>
              </a:extLst>
            </p:cNvPr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;p27">
              <a:extLst>
                <a:ext uri="{FF2B5EF4-FFF2-40B4-BE49-F238E27FC236}">
                  <a16:creationId xmlns:a16="http://schemas.microsoft.com/office/drawing/2014/main" id="{E32BF80B-F45F-42FC-9C5E-EC12C61E6E53}"/>
                </a:ext>
              </a:extLst>
            </p:cNvPr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4;p27">
              <a:extLst>
                <a:ext uri="{FF2B5EF4-FFF2-40B4-BE49-F238E27FC236}">
                  <a16:creationId xmlns:a16="http://schemas.microsoft.com/office/drawing/2014/main" id="{64DA5116-B3BC-4D61-86BC-5806E2A00CB4}"/>
                </a:ext>
              </a:extLst>
            </p:cNvPr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5;p27">
              <a:extLst>
                <a:ext uri="{FF2B5EF4-FFF2-40B4-BE49-F238E27FC236}">
                  <a16:creationId xmlns:a16="http://schemas.microsoft.com/office/drawing/2014/main" id="{9B7D2977-719B-4E16-9FE1-7CEF6F6065F9}"/>
                </a:ext>
              </a:extLst>
            </p:cNvPr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5AD55290-8B39-49ED-8D5F-38CBDC9ED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72" y="5513002"/>
            <a:ext cx="1004448" cy="9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536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Aspecto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1497</Words>
  <Application>Microsoft Office PowerPoint</Application>
  <PresentationFormat>Panorámica</PresentationFormat>
  <Paragraphs>228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Syne SemiBold</vt:lpstr>
      <vt:lpstr>Times New Roman</vt:lpstr>
      <vt:lpstr>Commissioner ExtraBold</vt:lpstr>
      <vt:lpstr>YAD7QhG2T6o 0</vt:lpstr>
      <vt:lpstr>Arial</vt:lpstr>
      <vt:lpstr>Fira Sans Extra Condensed Medium</vt:lpstr>
      <vt:lpstr>Arial Black</vt:lpstr>
      <vt:lpstr>Roboto</vt:lpstr>
      <vt:lpstr>Syne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YOMAIRA AMPARO ALARCON ACERO</dc:creator>
  <cp:lastModifiedBy>MARTHA REYES CASTILLO Reyes Castillo</cp:lastModifiedBy>
  <cp:revision>89</cp:revision>
  <dcterms:created xsi:type="dcterms:W3CDTF">2021-09-10T11:38:03Z</dcterms:created>
  <dcterms:modified xsi:type="dcterms:W3CDTF">2022-11-24T01:17:47Z</dcterms:modified>
</cp:coreProperties>
</file>