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5" r:id="rId4"/>
    <p:sldId id="256" r:id="rId5"/>
    <p:sldId id="266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28ABD-2E18-4F95-B5EE-E3FDCC125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4D717B-8C17-4499-B42E-921E77C9F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BBF7F-DB73-48F5-9A98-BEE6E88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AA5FC-5AEE-4220-802E-B0C557AE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ED38E0-70D2-44BC-8DC5-C8F840CC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07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F1DE1-B6D9-411A-A57A-1E58BFE2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42723E-993F-43D5-9EB6-C2540B182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63C23-46CE-4477-B325-0FE7E436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61FCDE-1368-464D-B135-C0E97A2B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FCA49-E816-4B0C-90C7-7DBD7EEA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39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DF2DE7-E3AE-4A9D-AB50-827009C51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1C1C0A-CBD2-4E9D-AC91-27A4BA6F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EF8A0D-0924-42CE-81D4-412EA37C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E37A5-9117-4DFE-A626-C9BDE860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6E5DE-DE03-4F6E-9020-F9261D28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61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13089-4E38-4660-B518-CE78A765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1D7722-8704-41B6-8D10-3D2ECFE46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AD78A-77CF-41AB-BCA7-7ABF777B1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420467-2AC5-46B8-AD44-C9C1FA73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A2CB44-ED5A-41B6-AB14-1DBC56EB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992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E4AA7-7F51-4738-8425-008D20DC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1A53E1-D1E7-441A-89EA-8B82CF0C0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DCD0A-7AD9-4779-B0BA-3D8BEBFA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A2836-DFB5-4D74-A0BA-5FEE6D47C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41EFC9-CBA5-4652-82EE-4AD42601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939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3F0D4-7CBF-45A1-B30D-B5AF35F65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06126-BFFD-41EB-B020-B5907F955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BE545D-762E-4EF4-A3B4-CAB9E9B14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591AAA-9D01-4062-B995-0DCE525C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502DC3-88BB-4498-A7EE-F0366215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012580-BC3E-40CD-A4BF-4538BFA9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094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8A17-80E6-41CC-9137-66826DB3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8B6395-0793-414F-8C35-BEF03DD54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D18BC8-FD72-4FB4-9769-57BF1FBF5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BEDE706-11A9-4CBC-A421-79FA7D0A3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E1D5654-A4BA-49F2-A28E-BAFE0BC5F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E8C443-2335-4122-97FF-2933661F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87765F-FC5A-49B9-B0A8-18F2F9DC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3B788B-7821-4357-BD97-17A850A6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57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6A51F-AFF9-450F-8961-28853E93B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BD8BD4-C259-41CD-9D63-2605A2E5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CF526A-17A2-4ABC-B011-F7B719940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D69FC3-FE0D-43F9-B6F7-C5325B6F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22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9DC1E9-14E7-4D94-925E-510CD845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D40985-CA6A-4896-AC71-4CE4968B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A53E5A-45A9-40D7-B6D9-6807F992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569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1BEE4-E0CB-4C83-BB29-02F4F88B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269AA-3201-494B-97FE-FE456183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C87993-029E-432C-8E28-93A17E5B5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27F41F-D3DC-407A-8D58-C9A7A027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5D633-6D89-49BB-A025-48D06406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2D9DA5-BCE0-49DD-A29D-3734FD26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76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06324-75D9-4F81-9339-0FEE386A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8C7162-BE17-4C64-BC1C-EB99E51DF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D797A5-AB50-4772-82AE-E4495C81D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0F8F53-6CEE-4126-8D14-E191324D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5AFB5D-CE08-4BE1-BC81-27FDB988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A17CF2-216D-4F3D-AEBD-FD513442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34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8DFAD2-C280-4173-A7E7-316ACC402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78A9C7-D689-49C1-BD63-227519508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425B9-7B57-451B-8A65-3A9044B24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6DD3-3133-4484-9267-3F4A9D9540FD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3C544F-404E-45CD-949B-EB4A62AEC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D5BC4C-23F3-4415-A816-7DE1825DB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3B08-36B2-4DAE-BCDE-879CD26C68A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01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00E1EE9-B58A-4D90-8AA8-39ACB737C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23734"/>
              </p:ext>
            </p:extLst>
          </p:nvPr>
        </p:nvGraphicFramePr>
        <p:xfrm>
          <a:off x="-1" y="-2"/>
          <a:ext cx="12192000" cy="8728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80656">
                  <a:extLst>
                    <a:ext uri="{9D8B030D-6E8A-4147-A177-3AD203B41FA5}">
                      <a16:colId xmlns:a16="http://schemas.microsoft.com/office/drawing/2014/main" val="3139599389"/>
                    </a:ext>
                  </a:extLst>
                </a:gridCol>
                <a:gridCol w="8675675">
                  <a:extLst>
                    <a:ext uri="{9D8B030D-6E8A-4147-A177-3AD203B41FA5}">
                      <a16:colId xmlns:a16="http://schemas.microsoft.com/office/drawing/2014/main" val="1270988129"/>
                    </a:ext>
                  </a:extLst>
                </a:gridCol>
                <a:gridCol w="2435669">
                  <a:extLst>
                    <a:ext uri="{9D8B030D-6E8A-4147-A177-3AD203B41FA5}">
                      <a16:colId xmlns:a16="http://schemas.microsoft.com/office/drawing/2014/main" val="763387010"/>
                    </a:ext>
                  </a:extLst>
                </a:gridCol>
              </a:tblGrid>
              <a:tr h="303099">
                <a:tc rowSpan="3"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 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XXXXXXX</a:t>
                      </a:r>
                      <a:endParaRPr lang="es-CO" sz="16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Código:</a:t>
                      </a:r>
                      <a:r>
                        <a:rPr lang="es-CO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XXX-CP-01</a:t>
                      </a:r>
                      <a:endParaRPr lang="es-CO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3772471"/>
                  </a:ext>
                </a:extLst>
              </a:tr>
              <a:tr h="2862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Versión: </a:t>
                      </a:r>
                      <a:r>
                        <a:rPr lang="es-CO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3676925"/>
                  </a:ext>
                </a:extLst>
              </a:tr>
              <a:tr h="2834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Fecha: XX/XX/XXXX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634246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252ED09-EF68-4F5B-A896-1A42AA1BFE37}"/>
              </a:ext>
            </a:extLst>
          </p:cNvPr>
          <p:cNvSpPr txBox="1"/>
          <p:nvPr/>
        </p:nvSpPr>
        <p:spPr>
          <a:xfrm>
            <a:off x="3178333" y="1407145"/>
            <a:ext cx="551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chemeClr val="bg2">
                    <a:lumMod val="50000"/>
                  </a:schemeClr>
                </a:solidFill>
              </a:rPr>
              <a:t>FLUJOGRAMA – CICLO PHVA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15B2E6-6979-4A6B-92DB-6B6CC59655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4" y="76453"/>
            <a:ext cx="764075" cy="760807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2B8298C-941C-4B97-8DA6-C17696395001}"/>
              </a:ext>
            </a:extLst>
          </p:cNvPr>
          <p:cNvSpPr txBox="1"/>
          <p:nvPr/>
        </p:nvSpPr>
        <p:spPr>
          <a:xfrm>
            <a:off x="9879958" y="6479177"/>
            <a:ext cx="35007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GMC-MN-01-FR-01</a:t>
            </a:r>
            <a:r>
              <a:rPr lang="es-CO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–v2-09/05/2023</a:t>
            </a:r>
            <a:endParaRPr lang="es-CO" sz="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1771650"/>
            <a:ext cx="12020550" cy="3314700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11480800" y="3657600"/>
            <a:ext cx="12700" cy="8255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H="1">
            <a:off x="1219200" y="4483100"/>
            <a:ext cx="102743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1206500" y="3657600"/>
            <a:ext cx="12700" cy="8255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15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1CD4854-C299-496D-B5F8-3C5D7E3ACD51}"/>
              </a:ext>
            </a:extLst>
          </p:cNvPr>
          <p:cNvSpPr/>
          <p:nvPr/>
        </p:nvSpPr>
        <p:spPr>
          <a:xfrm>
            <a:off x="0" y="0"/>
            <a:ext cx="12192000" cy="634381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 NOMBRE DE PROCESO</a:t>
            </a:r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BEFA74AD-5270-41A9-B2ED-667AF6B27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1518"/>
              </p:ext>
            </p:extLst>
          </p:nvPr>
        </p:nvGraphicFramePr>
        <p:xfrm>
          <a:off x="-2" y="2012055"/>
          <a:ext cx="12192001" cy="22255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072721">
                  <a:extLst>
                    <a:ext uri="{9D8B030D-6E8A-4147-A177-3AD203B41FA5}">
                      <a16:colId xmlns:a16="http://schemas.microsoft.com/office/drawing/2014/main" val="1405349951"/>
                    </a:ext>
                  </a:extLst>
                </a:gridCol>
                <a:gridCol w="6119280">
                  <a:extLst>
                    <a:ext uri="{9D8B030D-6E8A-4147-A177-3AD203B41FA5}">
                      <a16:colId xmlns:a16="http://schemas.microsoft.com/office/drawing/2014/main" val="3372156153"/>
                    </a:ext>
                  </a:extLst>
                </a:gridCol>
              </a:tblGrid>
              <a:tr h="128124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ALCANCE</a:t>
                      </a:r>
                    </a:p>
                    <a:p>
                      <a:pPr marL="0" algn="just" defTabSz="914400" rtl="0" eaLnBrk="1" latinLnBrk="0" hangingPunct="1"/>
                      <a:r>
                        <a:rPr lang="es-ES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debe indicar los límites del proceso, es decir se debe describir con qué actividad inicia el proceso y con cual actividad termina</a:t>
                      </a:r>
                      <a:r>
                        <a:rPr lang="es-ES" sz="16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CO" sz="160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s-CO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CO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</a:t>
                      </a:r>
                      <a:r>
                        <a:rPr lang="es-CO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PROCESO</a:t>
                      </a:r>
                    </a:p>
                    <a:p>
                      <a:endParaRPr lang="es-ES" sz="1200" b="0" kern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s-ES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Directivo(a) responsable de gestionar el proceso.</a:t>
                      </a:r>
                      <a:endParaRPr lang="es-CO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729075"/>
                  </a:ext>
                </a:extLst>
              </a:tr>
              <a:tr h="944341">
                <a:tc>
                  <a:txBody>
                    <a:bodyPr/>
                    <a:lstStyle/>
                    <a:p>
                      <a:r>
                        <a:rPr lang="es-CO" b="1" dirty="0"/>
                        <a:t>POLÍTICAS DEL MIPG</a:t>
                      </a:r>
                    </a:p>
                    <a:p>
                      <a:endParaRPr lang="es-CO" b="1" dirty="0" smtClean="0"/>
                    </a:p>
                    <a:p>
                      <a:r>
                        <a:rPr lang="es-ES" sz="18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Directivo(a) responsable de gestionar la</a:t>
                      </a:r>
                      <a:r>
                        <a:rPr lang="es-ES" sz="1800" b="0" kern="12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política</a:t>
                      </a:r>
                      <a:endParaRPr lang="es-CO" b="1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CO" sz="1600" dirty="0"/>
                        <a:t>3.1. CORRESPONSABLES</a:t>
                      </a:r>
                    </a:p>
                    <a:p>
                      <a:r>
                        <a:rPr lang="es-ES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los directivos de las áreas que participan en la gestión del proceso y trabajan junto al líder para generar los mejores resultados del proceso, compartiendo la responsabilidad.</a:t>
                      </a:r>
                      <a:endParaRPr lang="es-CO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CO" sz="16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78798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8C3882E5-9ABE-4FE0-AB1C-6CB9442D7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5684"/>
              </p:ext>
            </p:extLst>
          </p:nvPr>
        </p:nvGraphicFramePr>
        <p:xfrm>
          <a:off x="-1" y="4317314"/>
          <a:ext cx="12192001" cy="2255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43745">
                  <a:extLst>
                    <a:ext uri="{9D8B030D-6E8A-4147-A177-3AD203B41FA5}">
                      <a16:colId xmlns:a16="http://schemas.microsoft.com/office/drawing/2014/main" val="3140381123"/>
                    </a:ext>
                  </a:extLst>
                </a:gridCol>
                <a:gridCol w="8548256">
                  <a:extLst>
                    <a:ext uri="{9D8B030D-6E8A-4147-A177-3AD203B41FA5}">
                      <a16:colId xmlns:a16="http://schemas.microsoft.com/office/drawing/2014/main" val="698196136"/>
                    </a:ext>
                  </a:extLst>
                </a:gridCol>
              </a:tblGrid>
              <a:tr h="22555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O" sz="1800" b="1" u="none" strike="noStrike" cap="none" dirty="0">
                          <a:latin typeface="+mn-lt"/>
                        </a:rPr>
                        <a:t>OBJETIVOS ESTRATÉGICOS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Ver Resolución XXX “</a:t>
                      </a:r>
                      <a:r>
                        <a:rPr lang="es-MX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RESOLUCIÓN POR LA CUAL SE ACTUALIZA LA PLATAFORMA ESTRATÉGICA PARA LA SECRETARÍA DISTRITAL DE CULTURA, RECREACIÓN Y DEPORTE”</a:t>
                      </a:r>
                      <a:endParaRPr lang="es-ES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19398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19D840A-8776-4594-9AD1-5972980F6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0630"/>
              </p:ext>
            </p:extLst>
          </p:nvPr>
        </p:nvGraphicFramePr>
        <p:xfrm>
          <a:off x="0" y="730813"/>
          <a:ext cx="12192001" cy="128124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08313">
                  <a:extLst>
                    <a:ext uri="{9D8B030D-6E8A-4147-A177-3AD203B41FA5}">
                      <a16:colId xmlns:a16="http://schemas.microsoft.com/office/drawing/2014/main" val="1151688906"/>
                    </a:ext>
                  </a:extLst>
                </a:gridCol>
                <a:gridCol w="10283688">
                  <a:extLst>
                    <a:ext uri="{9D8B030D-6E8A-4147-A177-3AD203B41FA5}">
                      <a16:colId xmlns:a16="http://schemas.microsoft.com/office/drawing/2014/main" val="3111527128"/>
                    </a:ext>
                  </a:extLst>
                </a:gridCol>
              </a:tblGrid>
              <a:tr h="1281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Deben ser fáciles de comprender, Deben iniciar con un verbo en infinitivo y  de preferencia que sea de fácil comprensión, Acción a realizar (verbo fuerte) + </a:t>
                      </a:r>
                      <a:r>
                        <a:rPr lang="es-ES" sz="16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s-ES" sz="16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Qué,</a:t>
                      </a:r>
                      <a:r>
                        <a:rPr lang="es-ES" sz="1600" b="0" kern="12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Cómo, Por qué?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361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64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B1CD4854-C299-496D-B5F8-3C5D7E3ACD51}"/>
              </a:ext>
            </a:extLst>
          </p:cNvPr>
          <p:cNvSpPr/>
          <p:nvPr/>
        </p:nvSpPr>
        <p:spPr>
          <a:xfrm>
            <a:off x="0" y="0"/>
            <a:ext cx="12192000" cy="612629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ESCRIBA NOMBRE DE PROCESO</a:t>
            </a:r>
          </a:p>
        </p:txBody>
      </p:sp>
      <p:graphicFrame>
        <p:nvGraphicFramePr>
          <p:cNvPr id="4" name="Tabla 6">
            <a:extLst>
              <a:ext uri="{FF2B5EF4-FFF2-40B4-BE49-F238E27FC236}">
                <a16:creationId xmlns:a16="http://schemas.microsoft.com/office/drawing/2014/main" id="{BEFA74AD-5270-41A9-B2ED-667AF6B27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34380"/>
              </p:ext>
            </p:extLst>
          </p:nvPr>
        </p:nvGraphicFramePr>
        <p:xfrm>
          <a:off x="0" y="612630"/>
          <a:ext cx="12192001" cy="62453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05349951"/>
                    </a:ext>
                  </a:extLst>
                </a:gridCol>
                <a:gridCol w="4064001">
                  <a:extLst>
                    <a:ext uri="{9D8B030D-6E8A-4147-A177-3AD203B41FA5}">
                      <a16:colId xmlns:a16="http://schemas.microsoft.com/office/drawing/2014/main" val="10799086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03521515"/>
                    </a:ext>
                  </a:extLst>
                </a:gridCol>
              </a:tblGrid>
              <a:tr h="696922">
                <a:tc gridSpan="3"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ENTORNO ESPECÍFICO DEL PROCESO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974824"/>
                  </a:ext>
                </a:extLst>
              </a:tr>
              <a:tr h="6969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Normatividad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Riesgos identificados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Controles existentes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24870"/>
                  </a:ext>
                </a:extLst>
              </a:tr>
              <a:tr h="1068475"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normograma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mapa de riesgos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</a:t>
                      </a:r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de control en los procedimientos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42124"/>
                  </a:ext>
                </a:extLst>
              </a:tr>
              <a:tr h="696922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RECURSOS DEL PROCESO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17584"/>
                  </a:ext>
                </a:extLst>
              </a:tr>
              <a:tr h="6969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Tecnológicos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</a:t>
                      </a:r>
                      <a:endParaRPr lang="es-CO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23203"/>
                  </a:ext>
                </a:extLst>
              </a:tr>
              <a:tr h="1188420">
                <a:tc>
                  <a:txBody>
                    <a:bodyPr/>
                    <a:lstStyle/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Director, Subdirector, profesionales, auxiliar administrativo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Equipo de cómputo, internet, software ofimático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 listado de documentos de </a:t>
                      </a:r>
                      <a:r>
                        <a:rPr lang="es-CO" sz="16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SCRD-Link</a:t>
                      </a:r>
                      <a:r>
                        <a:rPr lang="es-CO" sz="16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Transparencia no.</a:t>
                      </a:r>
                    </a:p>
                    <a:p>
                      <a:pPr marL="0" algn="ctr" defTabSz="914400" rtl="0" eaLnBrk="1" latinLnBrk="0" hangingPunct="1"/>
                      <a:r>
                        <a:rPr lang="es-CO" sz="1600" b="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Mapas y cartas descriptivas de los procesos</a:t>
                      </a:r>
                      <a:endParaRPr lang="es-CO" sz="16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1287"/>
                  </a:ext>
                </a:extLst>
              </a:tr>
              <a:tr h="1200785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MEDICIÓN DEL PROCESO – </a:t>
                      </a:r>
                    </a:p>
                    <a:p>
                      <a:pPr algn="ctr"/>
                      <a:r>
                        <a:rPr lang="es-CO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</a:t>
                      </a:r>
                      <a:r>
                        <a:rPr lang="es-CO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instrumento </a:t>
                      </a:r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CO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</a:t>
                      </a:r>
                      <a:r>
                        <a:rPr lang="es-CO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indicadores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63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9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981C9F-0170-49B5-9E89-EAF68EEE6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312223"/>
              </p:ext>
            </p:extLst>
          </p:nvPr>
        </p:nvGraphicFramePr>
        <p:xfrm>
          <a:off x="0" y="1"/>
          <a:ext cx="12192001" cy="677763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992777">
                  <a:extLst>
                    <a:ext uri="{9D8B030D-6E8A-4147-A177-3AD203B41FA5}">
                      <a16:colId xmlns:a16="http://schemas.microsoft.com/office/drawing/2014/main" val="1063384433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1805411405"/>
                    </a:ext>
                  </a:extLst>
                </a:gridCol>
                <a:gridCol w="2076118">
                  <a:extLst>
                    <a:ext uri="{9D8B030D-6E8A-4147-A177-3AD203B41FA5}">
                      <a16:colId xmlns:a16="http://schemas.microsoft.com/office/drawing/2014/main" val="627015149"/>
                    </a:ext>
                  </a:extLst>
                </a:gridCol>
                <a:gridCol w="431950">
                  <a:extLst>
                    <a:ext uri="{9D8B030D-6E8A-4147-A177-3AD203B41FA5}">
                      <a16:colId xmlns:a16="http://schemas.microsoft.com/office/drawing/2014/main" val="2418167106"/>
                    </a:ext>
                  </a:extLst>
                </a:gridCol>
                <a:gridCol w="3696789">
                  <a:extLst>
                    <a:ext uri="{9D8B030D-6E8A-4147-A177-3AD203B41FA5}">
                      <a16:colId xmlns:a16="http://schemas.microsoft.com/office/drawing/2014/main" val="2710146618"/>
                    </a:ext>
                  </a:extLst>
                </a:gridCol>
                <a:gridCol w="1867988">
                  <a:extLst>
                    <a:ext uri="{9D8B030D-6E8A-4147-A177-3AD203B41FA5}">
                      <a16:colId xmlns:a16="http://schemas.microsoft.com/office/drawing/2014/main" val="4104173134"/>
                    </a:ext>
                  </a:extLst>
                </a:gridCol>
                <a:gridCol w="1789612">
                  <a:extLst>
                    <a:ext uri="{9D8B030D-6E8A-4147-A177-3AD203B41FA5}">
                      <a16:colId xmlns:a16="http://schemas.microsoft.com/office/drawing/2014/main" val="2140000977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1964455997"/>
                    </a:ext>
                  </a:extLst>
                </a:gridCol>
              </a:tblGrid>
              <a:tr h="7775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 - INSUMO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</a:t>
                      </a:r>
                    </a:p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PHVA</a:t>
                      </a:r>
                      <a:endParaRPr lang="es-CO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CLAVES DEL PROCESO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SALIDAS</a:t>
                      </a:r>
                    </a:p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Productos-Servicios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GRUPOS DE VALOR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   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7619"/>
                  </a:ext>
                </a:extLst>
              </a:tr>
              <a:tr h="6375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40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debe </a:t>
                      </a:r>
                      <a:r>
                        <a:rPr lang="es-CO" sz="1400" kern="12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ampliar información si se requiere adicional a la actividad del flujograma como aclarar siglas y definir responsables de ser otras dependencias quien ejecuta las actividades </a:t>
                      </a:r>
                      <a:endParaRPr lang="es-CO" sz="140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056394"/>
                  </a:ext>
                </a:extLst>
              </a:tr>
              <a:tr h="5757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1963052"/>
                  </a:ext>
                </a:extLst>
              </a:tr>
              <a:tr h="5597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678011"/>
                  </a:ext>
                </a:extLst>
              </a:tr>
              <a:tr h="607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0750788"/>
                  </a:ext>
                </a:extLst>
              </a:tr>
              <a:tr h="607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5975043"/>
                  </a:ext>
                </a:extLst>
              </a:tr>
              <a:tr h="54379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3579221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60641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4326296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5924004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7574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5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0981C9F-0170-49B5-9E89-EAF68EEE6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16086"/>
              </p:ext>
            </p:extLst>
          </p:nvPr>
        </p:nvGraphicFramePr>
        <p:xfrm>
          <a:off x="0" y="1"/>
          <a:ext cx="12192001" cy="685799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992777">
                  <a:extLst>
                    <a:ext uri="{9D8B030D-6E8A-4147-A177-3AD203B41FA5}">
                      <a16:colId xmlns:a16="http://schemas.microsoft.com/office/drawing/2014/main" val="1063384433"/>
                    </a:ext>
                  </a:extLst>
                </a:gridCol>
                <a:gridCol w="692332">
                  <a:extLst>
                    <a:ext uri="{9D8B030D-6E8A-4147-A177-3AD203B41FA5}">
                      <a16:colId xmlns:a16="http://schemas.microsoft.com/office/drawing/2014/main" val="1805411405"/>
                    </a:ext>
                  </a:extLst>
                </a:gridCol>
                <a:gridCol w="2076118">
                  <a:extLst>
                    <a:ext uri="{9D8B030D-6E8A-4147-A177-3AD203B41FA5}">
                      <a16:colId xmlns:a16="http://schemas.microsoft.com/office/drawing/2014/main" val="627015149"/>
                    </a:ext>
                  </a:extLst>
                </a:gridCol>
                <a:gridCol w="431950">
                  <a:extLst>
                    <a:ext uri="{9D8B030D-6E8A-4147-A177-3AD203B41FA5}">
                      <a16:colId xmlns:a16="http://schemas.microsoft.com/office/drawing/2014/main" val="2418167106"/>
                    </a:ext>
                  </a:extLst>
                </a:gridCol>
                <a:gridCol w="3696789">
                  <a:extLst>
                    <a:ext uri="{9D8B030D-6E8A-4147-A177-3AD203B41FA5}">
                      <a16:colId xmlns:a16="http://schemas.microsoft.com/office/drawing/2014/main" val="2710146618"/>
                    </a:ext>
                  </a:extLst>
                </a:gridCol>
                <a:gridCol w="1867988">
                  <a:extLst>
                    <a:ext uri="{9D8B030D-6E8A-4147-A177-3AD203B41FA5}">
                      <a16:colId xmlns:a16="http://schemas.microsoft.com/office/drawing/2014/main" val="4104173134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2140000977"/>
                    </a:ext>
                  </a:extLst>
                </a:gridCol>
                <a:gridCol w="670561">
                  <a:extLst>
                    <a:ext uri="{9D8B030D-6E8A-4147-A177-3AD203B41FA5}">
                      <a16:colId xmlns:a16="http://schemas.microsoft.com/office/drawing/2014/main" val="1964455997"/>
                    </a:ext>
                  </a:extLst>
                </a:gridCol>
              </a:tblGrid>
              <a:tr h="77750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 - INSUMO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</a:t>
                      </a:r>
                    </a:p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PHVA</a:t>
                      </a:r>
                      <a:endParaRPr lang="es-CO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CLAVES DEL PROCESO</a:t>
                      </a:r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SALIDAS</a:t>
                      </a:r>
                    </a:p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Productos-Servicios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GRUPOS DE VALOR</a:t>
                      </a:r>
                      <a:endParaRPr lang="es-CO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Interno     /Externo</a:t>
                      </a:r>
                      <a:endParaRPr lang="es-CO" sz="1200" b="1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17619"/>
                  </a:ext>
                </a:extLst>
              </a:tr>
              <a:tr h="6375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40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Deben contar, a lo sumo, con 1 o 2 frases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2056394"/>
                  </a:ext>
                </a:extLst>
              </a:tr>
              <a:tr h="5757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1963052"/>
                  </a:ext>
                </a:extLst>
              </a:tr>
              <a:tr h="5597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678011"/>
                  </a:ext>
                </a:extLst>
              </a:tr>
              <a:tr h="607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0750788"/>
                  </a:ext>
                </a:extLst>
              </a:tr>
              <a:tr h="607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5975043"/>
                  </a:ext>
                </a:extLst>
              </a:tr>
              <a:tr h="54379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3579221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60641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14326296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5924004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7574061"/>
                  </a:ext>
                </a:extLst>
              </a:tr>
              <a:tr h="509613"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2713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45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3CC4E7-4267-4CF1-8BE9-416E5D1CD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96374"/>
              </p:ext>
            </p:extLst>
          </p:nvPr>
        </p:nvGraphicFramePr>
        <p:xfrm>
          <a:off x="255106" y="3509818"/>
          <a:ext cx="11632093" cy="303953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808190">
                  <a:extLst>
                    <a:ext uri="{9D8B030D-6E8A-4147-A177-3AD203B41FA5}">
                      <a16:colId xmlns:a16="http://schemas.microsoft.com/office/drawing/2014/main" val="4102704697"/>
                    </a:ext>
                  </a:extLst>
                </a:gridCol>
                <a:gridCol w="2979833">
                  <a:extLst>
                    <a:ext uri="{9D8B030D-6E8A-4147-A177-3AD203B41FA5}">
                      <a16:colId xmlns:a16="http://schemas.microsoft.com/office/drawing/2014/main" val="3397764778"/>
                    </a:ext>
                  </a:extLst>
                </a:gridCol>
                <a:gridCol w="3144472">
                  <a:extLst>
                    <a:ext uri="{9D8B030D-6E8A-4147-A177-3AD203B41FA5}">
                      <a16:colId xmlns:a16="http://schemas.microsoft.com/office/drawing/2014/main" val="2825969538"/>
                    </a:ext>
                  </a:extLst>
                </a:gridCol>
                <a:gridCol w="2699598">
                  <a:extLst>
                    <a:ext uri="{9D8B030D-6E8A-4147-A177-3AD203B41FA5}">
                      <a16:colId xmlns:a16="http://schemas.microsoft.com/office/drawing/2014/main" val="807689116"/>
                    </a:ext>
                  </a:extLst>
                </a:gridCol>
              </a:tblGrid>
              <a:tr h="255351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 smtClean="0">
                          <a:effectLst/>
                        </a:rPr>
                        <a:t>ELABORADO</a:t>
                      </a:r>
                      <a:r>
                        <a:rPr lang="es-CO" sz="1200" b="1" baseline="0" dirty="0" smtClean="0">
                          <a:effectLst/>
                        </a:rPr>
                        <a:t> POR </a:t>
                      </a:r>
                    </a:p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Persona(s) responsable(s) de crear, proyectar la modificación y/o ajuste del documento</a:t>
                      </a:r>
                      <a:endParaRPr lang="es-CO" sz="12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APROBADO</a:t>
                      </a:r>
                      <a:r>
                        <a:rPr lang="es-CO" sz="12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</a:t>
                      </a:r>
                    </a:p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Líder del Proceso quién debe hacer cumplir el contenido establecido en el documento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REVISADO</a:t>
                      </a:r>
                      <a:r>
                        <a:rPr lang="es-CO" sz="12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OAP</a:t>
                      </a:r>
                    </a:p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Persona(s) de la OAP responsable(s) de verificar que el documento contenga los lineamientos establecidos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AVALADO</a:t>
                      </a:r>
                      <a:r>
                        <a:rPr lang="es-CO" sz="12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</a:t>
                      </a:r>
                    </a:p>
                    <a:p>
                      <a:pPr marL="9017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i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Jefe de la Oficina Asesora de Planeación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5493224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NOMBRE: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047085"/>
                  </a:ext>
                </a:extLst>
              </a:tr>
              <a:tr h="67237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CARGO: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CARGO: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3996159"/>
                  </a:ext>
                </a:extLst>
              </a:tr>
              <a:tr h="672379"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Firmado Electrónicamente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FIRMA:</a:t>
                      </a:r>
                    </a:p>
                    <a:p>
                      <a:pPr marL="901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Firmado Electrónicamente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Firmado Electrónicamente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FIRMA:</a:t>
                      </a:r>
                    </a:p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</a:rPr>
                        <a:t> Firmado Electrónicamente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18860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C3E0355E-A1D9-472B-BFFF-628F2A161764}"/>
              </a:ext>
            </a:extLst>
          </p:cNvPr>
          <p:cNvSpPr txBox="1"/>
          <p:nvPr/>
        </p:nvSpPr>
        <p:spPr>
          <a:xfrm>
            <a:off x="135836" y="141113"/>
            <a:ext cx="6182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DE CAMBIO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4434EFD-8EBF-45DB-9EED-A726843D2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45781"/>
              </p:ext>
            </p:extLst>
          </p:nvPr>
        </p:nvGraphicFramePr>
        <p:xfrm>
          <a:off x="255106" y="640619"/>
          <a:ext cx="11632093" cy="12768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49544">
                  <a:extLst>
                    <a:ext uri="{9D8B030D-6E8A-4147-A177-3AD203B41FA5}">
                      <a16:colId xmlns:a16="http://schemas.microsoft.com/office/drawing/2014/main" val="3358722421"/>
                    </a:ext>
                  </a:extLst>
                </a:gridCol>
                <a:gridCol w="1049544">
                  <a:extLst>
                    <a:ext uri="{9D8B030D-6E8A-4147-A177-3AD203B41FA5}">
                      <a16:colId xmlns:a16="http://schemas.microsoft.com/office/drawing/2014/main" val="1046749232"/>
                    </a:ext>
                  </a:extLst>
                </a:gridCol>
                <a:gridCol w="9533005">
                  <a:extLst>
                    <a:ext uri="{9D8B030D-6E8A-4147-A177-3AD203B41FA5}">
                      <a16:colId xmlns:a16="http://schemas.microsoft.com/office/drawing/2014/main" val="2404739968"/>
                    </a:ext>
                  </a:extLst>
                </a:gridCol>
              </a:tblGrid>
              <a:tr h="218983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VERSIÓN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FECHA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REALIZADOS</a:t>
                      </a:r>
                      <a:endParaRPr lang="es-CO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863177"/>
                  </a:ext>
                </a:extLst>
              </a:tr>
              <a:tr h="485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XX/XX/XXXX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CO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Este documento sustituye el (Tipo documental) del código (</a:t>
                      </a:r>
                      <a:r>
                        <a:rPr lang="es-CO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xx-xxx-xxxx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con radicado (</a:t>
                      </a:r>
                      <a:r>
                        <a:rPr lang="es-CO" sz="11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xxxxxxxxxxxxxxxx</a:t>
                      </a:r>
                      <a:r>
                        <a:rPr lang="es-CO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es-CO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 solicitud de crear o modificar documentos </a:t>
                      </a:r>
                      <a:r>
                        <a:rPr lang="es-CO" sz="11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radicado </a:t>
                      </a:r>
                      <a:r>
                        <a:rPr lang="es-CO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ORFEO </a:t>
                      </a:r>
                      <a:r>
                        <a:rPr lang="es-CO" sz="11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xxxxxxxxxxxx</a:t>
                      </a:r>
                      <a:r>
                        <a:rPr lang="es-CO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CO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xxxxxxxxxxxxxx</a:t>
                      </a:r>
                      <a:r>
                        <a:rPr lang="es-CO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(Anotaciones de los cambios o ajustes relevantes en el documento) Arial tamaño 9</a:t>
                      </a:r>
                      <a:endParaRPr lang="es-CO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3078298"/>
                  </a:ext>
                </a:extLst>
              </a:tr>
              <a:tr h="363780"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09985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2EA0E2D0-0BAC-4255-A9D9-2988E24E81BB}"/>
              </a:ext>
            </a:extLst>
          </p:cNvPr>
          <p:cNvSpPr txBox="1"/>
          <p:nvPr/>
        </p:nvSpPr>
        <p:spPr>
          <a:xfrm>
            <a:off x="135836" y="2755349"/>
            <a:ext cx="833893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CO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RESPONSABLES DE ELABORACIÓN, REVISIÓN Y APROBACIÓN</a:t>
            </a: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03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411</Words>
  <Application>Microsoft Office PowerPoint</Application>
  <PresentationFormat>Panorámica</PresentationFormat>
  <Paragraphs>196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Trujillo</dc:creator>
  <cp:lastModifiedBy>Alejandra</cp:lastModifiedBy>
  <cp:revision>51</cp:revision>
  <dcterms:created xsi:type="dcterms:W3CDTF">2021-09-03T00:31:25Z</dcterms:created>
  <dcterms:modified xsi:type="dcterms:W3CDTF">2023-05-30T19:39:54Z</dcterms:modified>
</cp:coreProperties>
</file>